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684" r:id="rId2"/>
  </p:sldMasterIdLst>
  <p:notesMasterIdLst>
    <p:notesMasterId r:id="rId24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  <a:srgbClr val="004260"/>
    <a:srgbClr val="193553"/>
    <a:srgbClr val="033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0738" autoAdjust="0"/>
  </p:normalViewPr>
  <p:slideViewPr>
    <p:cSldViewPr snapToGrid="0">
      <p:cViewPr varScale="1">
        <p:scale>
          <a:sx n="146" d="100"/>
          <a:sy n="146" d="100"/>
        </p:scale>
        <p:origin x="114" y="8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60C22-35F8-411A-9C06-0772FE27B090}" type="datetimeFigureOut">
              <a:rPr lang="de-DE" smtClean="0"/>
              <a:t>19.01.2023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D10BF-3BD8-47A1-BCF1-F5D8D96808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202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2170415" y="1951449"/>
            <a:ext cx="4803169" cy="113441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1" name="Untertitel 3"/>
          <p:cNvSpPr>
            <a:spLocks noGrp="1"/>
          </p:cNvSpPr>
          <p:nvPr>
            <p:ph type="body" sz="half" idx="13" hasCustomPrompt="1"/>
          </p:nvPr>
        </p:nvSpPr>
        <p:spPr>
          <a:xfrm>
            <a:off x="468000" y="3443909"/>
            <a:ext cx="8443528" cy="42763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088368"/>
            <a:ext cx="8443528" cy="370046"/>
          </a:xfrm>
        </p:spPr>
        <p:txBody>
          <a:bodyPr>
            <a:no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2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6444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73413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 smtClean="0"/>
              <a:t>Nicht sichtbaren Folientitel durch Klicken bearbeiten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066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3092636" cy="119386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2412000"/>
            <a:ext cx="3092636" cy="2405976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3672001" y="1152000"/>
            <a:ext cx="5231970" cy="36795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11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779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3112091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2412000"/>
            <a:ext cx="3112091" cy="238652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3672000" y="1152000"/>
            <a:ext cx="5231970" cy="365841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11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7790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52000"/>
            <a:ext cx="8437042" cy="1200150"/>
          </a:xfrm>
        </p:spPr>
        <p:txBody>
          <a:bodyPr anchor="b"/>
          <a:lstStyle>
            <a:lvl1pPr algn="ctr">
              <a:defRPr sz="2400" baseline="0"/>
            </a:lvl1pPr>
          </a:lstStyle>
          <a:p>
            <a:r>
              <a:rPr lang="de-DE" dirty="0" smtClean="0"/>
              <a:t>Feedback, Fragen, Diskussion</a:t>
            </a:r>
            <a:br>
              <a:rPr lang="de-DE" dirty="0" smtClean="0"/>
            </a:br>
            <a:r>
              <a:rPr lang="de-DE" dirty="0" smtClean="0"/>
              <a:t>(durch Klicken bearbeiten)</a:t>
            </a:r>
            <a:endParaRPr lang="en-US" dirty="0"/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8000" y="2412000"/>
            <a:ext cx="8430558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Bild/Foto durch Klicken auf Symbol hinzufügen</a:t>
            </a:r>
            <a:endParaRPr lang="en-US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14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6118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52000"/>
            <a:ext cx="6547826" cy="1200150"/>
          </a:xfrm>
        </p:spPr>
        <p:txBody>
          <a:bodyPr anchor="b"/>
          <a:lstStyle>
            <a:lvl1pPr>
              <a:defRPr sz="2400" baseline="0"/>
            </a:lvl1pPr>
          </a:lstStyle>
          <a:p>
            <a:r>
              <a:rPr lang="de-DE" dirty="0" smtClean="0"/>
              <a:t>Kontakt</a:t>
            </a:r>
            <a:br>
              <a:rPr lang="de-DE" dirty="0" smtClean="0"/>
            </a:br>
            <a:r>
              <a:rPr lang="de-DE" dirty="0" smtClean="0"/>
              <a:t>(durch Klicken bearbeiten)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6928" y="2412000"/>
            <a:ext cx="6547826" cy="238652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Name</a:t>
            </a:r>
          </a:p>
          <a:p>
            <a:pPr lvl="0"/>
            <a:r>
              <a:rPr lang="de-DE" dirty="0" smtClean="0"/>
              <a:t>Adresse</a:t>
            </a:r>
          </a:p>
          <a:p>
            <a:pPr lvl="0"/>
            <a:r>
              <a:rPr lang="de-DE" dirty="0" smtClean="0"/>
              <a:t>Mail</a:t>
            </a:r>
          </a:p>
          <a:p>
            <a:pPr lvl="0"/>
            <a:r>
              <a:rPr lang="de-DE" dirty="0" smtClean="0"/>
              <a:t>Telefon</a:t>
            </a:r>
            <a:br>
              <a:rPr lang="de-DE" dirty="0" smtClean="0"/>
            </a:br>
            <a:r>
              <a:rPr lang="de-DE" dirty="0" smtClean="0"/>
              <a:t>(durch Klicken bearbeiten)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092000" y="2412000"/>
            <a:ext cx="1810839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Bild/Foto durch Klicken auf Symbol hinzufügen</a:t>
            </a:r>
            <a:endParaRPr lang="en-US" dirty="0"/>
          </a:p>
        </p:txBody>
      </p:sp>
      <p:sp>
        <p:nvSpPr>
          <p:cNvPr id="8" name="Bildplatzhalter Logo 4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7092000" y="1152000"/>
            <a:ext cx="1804489" cy="1200150"/>
          </a:xfrm>
        </p:spPr>
        <p:txBody>
          <a:bodyPr anchor="t">
            <a:normAutofit/>
          </a:bodyPr>
          <a:lstStyle>
            <a:lvl1pPr marL="0" indent="0">
              <a:buNone/>
              <a:defRPr sz="18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Logo durch Klicken auf Symbol hinzufügen</a:t>
            </a:r>
            <a:endParaRPr lang="en-US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11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6753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leer) - Neues Palais (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 smtClean="0"/>
              <a:t>Leere Titelfolie - Durch Klicken bearbeiten</a:t>
            </a:r>
            <a:endParaRPr lang="en-US" dirty="0"/>
          </a:p>
        </p:txBody>
      </p:sp>
      <p:pic>
        <p:nvPicPr>
          <p:cNvPr id="5" name="Grafik 2" descr="Foto Neues Palais Haus 11 (Karla Fritze)" title="Foto Neues Palais Haus 11 (Karla Fritze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0"/>
            <a:ext cx="9144793" cy="4955628"/>
          </a:xfrm>
          <a:prstGeom prst="rect">
            <a:avLst/>
          </a:prstGeom>
        </p:spPr>
      </p:pic>
      <p:pic>
        <p:nvPicPr>
          <p:cNvPr id="6" name="Grafik Logo 3" descr="Logo Universität Potsdam" title="Logo Universität Potsdam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7494"/>
            <a:ext cx="881493" cy="982235"/>
          </a:xfrm>
          <a:prstGeom prst="rect">
            <a:avLst/>
          </a:prstGeom>
        </p:spPr>
      </p:pic>
      <p:sp>
        <p:nvSpPr>
          <p:cNvPr id="8" name="Textplatzhalter 4"/>
          <p:cNvSpPr txBox="1"/>
          <p:nvPr userDrawn="1"/>
        </p:nvSpPr>
        <p:spPr>
          <a:xfrm>
            <a:off x="7978112" y="4671134"/>
            <a:ext cx="922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2"/>
                </a:solidFill>
              </a:rPr>
              <a:t>Foto (Karla Fritze)</a:t>
            </a: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11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6918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wechsel - Neues Palais (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3852000"/>
            <a:ext cx="8443527" cy="438370"/>
          </a:xfrm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/>
          </p:nvPr>
        </p:nvSpPr>
        <p:spPr>
          <a:xfrm>
            <a:off x="473412" y="4408390"/>
            <a:ext cx="8443528" cy="370046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9" name="Grafik 3" descr="Foto Neues Palais Haus 9 (Karla Fritze)" title="Foto Neues Palais Haus 9 (Karla Fritze)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3" r="6278" b="26629"/>
          <a:stretch/>
        </p:blipFill>
        <p:spPr>
          <a:xfrm>
            <a:off x="-4520" y="1059583"/>
            <a:ext cx="9145561" cy="2736304"/>
          </a:xfrm>
          <a:prstGeom prst="rect">
            <a:avLst/>
          </a:prstGeom>
        </p:spPr>
      </p:pic>
      <p:sp>
        <p:nvSpPr>
          <p:cNvPr id="8" name="Textplatzhalter 4"/>
          <p:cNvSpPr txBox="1"/>
          <p:nvPr userDrawn="1"/>
        </p:nvSpPr>
        <p:spPr>
          <a:xfrm>
            <a:off x="7978112" y="4671134"/>
            <a:ext cx="922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2"/>
                </a:solidFill>
              </a:rPr>
              <a:t>Foto (Karla Fritze)</a:t>
            </a: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3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10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7712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ierung - Standorte Universität Potsdam (Foto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 smtClean="0"/>
              <a:t>Nicht sichtbaren Folientitel durch Klicken bearbeiten</a:t>
            </a:r>
            <a:endParaRPr lang="en-US" dirty="0"/>
          </a:p>
        </p:txBody>
      </p:sp>
      <p:pic>
        <p:nvPicPr>
          <p:cNvPr id="10" name="Grafik 2" descr="Foto Neues Palais (Karla Fritze)" title="Foto Neues Palais (Karla Fritze)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0" b="12187"/>
          <a:stretch/>
        </p:blipFill>
        <p:spPr>
          <a:xfrm>
            <a:off x="0" y="1059582"/>
            <a:ext cx="3040380" cy="1753280"/>
          </a:xfrm>
          <a:prstGeom prst="rect">
            <a:avLst/>
          </a:prstGeom>
        </p:spPr>
      </p:pic>
      <p:sp>
        <p:nvSpPr>
          <p:cNvPr id="12" name="Textplatzhalter 3"/>
          <p:cNvSpPr>
            <a:spLocks noGrp="1"/>
          </p:cNvSpPr>
          <p:nvPr>
            <p:ph type="body" sz="half" idx="2"/>
          </p:nvPr>
        </p:nvSpPr>
        <p:spPr>
          <a:xfrm>
            <a:off x="468000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11" name="Grafik 4" descr="Foto Griebnitzsee (Karla Fritze)" title="Foto Griebnitzsee (Karla Fritze)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3"/>
          <a:stretch/>
        </p:blipFill>
        <p:spPr>
          <a:xfrm>
            <a:off x="3114328" y="1059582"/>
            <a:ext cx="2812878" cy="1753280"/>
          </a:xfrm>
          <a:prstGeom prst="rect">
            <a:avLst/>
          </a:prstGeom>
        </p:spPr>
      </p:pic>
      <p:sp>
        <p:nvSpPr>
          <p:cNvPr id="15" name="Textplatzhalter 5"/>
          <p:cNvSpPr>
            <a:spLocks noGrp="1"/>
          </p:cNvSpPr>
          <p:nvPr>
            <p:ph type="body" sz="half" idx="13"/>
          </p:nvPr>
        </p:nvSpPr>
        <p:spPr>
          <a:xfrm>
            <a:off x="3114328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8" name="Grafik 6" descr="Foto Golm (Karla Fritze)" title="Foto Golm (Karla Fritze)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6"/>
          <a:stretch/>
        </p:blipFill>
        <p:spPr>
          <a:xfrm>
            <a:off x="6004560" y="1059582"/>
            <a:ext cx="3145180" cy="1753280"/>
          </a:xfrm>
          <a:prstGeom prst="rect">
            <a:avLst/>
          </a:prstGeom>
        </p:spPr>
      </p:pic>
      <p:sp>
        <p:nvSpPr>
          <p:cNvPr id="16" name="Textplatzhalter 7"/>
          <p:cNvSpPr>
            <a:spLocks noGrp="1"/>
          </p:cNvSpPr>
          <p:nvPr>
            <p:ph type="body" sz="half" idx="14"/>
          </p:nvPr>
        </p:nvSpPr>
        <p:spPr>
          <a:xfrm>
            <a:off x="6013450" y="2878257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4" name="Textplatzhalter 8"/>
          <p:cNvSpPr txBox="1"/>
          <p:nvPr userDrawn="1"/>
        </p:nvSpPr>
        <p:spPr>
          <a:xfrm>
            <a:off x="7978112" y="4671134"/>
            <a:ext cx="922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2"/>
                </a:solidFill>
              </a:rPr>
              <a:t>Foto (Karla Fritze)</a:t>
            </a: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3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2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7" name="Foliennummernplatzhalt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768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1584000"/>
            <a:ext cx="8426747" cy="3199753"/>
          </a:xfrm>
        </p:spPr>
        <p:txBody>
          <a:bodyPr vert="eaVert"/>
          <a:lstStyle>
            <a:lvl1pPr>
              <a:defRPr baseline="0"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9296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 Titel 1"/>
          <p:cNvSpPr>
            <a:spLocks noGrp="1"/>
          </p:cNvSpPr>
          <p:nvPr>
            <p:ph type="title" orient="vert" hasCustomPrompt="1"/>
          </p:nvPr>
        </p:nvSpPr>
        <p:spPr>
          <a:xfrm>
            <a:off x="7344000" y="1152000"/>
            <a:ext cx="1549859" cy="3625174"/>
          </a:xfrm>
        </p:spPr>
        <p:txBody>
          <a:bodyPr vert="eaVert" anchor="t"/>
          <a:lstStyle>
            <a:lvl1pPr>
              <a:defRPr/>
            </a:lvl1pPr>
          </a:lstStyle>
          <a:p>
            <a:r>
              <a:rPr lang="de-DE" smtClean="0"/>
              <a:t>Folientitel </a:t>
            </a:r>
            <a:r>
              <a:rPr lang="de-DE" dirty="0" smtClean="0"/>
              <a:t>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1152000"/>
            <a:ext cx="6770452" cy="362517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296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26747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1584000"/>
            <a:ext cx="8426748" cy="31932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7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16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206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1080000"/>
            <a:ext cx="8443527" cy="678180"/>
          </a:xfrm>
        </p:spPr>
        <p:txBody>
          <a:bodyPr anchor="t">
            <a:noAutofit/>
          </a:bodyPr>
          <a:lstStyle>
            <a:lvl1pPr algn="ctr">
              <a:defRPr sz="32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10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468000" y="1944000"/>
            <a:ext cx="8443528" cy="113441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11" name="Untertitel 3"/>
          <p:cNvSpPr>
            <a:spLocks noGrp="1"/>
          </p:cNvSpPr>
          <p:nvPr>
            <p:ph type="body" sz="half" idx="13" hasCustomPrompt="1"/>
          </p:nvPr>
        </p:nvSpPr>
        <p:spPr>
          <a:xfrm>
            <a:off x="468000" y="3443909"/>
            <a:ext cx="8443528" cy="42763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140000"/>
            <a:ext cx="8443528" cy="370046"/>
          </a:xfrm>
        </p:spPr>
        <p:txBody>
          <a:bodyPr>
            <a:no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60000" y="4889183"/>
            <a:ext cx="5300008" cy="273844"/>
          </a:xfrm>
        </p:spPr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9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4485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26747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720000"/>
            <a:ext cx="8426748" cy="416873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649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nummerie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33232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8" name="Inhaltsplatzhalter 2"/>
          <p:cNvSpPr>
            <a:spLocks noGrp="1"/>
          </p:cNvSpPr>
          <p:nvPr>
            <p:ph sz="quarter" idx="13" hasCustomPrompt="1"/>
          </p:nvPr>
        </p:nvSpPr>
        <p:spPr>
          <a:xfrm>
            <a:off x="468000" y="720000"/>
            <a:ext cx="8437360" cy="4166288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685800" indent="-342900">
              <a:buFont typeface="+mj-lt"/>
              <a:buAutoNum type="alphaLcParenR"/>
              <a:defRPr/>
            </a:lvl2pPr>
            <a:lvl3pPr marL="1028700" indent="-342900">
              <a:buFont typeface="+mj-lt"/>
              <a:buAutoNum type="romanLcPeriod"/>
              <a:defRPr/>
            </a:lvl3pPr>
            <a:lvl4pPr marL="1371600" indent="-342900">
              <a:buFont typeface="+mj-lt"/>
              <a:buAutoNum type="arabicParenBoth"/>
              <a:defRPr/>
            </a:lvl4pPr>
            <a:lvl5pPr marL="1714500" indent="-342900">
              <a:buFont typeface="+mj-lt"/>
              <a:buAutoNum type="alphaLcPeriod"/>
              <a:defRPr/>
            </a:lvl5pPr>
          </a:lstStyle>
          <a:p>
            <a:pPr lvl="0"/>
            <a:r>
              <a:rPr lang="de-DE" dirty="0" smtClean="0"/>
              <a:t>Nummerierte 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3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1170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emenwech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080000"/>
            <a:ext cx="8437042" cy="228148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6928" y="3420000"/>
            <a:ext cx="8437042" cy="131797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4395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wechsel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3780000"/>
            <a:ext cx="8443527" cy="438370"/>
          </a:xfrm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356000"/>
            <a:ext cx="8443528" cy="370046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8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1080000"/>
            <a:ext cx="8443527" cy="257909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3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928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59999"/>
            <a:ext cx="8426746" cy="36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8000" y="720000"/>
            <a:ext cx="4041437" cy="41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4000" y="720000"/>
            <a:ext cx="4271009" cy="41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10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6588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3055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8000" y="720000"/>
            <a:ext cx="4024769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8000" y="1368000"/>
            <a:ext cx="4024769" cy="34163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4000" y="720000"/>
            <a:ext cx="4274820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4000" y="1368000"/>
            <a:ext cx="4274820" cy="34163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1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10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12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3512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/>
          </p:nvPr>
        </p:nvSpPr>
        <p:spPr>
          <a:xfrm>
            <a:off x="468000" y="1908000"/>
            <a:ext cx="2305636" cy="2846880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21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720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half" idx="13"/>
          </p:nvPr>
        </p:nvSpPr>
        <p:spPr>
          <a:xfrm>
            <a:off x="3114328" y="1908000"/>
            <a:ext cx="2305636" cy="2846880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Bildplatzhalter 5"/>
          <p:cNvSpPr>
            <a:spLocks noGrp="1" noChangeAspect="1"/>
          </p:cNvSpPr>
          <p:nvPr>
            <p:ph type="pic" idx="15"/>
          </p:nvPr>
        </p:nvSpPr>
        <p:spPr>
          <a:xfrm>
            <a:off x="3114327" y="720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half" idx="14"/>
          </p:nvPr>
        </p:nvSpPr>
        <p:spPr>
          <a:xfrm>
            <a:off x="6013450" y="1908000"/>
            <a:ext cx="2305636" cy="2846880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Bildplatzhalter 7"/>
          <p:cNvSpPr>
            <a:spLocks noGrp="1" noChangeAspect="1"/>
          </p:cNvSpPr>
          <p:nvPr>
            <p:ph type="pic" idx="16"/>
          </p:nvPr>
        </p:nvSpPr>
        <p:spPr>
          <a:xfrm>
            <a:off x="6013449" y="720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3" name="Fußzeilenplatzhalt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2" name="Datumsplatzhalter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7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1202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59999"/>
            <a:ext cx="8426746" cy="36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2779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 smtClean="0"/>
              <a:t>Nicht sichtbaren Folientitel durch Klicken bearbeiten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364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nummerie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33232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8" name="Inhaltsplatzhalter 2"/>
          <p:cNvSpPr>
            <a:spLocks noGrp="1"/>
          </p:cNvSpPr>
          <p:nvPr>
            <p:ph sz="quarter" idx="13" hasCustomPrompt="1"/>
          </p:nvPr>
        </p:nvSpPr>
        <p:spPr>
          <a:xfrm>
            <a:off x="468000" y="1584000"/>
            <a:ext cx="8437360" cy="3197361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685800" indent="-342900">
              <a:buFont typeface="+mj-lt"/>
              <a:buAutoNum type="alphaLcParenR"/>
              <a:defRPr/>
            </a:lvl2pPr>
            <a:lvl3pPr marL="1028700" indent="-342900">
              <a:buFont typeface="+mj-lt"/>
              <a:buAutoNum type="romanLcPeriod"/>
              <a:defRPr/>
            </a:lvl3pPr>
            <a:lvl4pPr marL="1371600" indent="-342900">
              <a:buFont typeface="+mj-lt"/>
              <a:buAutoNum type="arabicParenBoth"/>
              <a:defRPr/>
            </a:lvl4pPr>
            <a:lvl5pPr marL="1714500" indent="-342900">
              <a:buFont typeface="+mj-lt"/>
              <a:buAutoNum type="alphaLcPeriod"/>
              <a:defRPr/>
            </a:lvl5pPr>
          </a:lstStyle>
          <a:p>
            <a:pPr lvl="0"/>
            <a:r>
              <a:rPr lang="de-DE" dirty="0" smtClean="0"/>
              <a:t>Nummerierte 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1555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3092636" cy="119386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1584000"/>
            <a:ext cx="3092636" cy="327600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3672000" y="360000"/>
            <a:ext cx="5246371" cy="45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3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0733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3112091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1584000"/>
            <a:ext cx="3112091" cy="327600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3672001" y="360000"/>
            <a:ext cx="5120569" cy="450000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1605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16000"/>
            <a:ext cx="8437042" cy="1200150"/>
          </a:xfrm>
        </p:spPr>
        <p:txBody>
          <a:bodyPr anchor="b"/>
          <a:lstStyle>
            <a:lvl1pPr algn="ctr">
              <a:defRPr sz="2400" baseline="0"/>
            </a:lvl1pPr>
          </a:lstStyle>
          <a:p>
            <a:r>
              <a:rPr lang="de-DE" dirty="0" smtClean="0"/>
              <a:t>Feedback, Fragen, Diskussion</a:t>
            </a:r>
            <a:br>
              <a:rPr lang="de-DE" dirty="0" smtClean="0"/>
            </a:br>
            <a:r>
              <a:rPr lang="de-DE" dirty="0" smtClean="0"/>
              <a:t>(durch Klicken bearbeiten)</a:t>
            </a:r>
            <a:endParaRPr lang="en-US" dirty="0"/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8000" y="2412000"/>
            <a:ext cx="8430558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Bild/Foto durch Klicken auf Symbol hinzufügen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0383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16000"/>
            <a:ext cx="6547826" cy="1200150"/>
          </a:xfrm>
        </p:spPr>
        <p:txBody>
          <a:bodyPr anchor="b"/>
          <a:lstStyle>
            <a:lvl1pPr>
              <a:defRPr sz="2400" baseline="0"/>
            </a:lvl1pPr>
          </a:lstStyle>
          <a:p>
            <a:r>
              <a:rPr lang="de-DE" dirty="0" smtClean="0"/>
              <a:t>Kontakt</a:t>
            </a:r>
            <a:br>
              <a:rPr lang="de-DE" dirty="0" smtClean="0"/>
            </a:br>
            <a:r>
              <a:rPr lang="de-DE" dirty="0" smtClean="0"/>
              <a:t>(durch Klicken bearbeiten)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6928" y="2412000"/>
            <a:ext cx="6547826" cy="238652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Name</a:t>
            </a:r>
          </a:p>
          <a:p>
            <a:pPr lvl="0"/>
            <a:r>
              <a:rPr lang="de-DE" dirty="0" smtClean="0"/>
              <a:t>Adresse</a:t>
            </a:r>
          </a:p>
          <a:p>
            <a:pPr lvl="0"/>
            <a:r>
              <a:rPr lang="de-DE" dirty="0" smtClean="0"/>
              <a:t>Mail</a:t>
            </a:r>
          </a:p>
          <a:p>
            <a:pPr lvl="0"/>
            <a:r>
              <a:rPr lang="de-DE" dirty="0" smtClean="0"/>
              <a:t>Telefon</a:t>
            </a:r>
            <a:br>
              <a:rPr lang="de-DE" dirty="0" smtClean="0"/>
            </a:br>
            <a:r>
              <a:rPr lang="de-DE" dirty="0" smtClean="0"/>
              <a:t>(durch Klicken bearbeiten)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128000" y="2412000"/>
            <a:ext cx="1810839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Bild/Foto durch Klicken auf Symbol hinzufügen</a:t>
            </a:r>
            <a:endParaRPr lang="en-US" dirty="0"/>
          </a:p>
        </p:txBody>
      </p:sp>
      <p:sp>
        <p:nvSpPr>
          <p:cNvPr id="8" name="Bildplatzhalter Logo 4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7128000" y="1116000"/>
            <a:ext cx="1804489" cy="1200150"/>
          </a:xfrm>
        </p:spPr>
        <p:txBody>
          <a:bodyPr anchor="t">
            <a:normAutofit/>
          </a:bodyPr>
          <a:lstStyle>
            <a:lvl1pPr marL="0" indent="0">
              <a:buNone/>
              <a:defRPr sz="18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Logo durch Klicken auf Symbol hinzufügen</a:t>
            </a:r>
            <a:endParaRPr lang="en-US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11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3326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720000"/>
            <a:ext cx="8426747" cy="4140000"/>
          </a:xfrm>
        </p:spPr>
        <p:txBody>
          <a:bodyPr vert="eaVert"/>
          <a:lstStyle>
            <a:lvl1pPr>
              <a:defRPr baseline="0"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6126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 Titel 1"/>
          <p:cNvSpPr>
            <a:spLocks noGrp="1"/>
          </p:cNvSpPr>
          <p:nvPr>
            <p:ph type="title" orient="vert" hasCustomPrompt="1"/>
          </p:nvPr>
        </p:nvSpPr>
        <p:spPr>
          <a:xfrm>
            <a:off x="7354111" y="360000"/>
            <a:ext cx="1549859" cy="4500000"/>
          </a:xfrm>
        </p:spPr>
        <p:txBody>
          <a:bodyPr vert="eaVert" anchor="t"/>
          <a:lstStyle>
            <a:lvl1pPr>
              <a:defRPr/>
            </a:lvl1pPr>
          </a:lstStyle>
          <a:p>
            <a:r>
              <a:rPr lang="de-DE" smtClean="0"/>
              <a:t>Folientitel </a:t>
            </a:r>
            <a:r>
              <a:rPr lang="de-DE" dirty="0" smtClean="0"/>
              <a:t>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360000"/>
            <a:ext cx="6770452" cy="45000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196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emenwech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52000"/>
            <a:ext cx="8437042" cy="228148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6928" y="3456000"/>
            <a:ext cx="8437042" cy="131797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752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wechsel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3852000"/>
            <a:ext cx="8443527" cy="438370"/>
          </a:xfrm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428000"/>
            <a:ext cx="8443528" cy="370046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8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1152000"/>
            <a:ext cx="8443527" cy="257909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3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8834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8000" y="1582366"/>
            <a:ext cx="4041437" cy="317770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29149" y="1582365"/>
            <a:ext cx="4271009" cy="31777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906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3055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8000" y="1584000"/>
            <a:ext cx="4024769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8000" y="2309594"/>
            <a:ext cx="4024769" cy="245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584000"/>
            <a:ext cx="4274820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29150" y="2309594"/>
            <a:ext cx="4274820" cy="245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13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15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403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/>
          </p:nvPr>
        </p:nvSpPr>
        <p:spPr>
          <a:xfrm>
            <a:off x="468000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1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1584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half" idx="13"/>
          </p:nvPr>
        </p:nvSpPr>
        <p:spPr>
          <a:xfrm>
            <a:off x="3114328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2" name="Bildplatzhalter 5"/>
          <p:cNvSpPr>
            <a:spLocks noGrp="1" noChangeAspect="1"/>
          </p:cNvSpPr>
          <p:nvPr>
            <p:ph type="pic" idx="15"/>
          </p:nvPr>
        </p:nvSpPr>
        <p:spPr>
          <a:xfrm>
            <a:off x="3114327" y="1584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half" idx="14"/>
          </p:nvPr>
        </p:nvSpPr>
        <p:spPr>
          <a:xfrm>
            <a:off x="6013450" y="2878257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3" name="Bildplatzhalter 7"/>
          <p:cNvSpPr>
            <a:spLocks noGrp="1" noChangeAspect="1"/>
          </p:cNvSpPr>
          <p:nvPr>
            <p:ph type="pic" idx="16"/>
          </p:nvPr>
        </p:nvSpPr>
        <p:spPr>
          <a:xfrm>
            <a:off x="6013449" y="1584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3" name="Fußzeilenplatzhalt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2" name="Datumsplatzhalter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7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234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627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000" y="1141726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type="body" idx="1"/>
          </p:nvPr>
        </p:nvSpPr>
        <p:spPr>
          <a:xfrm>
            <a:off x="468000" y="1584000"/>
            <a:ext cx="8426747" cy="3287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Aufzählung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9" name="Kopfzeilenplatzhalter Grau 3" descr="Background" title="Background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Kopfzeilenplatzhalter Logo 4" descr="Kopfbereich Logo Universität Potsdam Hintergrund Grau Blauer Balken" title="Kopfbereich Logo Universität Potsdam Hintergrund Grau Blauer Balken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9971"/>
            <a:ext cx="1953802" cy="861971"/>
          </a:xfrm>
          <a:prstGeom prst="rect">
            <a:avLst/>
          </a:prstGeom>
        </p:spPr>
      </p:pic>
      <p:sp>
        <p:nvSpPr>
          <p:cNvPr id="11" name="Fußzeilenplatzhalter Blau 7" descr="Background" title="Background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0042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Fußzeilenplatzhalter 8" descr="Universität Potsdam" title="Universität Potsdam"/>
          <p:cNvSpPr>
            <a:spLocks noGrp="1"/>
          </p:cNvSpPr>
          <p:nvPr>
            <p:ph type="ftr" sz="quarter" idx="3"/>
          </p:nvPr>
        </p:nvSpPr>
        <p:spPr>
          <a:xfrm>
            <a:off x="360000" y="4889183"/>
            <a:ext cx="53986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EDEDED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 dirty="0" smtClean="0"/>
              <a:t>Universität Potsdam</a:t>
            </a:r>
            <a:endParaRPr lang="de-DE" dirty="0"/>
          </a:p>
        </p:txBody>
      </p:sp>
      <p:sp>
        <p:nvSpPr>
          <p:cNvPr id="4" name="Datumsplatzhalter 9" descr="Datum" title="Datum"/>
          <p:cNvSpPr>
            <a:spLocks noGrp="1"/>
          </p:cNvSpPr>
          <p:nvPr>
            <p:ph type="dt" sz="half" idx="2"/>
          </p:nvPr>
        </p:nvSpPr>
        <p:spPr>
          <a:xfrm>
            <a:off x="6013450" y="4892069"/>
            <a:ext cx="16789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de-DE" sz="800" kern="1200" smtClean="0">
                <a:solidFill>
                  <a:srgbClr val="EDEDED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6" name="Foliennummernplatzhalter 10" descr="Foliennummer" title="Foliennummer"/>
          <p:cNvSpPr>
            <a:spLocks noGrp="1"/>
          </p:cNvSpPr>
          <p:nvPr>
            <p:ph type="sldNum" sz="quarter" idx="4"/>
          </p:nvPr>
        </p:nvSpPr>
        <p:spPr>
          <a:xfrm>
            <a:off x="7932420" y="4886578"/>
            <a:ext cx="9715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457200" rtl="0" eaLnBrk="1" latinLnBrk="0" hangingPunct="1">
              <a:defRPr lang="de-DE" sz="800" kern="1200" smtClean="0">
                <a:solidFill>
                  <a:srgbClr val="EDEDED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465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400" b="1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000" y="360000"/>
            <a:ext cx="8426746" cy="3574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000" y="720000"/>
            <a:ext cx="8426747" cy="4154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Aufzählung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0" name="Kopfzeilenplatzhalter 4" descr="Kopfbereich Hintergrund Balken grau" title="Kopfbereich Hintergrund Balken grau"/>
          <p:cNvSpPr/>
          <p:nvPr userDrawn="1"/>
        </p:nvSpPr>
        <p:spPr>
          <a:xfrm>
            <a:off x="0" y="0"/>
            <a:ext cx="9144000" cy="3506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Kopfzeilenplatzhalter 5" descr="Kopfbereich Balken blau" title="Kopfbereich Balken blau"/>
          <p:cNvSpPr/>
          <p:nvPr userDrawn="1"/>
        </p:nvSpPr>
        <p:spPr>
          <a:xfrm>
            <a:off x="-1" y="242622"/>
            <a:ext cx="1953802" cy="10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Hintergrund Fuß Blau 5" descr="Background" title="Background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0042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5" name="Fußzeilenplatzhalter 6" descr="Universität Potsdam" title="Universität Potsdam"/>
          <p:cNvSpPr>
            <a:spLocks noGrp="1"/>
          </p:cNvSpPr>
          <p:nvPr>
            <p:ph type="ftr" sz="quarter" idx="3"/>
          </p:nvPr>
        </p:nvSpPr>
        <p:spPr>
          <a:xfrm>
            <a:off x="360355" y="4889183"/>
            <a:ext cx="540765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EDEDED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 dirty="0" smtClean="0"/>
              <a:t>Universität Potsdam</a:t>
            </a:r>
            <a:endParaRPr lang="de-DE" dirty="0"/>
          </a:p>
        </p:txBody>
      </p:sp>
      <p:sp>
        <p:nvSpPr>
          <p:cNvPr id="4" name="Datumsplatzhalter 7" descr="Datum" title="Datum"/>
          <p:cNvSpPr>
            <a:spLocks noGrp="1"/>
          </p:cNvSpPr>
          <p:nvPr>
            <p:ph type="dt" sz="half" idx="2"/>
          </p:nvPr>
        </p:nvSpPr>
        <p:spPr>
          <a:xfrm>
            <a:off x="6013450" y="4892069"/>
            <a:ext cx="16789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EDEDED"/>
                </a:solidFill>
                <a:latin typeface="Georgia" panose="02040502050405020303" pitchFamily="18" charset="0"/>
              </a:defRPr>
            </a:lvl1pPr>
          </a:lstStyle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6" name="Foliennummernplatzhalter 8" descr="Foliennummer" title="Foliennummer"/>
          <p:cNvSpPr>
            <a:spLocks noGrp="1"/>
          </p:cNvSpPr>
          <p:nvPr>
            <p:ph type="sldNum" sz="quarter" idx="4"/>
          </p:nvPr>
        </p:nvSpPr>
        <p:spPr>
          <a:xfrm>
            <a:off x="7932420" y="4886578"/>
            <a:ext cx="9715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EDEDED"/>
                </a:solidFill>
                <a:latin typeface="Georgia" panose="02040502050405020303" pitchFamily="18" charset="0"/>
              </a:defRPr>
            </a:lvl1pPr>
          </a:lstStyle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018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702" r:id="rId15"/>
    <p:sldLayoutId id="2147483703" r:id="rId16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400" b="1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uni-potsdam.de/de/" TargetMode="Externa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tu-dresden.de/tu-dresden/universitaetskultur/diversitaet-inklusion/agsbs/dokumente#section-2-2" TargetMode="Externa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dfua.foundation/de/pdf-accessibility-checker-pac" TargetMode="External"/><Relationship Id="rId2" Type="http://schemas.openxmlformats.org/officeDocument/2006/relationships/hyperlink" Target="https://www.uni-potsdam.de/de/digitale-barrierefreiheit/pdf-dokumente" TargetMode="Externa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u-chemnitz.de/tu/inklusion/PDF/Anleitung_Formatierung-Powerpoint.pdf" TargetMode="External"/><Relationship Id="rId3" Type="http://schemas.openxmlformats.org/officeDocument/2006/relationships/hyperlink" Target="https://support.microsoft.com/de-de/topic/gestalten-barrierefreier-powerpoint-pr%C3%A4sentationen-f%C3%BCr-personen-mit-behinderungen-6f7772b2-2f33-4bd2-8ca7-dae3b2b3ef25" TargetMode="External"/><Relationship Id="rId7" Type="http://schemas.openxmlformats.org/officeDocument/2006/relationships/hyperlink" Target="https://www.ffg.at/sites/default/files/allgemeine_downloads/Barrierefreiheit/BarrierefreiePDF_aus_PowerPoint2016_Tipps.pdf" TargetMode="External"/><Relationship Id="rId2" Type="http://schemas.openxmlformats.org/officeDocument/2006/relationships/hyperlink" Target="https://www.uni-potsdam.de/de/digitale-barrierefreiheit/barrierefreie-dokumente/microsoft-powerpoint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tu-dresden.de/tu-dresden/universitaetskultur/diversitaet-inklusion/agsbs/dokumente#section-2-2" TargetMode="External"/><Relationship Id="rId5" Type="http://schemas.openxmlformats.org/officeDocument/2006/relationships/hyperlink" Target="https://www.berlin.de/moderne-verwaltung/barrierefreie-it/fuer-verwaltungen/berliner-standards/powerpoint/artikel.982338.php" TargetMode="External"/><Relationship Id="rId4" Type="http://schemas.openxmlformats.org/officeDocument/2006/relationships/hyperlink" Target="https://www.berlin.de/moderne-verwaltun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pgi.com/color-contrast-checker/" TargetMode="Externa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1141726"/>
            <a:ext cx="8426746" cy="700044"/>
          </a:xfrm>
        </p:spPr>
        <p:txBody>
          <a:bodyPr/>
          <a:lstStyle/>
          <a:p>
            <a:r>
              <a:rPr lang="de-DE" dirty="0" smtClean="0"/>
              <a:t>Hinweise für die Erstellung barrierefreier PowerPoint-Präsentationen</a:t>
            </a:r>
            <a:endParaRPr lang="de-DE" dirty="0"/>
          </a:p>
        </p:txBody>
      </p:sp>
      <p:pic>
        <p:nvPicPr>
          <p:cNvPr id="9" name="Bildplatzhalter 8" descr="Verschiedene Symbole unterschiedlicher Arten von Beeinträchtigungen um ein Laptop herum angeordnet" title="Verschiedene Symbole unterschiedlicher Arten von Beeinträchtigungen um ein Laptop herum angeordnet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" t="-237" r="-226" b="254"/>
          <a:stretch/>
        </p:blipFill>
        <p:spPr>
          <a:xfrm>
            <a:off x="3051242" y="2111655"/>
            <a:ext cx="3041515" cy="2615987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891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Hyperlinks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Bezeichnen Sie </a:t>
            </a:r>
            <a:r>
              <a:rPr lang="de-DE" b="1" dirty="0" smtClean="0"/>
              <a:t>Hyperlinks</a:t>
            </a:r>
            <a:r>
              <a:rPr lang="de-DE" dirty="0"/>
              <a:t> </a:t>
            </a:r>
            <a:r>
              <a:rPr lang="de-DE" dirty="0" smtClean="0"/>
              <a:t>aussagekräftig</a:t>
            </a:r>
            <a:r>
              <a:rPr lang="de-DE" b="1" dirty="0"/>
              <a:t> </a:t>
            </a:r>
            <a:r>
              <a:rPr lang="de-DE" dirty="0"/>
              <a:t>und nicht </a:t>
            </a:r>
            <a:r>
              <a:rPr lang="de-DE" dirty="0" smtClean="0"/>
              <a:t>über die URL </a:t>
            </a:r>
          </a:p>
          <a:p>
            <a:pPr lvl="1"/>
            <a:r>
              <a:rPr lang="de-DE" dirty="0" smtClean="0">
                <a:hlinkClick r:id="rId2" tooltip="Universität Potsdam"/>
              </a:rPr>
              <a:t>Universität Potsdam</a:t>
            </a:r>
            <a:endParaRPr lang="de-DE" dirty="0" smtClean="0"/>
          </a:p>
          <a:p>
            <a:r>
              <a:rPr lang="de-DE" dirty="0" smtClean="0"/>
              <a:t>Geben </a:t>
            </a:r>
            <a:r>
              <a:rPr lang="de-DE" dirty="0"/>
              <a:t>Sie eine Quickinfo </a:t>
            </a:r>
            <a:r>
              <a:rPr lang="de-DE" dirty="0" smtClean="0"/>
              <a:t>an</a:t>
            </a:r>
          </a:p>
          <a:p>
            <a:endParaRPr lang="de-DE" dirty="0"/>
          </a:p>
        </p:txBody>
      </p:sp>
      <p:pic>
        <p:nvPicPr>
          <p:cNvPr id="7" name="Grafik 6" descr="Screenshot Hyperlink" title="Screenshot Hyperlin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27" y="1935566"/>
            <a:ext cx="5191881" cy="25881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400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Grafiken und Alternativtexte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Der </a:t>
            </a:r>
            <a:r>
              <a:rPr lang="de-DE" b="1" dirty="0"/>
              <a:t>Alternativtext </a:t>
            </a:r>
            <a:r>
              <a:rPr lang="de-DE" dirty="0"/>
              <a:t>soll den </a:t>
            </a:r>
            <a:r>
              <a:rPr lang="de-DE" b="1" dirty="0"/>
              <a:t>informationsgebenden Inhalt</a:t>
            </a:r>
            <a:r>
              <a:rPr lang="de-DE" dirty="0"/>
              <a:t> der Grafik </a:t>
            </a:r>
            <a:r>
              <a:rPr lang="de-DE" dirty="0" smtClean="0"/>
              <a:t>angeben:</a:t>
            </a:r>
          </a:p>
          <a:p>
            <a:pPr lvl="1"/>
            <a:r>
              <a:rPr lang="de-DE" dirty="0"/>
              <a:t>z</a:t>
            </a:r>
            <a:r>
              <a:rPr lang="de-DE" dirty="0" smtClean="0"/>
              <a:t>uerst </a:t>
            </a:r>
            <a:r>
              <a:rPr lang="de-DE" dirty="0"/>
              <a:t>die </a:t>
            </a:r>
            <a:r>
              <a:rPr lang="de-DE" b="1" dirty="0"/>
              <a:t>Art des </a:t>
            </a:r>
            <a:r>
              <a:rPr lang="de-DE" b="1" dirty="0" err="1"/>
              <a:t>Bildtyp</a:t>
            </a:r>
            <a:r>
              <a:rPr lang="de-DE" dirty="0"/>
              <a:t>: Foto, Art des Diagramms, bzw. der SmartArt, oder Strichzeichnung; </a:t>
            </a:r>
            <a:endParaRPr lang="de-DE" dirty="0" smtClean="0"/>
          </a:p>
          <a:p>
            <a:pPr lvl="1"/>
            <a:r>
              <a:rPr lang="de-DE" dirty="0" smtClean="0"/>
              <a:t>danach </a:t>
            </a:r>
            <a:r>
              <a:rPr lang="de-DE" dirty="0"/>
              <a:t>die inhaltliche </a:t>
            </a:r>
            <a:r>
              <a:rPr lang="de-DE" b="1" dirty="0"/>
              <a:t>Erläuterung </a:t>
            </a:r>
            <a:endParaRPr lang="de-DE" b="1" dirty="0" smtClean="0"/>
          </a:p>
          <a:p>
            <a:pPr lvl="1"/>
            <a:r>
              <a:rPr lang="de-DE" dirty="0" smtClean="0"/>
              <a:t>und </a:t>
            </a:r>
            <a:r>
              <a:rPr lang="de-DE" dirty="0"/>
              <a:t>der </a:t>
            </a:r>
            <a:r>
              <a:rPr lang="de-DE" b="1" dirty="0" smtClean="0"/>
              <a:t>Copyright</a:t>
            </a:r>
            <a:r>
              <a:rPr lang="de-DE" dirty="0" smtClean="0"/>
              <a:t>-Vermerk</a:t>
            </a:r>
          </a:p>
          <a:p>
            <a:pPr lvl="1"/>
            <a:endParaRPr lang="de-DE" dirty="0" smtClean="0"/>
          </a:p>
          <a:p>
            <a:r>
              <a:rPr lang="de-DE" b="1" dirty="0" smtClean="0"/>
              <a:t>Dekorative </a:t>
            </a:r>
            <a:r>
              <a:rPr lang="de-DE" b="1" dirty="0"/>
              <a:t>Grafiken</a:t>
            </a:r>
            <a:r>
              <a:rPr lang="de-DE" dirty="0"/>
              <a:t> sollten als solche gekennzeichnet </a:t>
            </a:r>
            <a:r>
              <a:rPr lang="de-DE" dirty="0" smtClean="0"/>
              <a:t>werden</a:t>
            </a:r>
          </a:p>
          <a:p>
            <a:r>
              <a:rPr lang="de-DE" dirty="0" smtClean="0"/>
              <a:t>Inhaltlich </a:t>
            </a:r>
            <a:r>
              <a:rPr lang="de-DE" dirty="0"/>
              <a:t>zusammengehörende Elemente werden gruppiert und haben nur einen </a:t>
            </a:r>
            <a:r>
              <a:rPr lang="de-DE" dirty="0" smtClean="0"/>
              <a:t>Alternativtext</a:t>
            </a:r>
          </a:p>
          <a:p>
            <a:r>
              <a:rPr lang="de-DE" dirty="0" smtClean="0"/>
              <a:t>Erläuterungen für </a:t>
            </a:r>
            <a:r>
              <a:rPr lang="de-DE" b="1" dirty="0" smtClean="0"/>
              <a:t>Diagramme</a:t>
            </a:r>
            <a:r>
              <a:rPr lang="de-DE" dirty="0" smtClean="0"/>
              <a:t>, </a:t>
            </a:r>
            <a:r>
              <a:rPr lang="de-DE" b="1" dirty="0" smtClean="0"/>
              <a:t>Freiformen</a:t>
            </a:r>
            <a:r>
              <a:rPr lang="de-DE" dirty="0" smtClean="0"/>
              <a:t>, </a:t>
            </a:r>
            <a:r>
              <a:rPr lang="de-DE" b="1" dirty="0" err="1" smtClean="0"/>
              <a:t>SmartArts</a:t>
            </a:r>
            <a:r>
              <a:rPr lang="de-DE" dirty="0"/>
              <a:t>,</a:t>
            </a:r>
            <a:r>
              <a:rPr lang="de-DE" dirty="0" smtClean="0"/>
              <a:t> </a:t>
            </a:r>
            <a:r>
              <a:rPr lang="de-DE" b="1" dirty="0" smtClean="0"/>
              <a:t>Videos</a:t>
            </a:r>
            <a:r>
              <a:rPr lang="de-DE" dirty="0" smtClean="0"/>
              <a:t> und </a:t>
            </a:r>
            <a:r>
              <a:rPr lang="de-DE" b="1" dirty="0" smtClean="0"/>
              <a:t>Animationen</a:t>
            </a:r>
            <a:r>
              <a:rPr lang="de-DE" dirty="0" smtClean="0"/>
              <a:t> sind in der </a:t>
            </a:r>
            <a:r>
              <a:rPr lang="de-DE" dirty="0" smtClean="0">
                <a:hlinkClick r:id="rId2" tooltip="Broschüre zu PowerPoint der TU Dresden"/>
              </a:rPr>
              <a:t>Broschüre zu PowerPoint der TU Dresden </a:t>
            </a:r>
            <a:r>
              <a:rPr lang="de-DE" dirty="0" smtClean="0"/>
              <a:t>zu finden</a:t>
            </a:r>
            <a:endParaRPr lang="de-DE" dirty="0"/>
          </a:p>
        </p:txBody>
      </p:sp>
      <p:pic>
        <p:nvPicPr>
          <p:cNvPr id="8" name="Grafik 7" descr="Screenshot Grafik Alternativtext" title="Screenshot Grafik Alternativtex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655" y="1684694"/>
            <a:ext cx="1367315" cy="14307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7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Sprache und Sprachwechsel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Für Software, welche eine Präsentation vorliest, sollte die Sprache angegeben werden (Datei-Optionen-Sprache)</a:t>
            </a:r>
          </a:p>
          <a:p>
            <a:r>
              <a:rPr lang="de-DE" dirty="0"/>
              <a:t>E</a:t>
            </a:r>
            <a:r>
              <a:rPr lang="de-DE" dirty="0" smtClean="0"/>
              <a:t>inzelne anderssprachige Wörter sollten entsprechend in ihrer Sprache gekennzeichnet werden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err="1" smtClean="0"/>
              <a:t>english</a:t>
            </a:r>
            <a:r>
              <a:rPr lang="en-US" dirty="0" smtClean="0"/>
              <a:t> language</a:t>
            </a:r>
          </a:p>
          <a:p>
            <a:pPr lvl="1"/>
            <a:endParaRPr lang="de-DE" dirty="0"/>
          </a:p>
        </p:txBody>
      </p:sp>
      <p:pic>
        <p:nvPicPr>
          <p:cNvPr id="8" name="Grafik 7" descr="Screenshot Sprachwechsel" title="Screenshot Sprachwechse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38" y="2503230"/>
            <a:ext cx="7315574" cy="21732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59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Lesereihenfolge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Nach Fertigstellung der Inhalte der Präsentation wird die Reihenfolge der Elemente auf jeder Folie für die technische Auslesbarkeit korrigiert</a:t>
            </a:r>
          </a:p>
          <a:p>
            <a:pPr lvl="1"/>
            <a:r>
              <a:rPr lang="de-DE" sz="1200" dirty="0" smtClean="0"/>
              <a:t>Nach dem Einfügen von Elementen (Grafiken, Tabellen, …), welche nicht in der Mastervorlage enthalten sind, ist dies notwendig</a:t>
            </a:r>
          </a:p>
          <a:p>
            <a:pPr lvl="1"/>
            <a:r>
              <a:rPr lang="de-DE" sz="1200" dirty="0" smtClean="0"/>
              <a:t>Start </a:t>
            </a:r>
            <a:r>
              <a:rPr lang="de-DE" sz="1200" dirty="0"/>
              <a:t>-&gt; Anordnen -&gt; </a:t>
            </a:r>
            <a:r>
              <a:rPr lang="de-DE" sz="1200" dirty="0" smtClean="0"/>
              <a:t>Auswahlbereich</a:t>
            </a:r>
          </a:p>
          <a:p>
            <a:pPr lvl="1"/>
            <a:r>
              <a:rPr lang="de-DE" sz="1200" dirty="0" smtClean="0"/>
              <a:t>Die Elemente werden in der sichtbaren Anzeige von „Unten nach Oben“ für sehbeeinträchtigte Anwender durch </a:t>
            </a:r>
            <a:r>
              <a:rPr lang="de-DE" sz="1200" dirty="0" err="1" smtClean="0"/>
              <a:t>Screenreader</a:t>
            </a:r>
            <a:r>
              <a:rPr lang="de-DE" sz="1200" dirty="0" smtClean="0"/>
              <a:t> vorgelesen</a:t>
            </a:r>
          </a:p>
          <a:p>
            <a:pPr lvl="1"/>
            <a:r>
              <a:rPr lang="de-DE" sz="1200" dirty="0" smtClean="0"/>
              <a:t>Die Bezeichnung der Elemente und die Zahlen spielt hierbei keine Rolle</a:t>
            </a:r>
            <a:endParaRPr lang="de-DE" sz="1200" dirty="0"/>
          </a:p>
        </p:txBody>
      </p:sp>
      <p:pic>
        <p:nvPicPr>
          <p:cNvPr id="7" name="Grafik 6" descr="Screenshot Lesereihenfolge" title="Screenshot Lesereihenfol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93" y="2571749"/>
            <a:ext cx="5344030" cy="22568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244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Dokumententitel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Hinterlegen </a:t>
            </a:r>
            <a:r>
              <a:rPr lang="de-DE" dirty="0"/>
              <a:t>Sie unter </a:t>
            </a:r>
            <a:r>
              <a:rPr lang="de-DE" dirty="0" smtClean="0"/>
              <a:t>„Datei </a:t>
            </a:r>
            <a:r>
              <a:rPr lang="de-DE" dirty="0"/>
              <a:t>-&gt; Informationen -&gt; Eigenschaften -&gt; </a:t>
            </a:r>
            <a:r>
              <a:rPr lang="de-DE" dirty="0" smtClean="0"/>
              <a:t>Titel“ den Dokumenttitel und passen Sie weitere Metadaten an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Der</a:t>
            </a:r>
            <a:r>
              <a:rPr lang="de-DE" dirty="0"/>
              <a:t> </a:t>
            </a:r>
            <a:r>
              <a:rPr lang="de-DE" b="1" dirty="0"/>
              <a:t>Dateiname </a:t>
            </a:r>
            <a:r>
              <a:rPr lang="de-DE" dirty="0"/>
              <a:t>sollte Angaben zum Kontext, dem Erstellungsdatum und der Barrierefreiheit enthalten</a:t>
            </a:r>
          </a:p>
        </p:txBody>
      </p:sp>
      <p:pic>
        <p:nvPicPr>
          <p:cNvPr id="7" name="Grafik 6" descr="Screenshot Metadaten" title="Screenshot Metadat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50" y="1397770"/>
            <a:ext cx="2016032" cy="21482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089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Überprüfung der Barrierefreiheit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/>
              <a:t>PowerPoint 2016 </a:t>
            </a:r>
            <a:r>
              <a:rPr lang="de-DE" dirty="0" smtClean="0"/>
              <a:t>kann eine Überprüfung der Barrierefreiheit durchgeführt werden:</a:t>
            </a:r>
          </a:p>
          <a:p>
            <a:pPr lvl="1"/>
            <a:r>
              <a:rPr lang="de-DE" dirty="0" smtClean="0"/>
              <a:t>Datei </a:t>
            </a:r>
            <a:r>
              <a:rPr lang="de-DE" dirty="0"/>
              <a:t>-&gt; Informationen -&gt; Auf Probleme überprüfen -&gt; Barrierefreiheit </a:t>
            </a:r>
            <a:r>
              <a:rPr lang="de-DE" dirty="0" smtClean="0"/>
              <a:t>überprüfen</a:t>
            </a:r>
          </a:p>
          <a:p>
            <a:endParaRPr lang="de-DE" dirty="0"/>
          </a:p>
          <a:p>
            <a:r>
              <a:rPr lang="de-DE" dirty="0" smtClean="0"/>
              <a:t>Diese </a:t>
            </a:r>
            <a:r>
              <a:rPr lang="de-DE" dirty="0"/>
              <a:t>technische Barrierefreiheit sagt allerdings nichts über die tatsächliche Barrierefreiheit </a:t>
            </a:r>
            <a:r>
              <a:rPr lang="de-DE" dirty="0" smtClean="0"/>
              <a:t>für alle Anwendergruppen aus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06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Export in das Dateiformat PDF – Acrobat PDF </a:t>
            </a:r>
            <a:r>
              <a:rPr lang="de-DE" dirty="0" err="1" smtClean="0"/>
              <a:t>Maker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Für den Export in das Dateiformat PDF wird zur Nutzung das „Acrobat PDF </a:t>
            </a:r>
            <a:r>
              <a:rPr lang="de-DE" dirty="0" err="1" smtClean="0"/>
              <a:t>Maker</a:t>
            </a:r>
            <a:r>
              <a:rPr lang="de-DE" dirty="0" smtClean="0"/>
              <a:t> Addin“ empfohlen</a:t>
            </a:r>
          </a:p>
          <a:p>
            <a:r>
              <a:rPr lang="de-DE" dirty="0" smtClean="0"/>
              <a:t>In den Grundeinstellungen mit „Standard“ sollten folgende Punkte aktiviert sein:</a:t>
            </a:r>
          </a:p>
          <a:p>
            <a:pPr lvl="1"/>
            <a:r>
              <a:rPr lang="de-DE" dirty="0" smtClean="0"/>
              <a:t>Lesezeichen erstellen</a:t>
            </a:r>
          </a:p>
          <a:p>
            <a:pPr lvl="1"/>
            <a:r>
              <a:rPr lang="de-DE" dirty="0" smtClean="0"/>
              <a:t>Links hinzufügen</a:t>
            </a:r>
          </a:p>
          <a:p>
            <a:pPr lvl="1"/>
            <a:r>
              <a:rPr lang="de-DE" dirty="0" smtClean="0"/>
              <a:t>Barrierefreiheit und Umfließen durch Erstellen von Adobe PDF mit Tags aktivieren</a:t>
            </a:r>
          </a:p>
          <a:p>
            <a:pPr lvl="1"/>
            <a:r>
              <a:rPr lang="de-DE" dirty="0" smtClean="0"/>
              <a:t>Multimedia konvertieren</a:t>
            </a:r>
          </a:p>
          <a:p>
            <a:pPr lvl="1"/>
            <a:r>
              <a:rPr lang="de-DE" dirty="0" smtClean="0"/>
              <a:t>Folienübergänge beibehalten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121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Export in das Dateiformat PDF – Acrobat PDF </a:t>
            </a:r>
            <a:r>
              <a:rPr lang="de-DE" dirty="0" err="1" smtClean="0"/>
              <a:t>Maker</a:t>
            </a:r>
            <a:r>
              <a:rPr lang="de-DE" dirty="0" smtClean="0"/>
              <a:t> 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Daraufhin erfolgt der Export nach PDF über das Register „Acrobat“ -&gt; „PDF erstellen“</a:t>
            </a:r>
          </a:p>
        </p:txBody>
      </p:sp>
      <p:pic>
        <p:nvPicPr>
          <p:cNvPr id="7" name="Inhaltsplatzhalter 7" descr="Screenshot Acrobat PDF Maker Grundeinstellungen" title="Screenshot Acrobat PDF Maker Grundeinstellun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21" y="1433972"/>
            <a:ext cx="4315361" cy="33543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856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Export in das Dateiformat PDF </a:t>
            </a:r>
            <a:r>
              <a:rPr lang="de-DE" dirty="0" smtClean="0"/>
              <a:t>– Microsoft PowerPoint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800" dirty="0" smtClean="0"/>
              <a:t>Sollte Acrobat PDF </a:t>
            </a:r>
            <a:r>
              <a:rPr lang="de-DE" sz="1800" dirty="0" err="1" smtClean="0"/>
              <a:t>Maker</a:t>
            </a:r>
            <a:r>
              <a:rPr lang="de-DE" sz="1800" dirty="0" smtClean="0"/>
              <a:t> nicht nutzbar sein, kann über „Datei“-&gt;“Speichern unter“ mit Anpassung der Optionen der Export erfolgen</a:t>
            </a:r>
          </a:p>
          <a:p>
            <a:pPr lvl="1"/>
            <a:r>
              <a:rPr lang="de-DE" sz="1400" dirty="0" smtClean="0"/>
              <a:t>„Dokumenteigenschaften“ und „Dokumentstrukturtag für Barrierefreiheit“ sollte aktiviert sein</a:t>
            </a:r>
          </a:p>
          <a:p>
            <a:pPr lvl="1"/>
            <a:r>
              <a:rPr lang="de-DE" sz="1400" dirty="0" smtClean="0"/>
              <a:t>„Text </a:t>
            </a:r>
            <a:r>
              <a:rPr lang="de-DE" sz="1400" dirty="0"/>
              <a:t>als Bitmap speichern, wenn Schriftarten nicht </a:t>
            </a:r>
            <a:r>
              <a:rPr lang="de-DE" sz="1400" dirty="0" smtClean="0"/>
              <a:t>eingebettet werden können“ sollte deaktiviert sein</a:t>
            </a:r>
            <a:endParaRPr lang="de-DE" sz="1400" dirty="0"/>
          </a:p>
        </p:txBody>
      </p:sp>
      <p:pic>
        <p:nvPicPr>
          <p:cNvPr id="7" name="Grafik 6" descr="Screenshot &quot;Speichern unter&quot; Optionen" title="Screenshot &quot;Speichern unter&quot; Option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97" y="1956292"/>
            <a:ext cx="4510979" cy="28418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444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Barrierefreiheit des PDF-Dokuments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Nach dem Export in das Dateiformat PDF sind weitere </a:t>
            </a:r>
            <a:r>
              <a:rPr lang="de-DE" dirty="0"/>
              <a:t>Anpassungen </a:t>
            </a:r>
            <a:r>
              <a:rPr lang="de-DE" dirty="0" smtClean="0"/>
              <a:t>mit „Adobe Pro“ notwendig</a:t>
            </a:r>
          </a:p>
          <a:p>
            <a:r>
              <a:rPr lang="de-DE" dirty="0" smtClean="0"/>
              <a:t>Hinweise dazu finden Sie unter </a:t>
            </a:r>
            <a:r>
              <a:rPr lang="de-DE" dirty="0" smtClean="0">
                <a:hlinkClick r:id="rId2" tooltip="Digitale Barrierefreiheit – PDF Dokumente"/>
              </a:rPr>
              <a:t>Digitale Barrierefreiheit – PDF Dokumente</a:t>
            </a:r>
            <a:endParaRPr lang="de-DE" dirty="0"/>
          </a:p>
          <a:p>
            <a:r>
              <a:rPr lang="de-DE" dirty="0" smtClean="0"/>
              <a:t>Mit dem </a:t>
            </a:r>
            <a:r>
              <a:rPr lang="de-DE" dirty="0">
                <a:hlinkClick r:id="rId3" tooltip="PDF Accessibility Checker (PAC)"/>
              </a:rPr>
              <a:t>PDF Accessibility </a:t>
            </a:r>
            <a:r>
              <a:rPr lang="de-DE" dirty="0" smtClean="0">
                <a:hlinkClick r:id="rId3" tooltip="PDF Accessibility Checker (PAC)"/>
              </a:rPr>
              <a:t>Checker (PAC)</a:t>
            </a:r>
            <a:r>
              <a:rPr lang="de-DE" dirty="0" smtClean="0"/>
              <a:t> ist die Kontrolle der Barrierefreiheit des PDF-Dokuments möglich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266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Corporate Design und Vorlagen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Die Universität Potsdam (UP) strebt unter Beachtung des zentralen Corporate Designs (CD) ein einheitliches in sich stimmiges Gesamtbild an</a:t>
            </a:r>
          </a:p>
          <a:p>
            <a:pPr lvl="1"/>
            <a:r>
              <a:rPr lang="de-DE" dirty="0" smtClean="0"/>
              <a:t>Das </a:t>
            </a:r>
            <a:r>
              <a:rPr lang="de-DE" b="1" dirty="0" smtClean="0"/>
              <a:t>Printdesign</a:t>
            </a:r>
            <a:r>
              <a:rPr lang="de-DE" dirty="0" smtClean="0"/>
              <a:t> regelt das Erscheinungsbild von allen Druckerzeugnissen der UP</a:t>
            </a:r>
          </a:p>
          <a:p>
            <a:pPr lvl="1"/>
            <a:r>
              <a:rPr lang="de-DE" dirty="0" smtClean="0"/>
              <a:t>Das </a:t>
            </a:r>
            <a:r>
              <a:rPr lang="de-DE" b="1" dirty="0" smtClean="0"/>
              <a:t>Webdesign (Intranet)</a:t>
            </a:r>
            <a:r>
              <a:rPr lang="de-DE" dirty="0" smtClean="0"/>
              <a:t> regelt das Erscheinungsbild von Veröffentlichungen der Organisationseinheiten der UP im Internet</a:t>
            </a:r>
          </a:p>
          <a:p>
            <a:r>
              <a:rPr lang="de-DE" dirty="0" smtClean="0"/>
              <a:t>Das CD regelt die einheitliche Verwendung der Logos, Farben und Schriftarten in den Organisationseinheiten der UP</a:t>
            </a:r>
          </a:p>
          <a:p>
            <a:r>
              <a:rPr lang="de-DE" dirty="0" smtClean="0"/>
              <a:t>Die Nutzung von Vorlagen hilft beim Einhalten des CD und der Erstellung barrierefreier Dokumente</a:t>
            </a:r>
          </a:p>
          <a:p>
            <a:r>
              <a:rPr lang="de-DE" dirty="0" smtClean="0"/>
              <a:t>Diese PowerPoint-Vorlage (*.</a:t>
            </a:r>
            <a:r>
              <a:rPr lang="de-DE" dirty="0" err="1" smtClean="0"/>
              <a:t>potx</a:t>
            </a:r>
            <a:r>
              <a:rPr lang="de-DE" dirty="0" smtClean="0"/>
              <a:t>) ist entsprechend des CD für das Webdesign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518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Anpassung des </a:t>
            </a:r>
            <a:r>
              <a:rPr lang="de-DE" dirty="0" smtClean="0"/>
              <a:t>PDF-Dokuments in Richtung Barrierefreiheit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Beim </a:t>
            </a:r>
            <a:r>
              <a:rPr lang="de-DE" dirty="0"/>
              <a:t>E</a:t>
            </a:r>
            <a:r>
              <a:rPr lang="de-DE" dirty="0" smtClean="0"/>
              <a:t>xport mit Adobe Pro und barrierefrei erstellter Präsentation sind folgende Schritte in Adobe Pro zu tätigen</a:t>
            </a:r>
          </a:p>
          <a:p>
            <a:pPr lvl="1"/>
            <a:r>
              <a:rPr lang="de-DE" dirty="0" smtClean="0"/>
              <a:t>Prüfung der Barrierefreiheit in Adobe Pro</a:t>
            </a:r>
          </a:p>
          <a:p>
            <a:pPr lvl="1"/>
            <a:r>
              <a:rPr lang="de-DE" dirty="0" smtClean="0"/>
              <a:t>Erstellen eines Tags &lt;</a:t>
            </a:r>
            <a:r>
              <a:rPr lang="de-DE" dirty="0" err="1" smtClean="0"/>
              <a:t>Document</a:t>
            </a:r>
            <a:r>
              <a:rPr lang="de-DE" dirty="0" smtClean="0"/>
              <a:t>&gt; mit einem Titel im </a:t>
            </a:r>
            <a:r>
              <a:rPr lang="de-DE" dirty="0" err="1" smtClean="0"/>
              <a:t>Tagbaum</a:t>
            </a:r>
            <a:r>
              <a:rPr lang="de-DE" dirty="0" smtClean="0"/>
              <a:t> und verschieben aller &lt;Slide&gt;-Tags  als </a:t>
            </a:r>
            <a:r>
              <a:rPr lang="de-DE" dirty="0" err="1" smtClean="0"/>
              <a:t>Kindelemente</a:t>
            </a:r>
            <a:endParaRPr lang="de-DE" dirty="0" smtClean="0"/>
          </a:p>
          <a:p>
            <a:pPr lvl="1"/>
            <a:r>
              <a:rPr lang="de-DE" dirty="0" smtClean="0"/>
              <a:t>Bei den „Dokumenteigenschaften“ unter der „Ansicht beim Öffnen“ den „Dokumenttitel“ „Einblenden“</a:t>
            </a:r>
          </a:p>
          <a:p>
            <a:pPr lvl="1"/>
            <a:r>
              <a:rPr lang="de-DE" dirty="0" smtClean="0"/>
              <a:t>Das </a:t>
            </a:r>
            <a:r>
              <a:rPr lang="de-DE" dirty="0" err="1" smtClean="0"/>
              <a:t>Preflight</a:t>
            </a:r>
            <a:r>
              <a:rPr lang="de-DE" dirty="0" smtClean="0"/>
              <a:t> – Werkzeug öffnen und </a:t>
            </a:r>
          </a:p>
          <a:p>
            <a:pPr lvl="2"/>
            <a:r>
              <a:rPr lang="de-DE" dirty="0" smtClean="0"/>
              <a:t>den „PDF/UA-Eintrag setzen“</a:t>
            </a:r>
          </a:p>
          <a:p>
            <a:pPr lvl="2"/>
            <a:r>
              <a:rPr lang="de-DE" dirty="0" smtClean="0"/>
              <a:t>Und gegebenenfalls „Fehlende Schriften einbetten“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113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Inklusion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Erstellung barrierefreier </a:t>
            </a:r>
            <a:r>
              <a:rPr lang="de-DE" dirty="0" smtClean="0"/>
              <a:t>Dokumente ist mit Mehraufwand verbunden</a:t>
            </a:r>
            <a:endParaRPr lang="de-DE" dirty="0"/>
          </a:p>
          <a:p>
            <a:r>
              <a:rPr lang="de-DE" dirty="0"/>
              <a:t>Alle</a:t>
            </a:r>
            <a:r>
              <a:rPr lang="de-DE"/>
              <a:t> </a:t>
            </a:r>
            <a:r>
              <a:rPr lang="de-DE" b="1" smtClean="0"/>
              <a:t>Anwender</a:t>
            </a:r>
            <a:r>
              <a:rPr lang="de-DE" b="1" dirty="0"/>
              <a:t> </a:t>
            </a:r>
            <a:r>
              <a:rPr lang="de-DE" dirty="0"/>
              <a:t>sollen </a:t>
            </a:r>
            <a:r>
              <a:rPr lang="de-DE" b="1" dirty="0"/>
              <a:t>chancengleich barrierefrei digitale Inhalte</a:t>
            </a:r>
            <a:r>
              <a:rPr lang="de-DE" dirty="0"/>
              <a:t> und Informationen erfassen </a:t>
            </a:r>
            <a:r>
              <a:rPr lang="de-DE" dirty="0" smtClean="0"/>
              <a:t>können</a:t>
            </a:r>
          </a:p>
          <a:p>
            <a:r>
              <a:rPr lang="de-DE" dirty="0" smtClean="0"/>
              <a:t>Versuchen Sie dies bei der Bereitstellung digitaler Inhalte zu berücksichtigen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93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Vorlagen und Barrierefreiheit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Vorlagen können beim Einhalten des Corporate Designs helfen</a:t>
            </a:r>
          </a:p>
          <a:p>
            <a:r>
              <a:rPr lang="de-DE" dirty="0" smtClean="0"/>
              <a:t>Die Erstellung barrierefreier Präsentationen liegt auf Seiten der Anwender</a:t>
            </a:r>
          </a:p>
          <a:p>
            <a:endParaRPr lang="de-DE" dirty="0" smtClean="0"/>
          </a:p>
          <a:p>
            <a:r>
              <a:rPr lang="de-DE" dirty="0" smtClean="0"/>
              <a:t>Weitere Hinweise zu Erstellung barrierefreier Präsentationen unter:</a:t>
            </a:r>
          </a:p>
          <a:p>
            <a:pPr lvl="1"/>
            <a:r>
              <a:rPr lang="de-DE" dirty="0" smtClean="0">
                <a:hlinkClick r:id="rId2"/>
              </a:rPr>
              <a:t>Digitale Barrierefreiheit – Barrierefreie PowerPoint-Präsentationen</a:t>
            </a:r>
            <a:endParaRPr lang="de-DE" dirty="0" smtClean="0"/>
          </a:p>
          <a:p>
            <a:pPr lvl="1"/>
            <a:r>
              <a:rPr lang="de-DE" dirty="0"/>
              <a:t>Microsoft: </a:t>
            </a:r>
            <a:r>
              <a:rPr lang="de-DE" u="sng" dirty="0">
                <a:hlinkClick r:id="rId3" tooltip="Gestalten barrierefreier PowerPoint-Präsentationen für Personen mit Behinderungen (Externer Link)"/>
              </a:rPr>
              <a:t>Gestalten barrierefreier PowerPoint-Präsentationen für Personen mit Behinderungen</a:t>
            </a:r>
            <a:endParaRPr lang="de-DE" dirty="0"/>
          </a:p>
          <a:p>
            <a:pPr lvl="1"/>
            <a:r>
              <a:rPr lang="de-DE" dirty="0"/>
              <a:t>Berliner Senatsverwaltung für </a:t>
            </a:r>
            <a:r>
              <a:rPr lang="de-DE" u="sng" dirty="0">
                <a:hlinkClick r:id="rId4" tooltip="Inneres und Sport (Externer Link)"/>
              </a:rPr>
              <a:t>Inneres und Sport</a:t>
            </a:r>
            <a:r>
              <a:rPr lang="de-DE" dirty="0"/>
              <a:t>: </a:t>
            </a:r>
            <a:r>
              <a:rPr lang="de-DE" u="sng" dirty="0">
                <a:hlinkClick r:id="rId5" tooltip="Berliner Standards für barrierefreie PowerPoint-Präsentationen (Externer Link)"/>
              </a:rPr>
              <a:t>Berliner Standards für barrierefreie PowerPoint-Präsentationen</a:t>
            </a:r>
            <a:endParaRPr lang="de-DE" dirty="0"/>
          </a:p>
          <a:p>
            <a:pPr lvl="1"/>
            <a:r>
              <a:rPr lang="de-DE" dirty="0"/>
              <a:t>TU Dresden: </a:t>
            </a:r>
            <a:r>
              <a:rPr lang="de-DE" u="sng" dirty="0">
                <a:hlinkClick r:id="rId6" tooltip="Microsoft PowerPoint 2019 und PowerPoint 2016 (Externer Link)"/>
              </a:rPr>
              <a:t>Microsoft PowerPoint 2019 und PowerPoint </a:t>
            </a:r>
            <a:r>
              <a:rPr lang="de-DE" u="sng" dirty="0" smtClean="0">
                <a:hlinkClick r:id="rId6" tooltip="Microsoft PowerPoint 2019 und PowerPoint 2016 (Externer Link)"/>
              </a:rPr>
              <a:t>2016</a:t>
            </a:r>
            <a:endParaRPr lang="de-DE" u="sng" dirty="0" smtClean="0"/>
          </a:p>
          <a:p>
            <a:pPr lvl="1"/>
            <a:r>
              <a:rPr lang="de-DE" dirty="0"/>
              <a:t>FFG Forschung </a:t>
            </a:r>
            <a:r>
              <a:rPr lang="de-DE" dirty="0" smtClean="0"/>
              <a:t>wirkt.: </a:t>
            </a:r>
            <a:r>
              <a:rPr lang="de-DE" dirty="0" smtClean="0">
                <a:hlinkClick r:id="rId7" tooltip="TIPPS FÜR BARRIEREFREIE PDF AUS POWER POINT (PDF)"/>
              </a:rPr>
              <a:t>TIPPS FÜR BARRIEREFREIE PDF AUS POWER POINT (PDF)</a:t>
            </a:r>
            <a:endParaRPr lang="de-DE" dirty="0" smtClean="0"/>
          </a:p>
          <a:p>
            <a:pPr lvl="1"/>
            <a:r>
              <a:rPr lang="de-DE" dirty="0" smtClean="0"/>
              <a:t>TU Chemnitz</a:t>
            </a:r>
            <a:r>
              <a:rPr lang="de-DE" dirty="0"/>
              <a:t>: </a:t>
            </a:r>
            <a:r>
              <a:rPr lang="de-DE" dirty="0">
                <a:hlinkClick r:id="rId8" tooltip="Barrierefreie PDF-Dokumente: Empfehlungen zur Formatierung in PowerPoint (PDF)"/>
              </a:rPr>
              <a:t>Barrierefreie PDF-Dokumente: Empfehlungen zur Formatierung in </a:t>
            </a:r>
            <a:r>
              <a:rPr lang="de-DE" dirty="0" smtClean="0">
                <a:hlinkClick r:id="rId8" tooltip="Barrierefreie PDF-Dokumente: Empfehlungen zur Formatierung in PowerPoint (PDF)"/>
              </a:rPr>
              <a:t>PowerPoint (PDF)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718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Jede Folie sollte einen eigenen eindeutigen Folientitel erhalten</a:t>
            </a:r>
          </a:p>
          <a:p>
            <a:pPr lvl="1"/>
            <a:r>
              <a:rPr lang="de-DE" dirty="0" smtClean="0"/>
              <a:t>Dies ermöglicht die Navigation für Benutzer mit Sehbeeinträchtigungen</a:t>
            </a:r>
          </a:p>
          <a:p>
            <a:r>
              <a:rPr lang="de-DE" dirty="0" smtClean="0"/>
              <a:t>Benutzen Sie dafür den entsprechenden Platzhalter „Titel“ - einsehbar im Folienmaster</a:t>
            </a:r>
          </a:p>
          <a:p>
            <a:r>
              <a:rPr lang="de-DE" dirty="0" smtClean="0"/>
              <a:t>Folientitel sind die Grundlage für die Gliederungsansicht</a:t>
            </a:r>
          </a:p>
          <a:p>
            <a:pPr lvl="1"/>
            <a:r>
              <a:rPr lang="de-DE" dirty="0" smtClean="0"/>
              <a:t>Unter „Ansicht“-&gt;“Präsentationsansichten“-&gt;“Gliederungsansicht“ ist die Vergabe der Folientitel kontrollierbar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605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Folieninhalt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Der Inhalt ist </a:t>
            </a:r>
            <a:r>
              <a:rPr lang="de-DE" b="1" dirty="0" smtClean="0"/>
              <a:t>stichpunktartig</a:t>
            </a:r>
            <a:r>
              <a:rPr lang="de-DE" dirty="0" smtClean="0"/>
              <a:t> notiert</a:t>
            </a:r>
          </a:p>
          <a:p>
            <a:pPr lvl="1"/>
            <a:r>
              <a:rPr lang="de-DE" dirty="0" smtClean="0"/>
              <a:t>„Oder soll die Präsentation ist ein Buch sein?“</a:t>
            </a:r>
          </a:p>
          <a:p>
            <a:pPr lvl="1"/>
            <a:r>
              <a:rPr lang="de-DE" dirty="0" smtClean="0"/>
              <a:t>„Ist das Ziel der Präsentation klar?“</a:t>
            </a:r>
          </a:p>
          <a:p>
            <a:r>
              <a:rPr lang="de-DE" dirty="0" smtClean="0"/>
              <a:t>Nutzen Sie </a:t>
            </a:r>
            <a:r>
              <a:rPr lang="de-DE" b="1" dirty="0" smtClean="0"/>
              <a:t>Fließtext </a:t>
            </a:r>
            <a:r>
              <a:rPr lang="de-DE" dirty="0" smtClean="0"/>
              <a:t>und keinen Blocksatz</a:t>
            </a:r>
          </a:p>
          <a:p>
            <a:r>
              <a:rPr lang="de-DE" dirty="0"/>
              <a:t>V</a:t>
            </a:r>
            <a:r>
              <a:rPr lang="de-DE" dirty="0" smtClean="0"/>
              <a:t>ermeiden sie automatische und selbst erstellte Worttrennung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207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Schrift und Farbe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</a:t>
            </a:r>
            <a:r>
              <a:rPr lang="de-DE" b="1" dirty="0" smtClean="0"/>
              <a:t>Schriftart</a:t>
            </a:r>
            <a:r>
              <a:rPr lang="de-DE" dirty="0" smtClean="0"/>
              <a:t> ist lesefreundliche</a:t>
            </a:r>
            <a:r>
              <a:rPr lang="de-DE" dirty="0"/>
              <a:t> </a:t>
            </a:r>
            <a:r>
              <a:rPr lang="de-DE" b="1" dirty="0" smtClean="0"/>
              <a:t>serifenlos</a:t>
            </a:r>
            <a:r>
              <a:rPr lang="de-DE" b="1" dirty="0"/>
              <a:t> </a:t>
            </a:r>
            <a:r>
              <a:rPr lang="de-DE" dirty="0"/>
              <a:t>(Calibri, Arial oder Liberation Sans) </a:t>
            </a:r>
            <a:r>
              <a:rPr lang="de-DE" dirty="0" smtClean="0"/>
              <a:t>und </a:t>
            </a:r>
            <a:r>
              <a:rPr lang="de-DE" b="1" dirty="0" smtClean="0"/>
              <a:t>ohne </a:t>
            </a:r>
            <a:r>
              <a:rPr lang="de-DE" b="1" dirty="0"/>
              <a:t>Sonderformatierungen</a:t>
            </a:r>
            <a:r>
              <a:rPr lang="de-DE" dirty="0"/>
              <a:t> (Unterstreichungen, Großbuchstaben, Kursiv) </a:t>
            </a:r>
          </a:p>
          <a:p>
            <a:endParaRPr lang="de-DE" dirty="0" smtClean="0"/>
          </a:p>
          <a:p>
            <a:r>
              <a:rPr lang="de-DE" dirty="0" smtClean="0"/>
              <a:t>Das </a:t>
            </a:r>
            <a:r>
              <a:rPr lang="de-DE" dirty="0"/>
              <a:t>Verhältnis des </a:t>
            </a:r>
            <a:r>
              <a:rPr lang="de-DE" b="1" dirty="0"/>
              <a:t>Farbkontrast</a:t>
            </a:r>
            <a:r>
              <a:rPr lang="de-DE" dirty="0"/>
              <a:t>s zwischen Text und Hintergrund ist möglichst hoch - 4,5:1 (Beispiel: Schwarz auf </a:t>
            </a:r>
            <a:r>
              <a:rPr lang="de-DE" dirty="0" smtClean="0"/>
              <a:t>Weiß)</a:t>
            </a:r>
          </a:p>
          <a:p>
            <a:pPr lvl="1"/>
            <a:r>
              <a:rPr lang="fr-FR" dirty="0"/>
              <a:t>Test des </a:t>
            </a:r>
            <a:r>
              <a:rPr lang="fr-FR" dirty="0" err="1" smtClean="0"/>
              <a:t>Farbkontrasts</a:t>
            </a:r>
            <a:r>
              <a:rPr lang="fr-FR" dirty="0"/>
              <a:t>: </a:t>
            </a:r>
            <a:r>
              <a:rPr lang="fr-FR" u="sng" dirty="0">
                <a:hlinkClick r:id="rId2" tooltip="TPGI Colour Contrast Analyser (CCA)"/>
              </a:rPr>
              <a:t>TPGi Colour Contrast Analyser (CCA)</a:t>
            </a:r>
            <a:endParaRPr lang="de-DE" dirty="0" smtClean="0"/>
          </a:p>
          <a:p>
            <a:r>
              <a:rPr lang="de-DE" dirty="0" smtClean="0"/>
              <a:t>Informationen </a:t>
            </a:r>
            <a:r>
              <a:rPr lang="de-DE" dirty="0"/>
              <a:t>werden nicht </a:t>
            </a:r>
            <a:r>
              <a:rPr lang="de-DE" dirty="0" smtClean="0"/>
              <a:t>nur </a:t>
            </a:r>
            <a:r>
              <a:rPr lang="de-DE" dirty="0"/>
              <a:t>durch Farben </a:t>
            </a:r>
            <a:r>
              <a:rPr lang="de-DE" dirty="0" smtClean="0"/>
              <a:t>vermittelt</a:t>
            </a:r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997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Aufzählungen und Listen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Aufzählungen </a:t>
            </a:r>
            <a:r>
              <a:rPr lang="de-DE" dirty="0"/>
              <a:t>und </a:t>
            </a:r>
            <a:r>
              <a:rPr lang="de-DE" b="1" dirty="0"/>
              <a:t>Listen</a:t>
            </a:r>
            <a:r>
              <a:rPr lang="de-DE" dirty="0"/>
              <a:t> werden mit den Funktionen der Anwendung </a:t>
            </a:r>
            <a:r>
              <a:rPr lang="de-DE" dirty="0" smtClean="0"/>
              <a:t>erstellt</a:t>
            </a:r>
          </a:p>
          <a:p>
            <a:r>
              <a:rPr lang="de-DE" dirty="0" smtClean="0"/>
              <a:t>Die Hierarchie (Listenebene) </a:t>
            </a:r>
            <a:r>
              <a:rPr lang="de-DE" dirty="0"/>
              <a:t>wird mit der </a:t>
            </a:r>
            <a:r>
              <a:rPr lang="de-DE" b="1" dirty="0"/>
              <a:t>Tabulatortaste </a:t>
            </a:r>
            <a:r>
              <a:rPr lang="de-DE" dirty="0" smtClean="0"/>
              <a:t>erstellt</a:t>
            </a:r>
            <a:endParaRPr lang="de-DE" dirty="0"/>
          </a:p>
        </p:txBody>
      </p:sp>
      <p:pic>
        <p:nvPicPr>
          <p:cNvPr id="8" name="Grafik 7" descr="Screenshot Werkzeug Aufzählung" title="Screenshot Werkzeug Aufzählu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95" y="1907178"/>
            <a:ext cx="8342053" cy="1385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114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Tabellen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Tabellen </a:t>
            </a:r>
            <a:r>
              <a:rPr lang="de-DE" dirty="0"/>
              <a:t>werden mit den Funktionen der Anwendung erstellt</a:t>
            </a:r>
          </a:p>
          <a:p>
            <a:pPr lvl="1"/>
            <a:r>
              <a:rPr lang="de-DE" dirty="0"/>
              <a:t>(„Einfügen“-&gt;“Tabelle“) </a:t>
            </a:r>
          </a:p>
          <a:p>
            <a:pPr lvl="1"/>
            <a:r>
              <a:rPr lang="de-DE" dirty="0"/>
              <a:t>Vermeiden Sie das Einfügen von </a:t>
            </a:r>
            <a:r>
              <a:rPr lang="de-DE" dirty="0" smtClean="0"/>
              <a:t>Excel-Tabellen und Screenshots von Tabellen</a:t>
            </a:r>
            <a:endParaRPr lang="de-DE" dirty="0"/>
          </a:p>
          <a:p>
            <a:r>
              <a:rPr lang="de-DE" dirty="0"/>
              <a:t>Weisen Sie </a:t>
            </a:r>
            <a:r>
              <a:rPr lang="de-DE" b="1" dirty="0"/>
              <a:t>Überschriftenzellen</a:t>
            </a:r>
            <a:r>
              <a:rPr lang="de-DE" dirty="0"/>
              <a:t> </a:t>
            </a:r>
            <a:r>
              <a:rPr lang="de-DE" dirty="0" smtClean="0"/>
              <a:t>zu</a:t>
            </a:r>
            <a:endParaRPr lang="de-DE" dirty="0"/>
          </a:p>
          <a:p>
            <a:pPr lvl="1"/>
            <a:r>
              <a:rPr lang="de-DE" dirty="0" smtClean="0"/>
              <a:t>Unter „Tabellentools“ – „Entwurf“ „Überschrift“ auswählen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8" name="Grafik 7" descr="Screenshot Tabelle: Entwurf - Überschrift" title="Screenshot Tabelle: Entwurf - Überschrif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2" y="2489373"/>
            <a:ext cx="5672508" cy="9045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7" name="Tabelle 6" descr="Beispieltabelle" title="Beispieltabel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497245"/>
              </p:ext>
            </p:extLst>
          </p:nvPr>
        </p:nvGraphicFramePr>
        <p:xfrm>
          <a:off x="550970" y="3611966"/>
          <a:ext cx="6096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23723073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42984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Spaltenüberschrift 1</a:t>
                      </a:r>
                      <a:endParaRPr lang="de-DE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Spaltenüberschrift 2</a:t>
                      </a:r>
                      <a:endParaRPr lang="de-DE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313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Zelle </a:t>
                      </a:r>
                      <a:r>
                        <a:rPr lang="de-DE" dirty="0" smtClean="0"/>
                        <a:t>1 (Spalte 1)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Zelle </a:t>
                      </a:r>
                      <a:r>
                        <a:rPr lang="de-DE" dirty="0" smtClean="0"/>
                        <a:t>2 (Spalte 2)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830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Zelle 3 (Spalte 1)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Zelle 4 (Spalte 2)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951554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Tabellen - Alternativtext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Ordnen Sie </a:t>
            </a:r>
            <a:r>
              <a:rPr lang="de-DE" smtClean="0"/>
              <a:t>großen Tabellen </a:t>
            </a:r>
            <a:r>
              <a:rPr lang="de-DE" dirty="0"/>
              <a:t>einen </a:t>
            </a:r>
            <a:r>
              <a:rPr lang="de-DE" b="1" dirty="0"/>
              <a:t>Alternativtext</a:t>
            </a:r>
            <a:r>
              <a:rPr lang="de-DE" dirty="0"/>
              <a:t> </a:t>
            </a:r>
            <a:r>
              <a:rPr lang="de-DE" dirty="0" smtClean="0"/>
              <a:t>zu</a:t>
            </a:r>
          </a:p>
          <a:p>
            <a:pPr lvl="1"/>
            <a:r>
              <a:rPr lang="de-DE" dirty="0" smtClean="0"/>
              <a:t>Kontextmenü öffnen („Tabelle auswählen“ -&gt; „Form formatieren“ -&gt; „Formoptionen“ -&gt; „Größe und Eigenschaften“ -&gt; „Alternativtext“</a:t>
            </a:r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8" name="Grafik 7" descr="Screenshot Form - Alternativtext" title="Screenshot Form - Alternativtex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1" y="1867749"/>
            <a:ext cx="1921645" cy="28620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198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UP_Praesentation_16_9_KopfBreit_Vorlage_BF_We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w.pptx" id="{2211A4EF-D98C-4073-BE47-EFF2DEDAEEA8}" vid="{0EE922EA-D18E-4D0B-8BD5-4F76FBE0C45E}"/>
    </a:ext>
  </a:extLst>
</a:theme>
</file>

<file path=ppt/theme/theme2.xml><?xml version="1.0" encoding="utf-8"?>
<a:theme xmlns:a="http://schemas.openxmlformats.org/drawingml/2006/main" name="2_UP_Praesentation_16_9_KopfSchmal_Vorlage_BF_We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w.pptx" id="{2211A4EF-D98C-4073-BE47-EFF2DEDAEEA8}" vid="{64C383AB-72C4-4C9B-B95E-29802A767491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230112-PPT_Template-VW_FZ_Final</Template>
  <TotalTime>0</TotalTime>
  <Words>1180</Words>
  <Application>Microsoft Office PowerPoint</Application>
  <PresentationFormat>Bildschirmpräsentation (16:9)</PresentationFormat>
  <Paragraphs>188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21</vt:i4>
      </vt:variant>
    </vt:vector>
  </HeadingPairs>
  <TitlesOfParts>
    <vt:vector size="27" baseType="lpstr">
      <vt:lpstr>Arial</vt:lpstr>
      <vt:lpstr>Calibri</vt:lpstr>
      <vt:lpstr>Georgia</vt:lpstr>
      <vt:lpstr>Symbol</vt:lpstr>
      <vt:lpstr>1_UP_Praesentation_16_9_KopfBreit_Vorlage_BF_Web</vt:lpstr>
      <vt:lpstr>2_UP_Praesentation_16_9_KopfSchmal_Vorlage_BF_Web</vt:lpstr>
      <vt:lpstr>Hinweise für die Erstellung barrierefreier PowerPoint-Präsentationen</vt:lpstr>
      <vt:lpstr>Corporate Design und Vorlagen</vt:lpstr>
      <vt:lpstr>Vorlagen und Barrierefreiheit</vt:lpstr>
      <vt:lpstr>Folientitel</vt:lpstr>
      <vt:lpstr>Folieninhalt</vt:lpstr>
      <vt:lpstr>Schrift und Farbe</vt:lpstr>
      <vt:lpstr>Aufzählungen und Listen</vt:lpstr>
      <vt:lpstr>Tabellen</vt:lpstr>
      <vt:lpstr>Tabellen - Alternativtext</vt:lpstr>
      <vt:lpstr>Hyperlinks</vt:lpstr>
      <vt:lpstr>Grafiken und Alternativtexte</vt:lpstr>
      <vt:lpstr>Sprache und Sprachwechsel</vt:lpstr>
      <vt:lpstr>Lesereihenfolge</vt:lpstr>
      <vt:lpstr>Dokumententitel</vt:lpstr>
      <vt:lpstr>Überprüfung der Barrierefreiheit</vt:lpstr>
      <vt:lpstr>Export in das Dateiformat PDF – Acrobat PDF Maker</vt:lpstr>
      <vt:lpstr>Export in das Dateiformat PDF – Acrobat PDF Maker 2</vt:lpstr>
      <vt:lpstr>Export in das Dateiformat PDF – Microsoft PowerPoint</vt:lpstr>
      <vt:lpstr>Barrierefreiheit des PDF-Dokuments</vt:lpstr>
      <vt:lpstr>Anpassung des PDF-Dokuments in Richtung Barrierefreiheit</vt:lpstr>
      <vt:lpstr>Inklusion</vt:lpstr>
    </vt:vector>
  </TitlesOfParts>
  <Company>Universitaet Potsdam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Hinweise für die Erstellung barrierefreier PowerPoint-Präsentationen</dc:title>
  <dc:creator>Zinke, Francis</dc:creator>
  <cp:keywords>Folienmaster, Uni Potsdam, 16:9, DE, barrierefrei</cp:keywords>
  <dc:description>16:9 DE barrierefrei</dc:description>
  <cp:lastModifiedBy>Zinke, Francis</cp:lastModifiedBy>
  <cp:revision>3</cp:revision>
  <dcterms:created xsi:type="dcterms:W3CDTF">2023-01-19T11:09:00Z</dcterms:created>
  <dcterms:modified xsi:type="dcterms:W3CDTF">2023-01-19T11:25:45Z</dcterms:modified>
  <cp:category>Folienmaster Universität Potsdam</cp:category>
</cp:coreProperties>
</file>