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1"/>
  </p:notesMasterIdLst>
  <p:handoutMasterIdLst>
    <p:handoutMasterId r:id="rId12"/>
  </p:handoutMasterIdLst>
  <p:sldIdLst>
    <p:sldId id="257" r:id="rId3"/>
    <p:sldId id="290" r:id="rId4"/>
    <p:sldId id="287" r:id="rId5"/>
    <p:sldId id="285" r:id="rId6"/>
    <p:sldId id="280" r:id="rId7"/>
    <p:sldId id="281" r:id="rId8"/>
    <p:sldId id="284" r:id="rId9"/>
    <p:sldId id="289" r:id="rId10"/>
  </p:sldIdLst>
  <p:sldSz cx="9144000" cy="6858000" type="screen4x3"/>
  <p:notesSz cx="6858000" cy="96980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0099"/>
    <a:srgbClr val="FF0000"/>
    <a:srgbClr val="00660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1817" autoAdjust="0"/>
  </p:normalViewPr>
  <p:slideViewPr>
    <p:cSldViewPr>
      <p:cViewPr varScale="1">
        <p:scale>
          <a:sx n="72" d="100"/>
          <a:sy n="72" d="100"/>
        </p:scale>
        <p:origin x="147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1C751C39-0565-6DC4-651F-8C712BF5C1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41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6CB382C-C265-9A34-FA18-84DCDE026F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841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5157836-B3F1-4AED-AFF1-24AE95E6D895}" type="datetimeFigureOut">
              <a:rPr lang="de-DE" altLang="de-DE"/>
              <a:pPr>
                <a:defRPr/>
              </a:pPr>
              <a:t>01.10.2025</a:t>
            </a:fld>
            <a:endParaRPr lang="de-DE" alt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FF38F1F-7E4F-E2B7-0344-110AB8490F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212263"/>
            <a:ext cx="2971800" cy="4841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0889759-4943-5CB3-9043-402BA67E65F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9212263"/>
            <a:ext cx="2971800" cy="4841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fld id="{D0C2630F-3FDA-4955-8067-FFFA80C7244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2B1CBCF-AB19-E26E-519F-840C28CB21C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32C05D7-9FBE-4B29-DF69-90E666A6A0C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551453E8-D180-7460-BCD3-889BAC53ACF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4888" y="727075"/>
            <a:ext cx="4848225" cy="36369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4BD8BAA8-DCBB-71A4-D760-6F4D560CB65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05338"/>
            <a:ext cx="5486400" cy="436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73FD254F-F821-D04F-C41F-5A1B87FC7C4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12263"/>
            <a:ext cx="2971800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4E39B7D5-7360-C3F2-787D-20E3225329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12263"/>
            <a:ext cx="2971800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fld id="{BD1A3E4D-4C70-44B1-B7AD-990524F4F94F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33F32314-AFC0-508A-6490-B2DC83B18A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84CE8A7-D18C-412D-817E-CE9344ABEB34}" type="slidenum">
              <a:rPr lang="de-DE" altLang="de-DE"/>
              <a:pPr>
                <a:spcBef>
                  <a:spcPct val="0"/>
                </a:spcBef>
              </a:pPr>
              <a:t>1</a:t>
            </a:fld>
            <a:endParaRPr lang="de-DE" altLang="de-DE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5822589F-C54C-032E-60E4-A80D13A070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4CE4ACEF-0D3E-D0C3-79F2-EB28B9B029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33F32314-AFC0-508A-6490-B2DC83B18A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84CE8A7-D18C-412D-817E-CE9344ABEB34}" type="slidenum">
              <a:rPr lang="de-DE" altLang="de-DE"/>
              <a:pPr>
                <a:spcBef>
                  <a:spcPct val="0"/>
                </a:spcBef>
              </a:pPr>
              <a:t>2</a:t>
            </a:fld>
            <a:endParaRPr lang="de-DE" altLang="de-DE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5822589F-C54C-032E-60E4-A80D13A070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4CE4ACEF-0D3E-D0C3-79F2-EB28B9B029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15504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72EC632D-1375-7390-C781-E0060C323A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D6B7D48-FDEB-4582-BFC1-978763C3AF95}" type="slidenum">
              <a:rPr lang="de-DE" altLang="de-DE"/>
              <a:pPr>
                <a:spcBef>
                  <a:spcPct val="0"/>
                </a:spcBef>
              </a:pPr>
              <a:t>3</a:t>
            </a:fld>
            <a:endParaRPr lang="de-DE" altLang="de-DE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B32ECAA7-3819-6DA8-4B62-783699C77D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CB3CD14D-8370-1CDB-A6C0-B878A91A52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endParaRPr lang="de-DE" altLang="de-DE" sz="900" dirty="0"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67A1E45F-F503-2613-CC6A-D1353A6539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227ACDA-AFEF-4F31-9E8A-443FF304FDE2}" type="slidenum">
              <a:rPr lang="de-DE" altLang="de-DE"/>
              <a:pPr>
                <a:spcBef>
                  <a:spcPct val="0"/>
                </a:spcBef>
              </a:pPr>
              <a:t>4</a:t>
            </a:fld>
            <a:endParaRPr lang="de-DE" altLang="de-DE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00ADA1F9-84B7-F55C-82F3-5502828FBF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9E3EFA03-4F51-F0A9-E8A3-B4969C4E2C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endParaRPr lang="de-DE" altLang="de-DE" sz="900"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352360F5-721D-E94C-6B53-58210AEDC3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5D8852B-1AFA-451D-9DFC-7FC777310E8E}" type="slidenum">
              <a:rPr lang="de-DE" altLang="de-DE"/>
              <a:pPr>
                <a:spcBef>
                  <a:spcPct val="0"/>
                </a:spcBef>
              </a:pPr>
              <a:t>5</a:t>
            </a:fld>
            <a:endParaRPr lang="de-DE" altLang="de-DE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C97CE9FA-48E9-CC4C-6E77-1CE0DB775B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DF41E3AA-A9E7-F83C-D989-52B6E40ABF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endParaRPr lang="de-DE" altLang="de-DE" sz="900"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DF190E44-FC51-DC0C-0D33-94C05E3B0A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EFFCD22-C097-4698-A413-508DEF818AEB}" type="slidenum">
              <a:rPr lang="de-DE" altLang="de-DE"/>
              <a:pPr>
                <a:spcBef>
                  <a:spcPct val="0"/>
                </a:spcBef>
              </a:pPr>
              <a:t>6</a:t>
            </a:fld>
            <a:endParaRPr lang="de-DE" altLang="de-DE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68F59128-810A-3E15-7B4E-F5637D758E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C2307762-AA07-BD88-E9BC-8F69E94592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endParaRPr lang="de-DE" altLang="de-DE" sz="900"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0A9E3347-CCDD-D84B-72A2-9472535590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21CA17A-3C66-44F8-B3B1-7CBD4AA5DAF3}" type="slidenum">
              <a:rPr lang="de-DE" altLang="de-DE"/>
              <a:pPr>
                <a:spcBef>
                  <a:spcPct val="0"/>
                </a:spcBef>
              </a:pPr>
              <a:t>7</a:t>
            </a:fld>
            <a:endParaRPr lang="de-DE" altLang="de-DE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9C9000CF-F702-5C5E-4AE5-A953643263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CE204033-66BC-F3B0-2F1E-7630A45396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endParaRPr lang="de-DE" altLang="de-DE" sz="900"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5AD6408-8076-4B7E-66E7-4BF9DCF0B9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09F40A-5A68-249F-240F-C58F636197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49FBB4-A691-C600-E327-FF103BAE86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87124A-9B2D-4C6B-9488-5D7F08B1A19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05575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457956-FA32-AF4C-B99C-A461641B72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11C6AE-3C7E-3CA9-B1ED-1470590806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C769142-B61D-7D28-D63C-8EDA5405FA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EC0DDD-878C-485C-8A3E-E093236DFA7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73358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14AE912-83E3-506E-C735-A1B15FFDCA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94AF75-00A9-6A71-5D07-0A8A6790C4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857BFF9-1FEB-942E-988C-F94A026778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7B61E-5713-4B6A-9243-0264CE82BA6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38734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5E12B27-7E13-827D-4D06-685BD23E7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fld id="{B9DC1681-306F-49E3-9137-F825C86A2ED1}" type="datetimeFigureOut">
              <a:rPr lang="de-DE"/>
              <a:pPr>
                <a:defRPr/>
              </a:pPr>
              <a:t>01.10.2025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5AC3099-C81C-0568-943F-7C3C99BD4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BA66DAF-4977-01CB-782D-B7252CCA2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FADC28D-599D-498F-969C-DA481BD9C48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942981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042648E-9785-7047-7600-0A9FB7972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fld id="{30EA4E2D-AEF8-4F41-834D-7E682ED241C4}" type="datetimeFigureOut">
              <a:rPr lang="de-DE"/>
              <a:pPr>
                <a:defRPr/>
              </a:pPr>
              <a:t>01.10.2025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0043328-B135-7E5D-6C5F-E17490FF1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E5CFEF4-7055-D29B-4497-9FF8625F0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E5C0F7DC-9BB0-421D-B52A-EEB35372B7C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63090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174D477-01F1-869E-DF89-05C661065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fld id="{00E61025-B8D3-44F5-A348-86F6B3559E2E}" type="datetimeFigureOut">
              <a:rPr lang="de-DE"/>
              <a:pPr>
                <a:defRPr/>
              </a:pPr>
              <a:t>01.10.2025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0F9B704-AC66-4341-A91A-D2E91F7F4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D1925F1-FC8F-D92C-7C7B-B607C1BC5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D7CAB184-1E62-4B0D-A0E8-E08325DCB51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602634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23A01B7-1A37-E384-CD61-3A81E015C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fld id="{3507BB83-2669-4034-AAE8-8D8BE9854CE9}" type="datetimeFigureOut">
              <a:rPr lang="de-DE"/>
              <a:pPr>
                <a:defRPr/>
              </a:pPr>
              <a:t>01.10.2025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316094D-128B-E81D-1416-D1A0580D9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D7FC63B-FE17-2B8E-74C4-3FB78AAA8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1B580F9E-333C-4877-8CFC-E2AD5C0B9BB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38291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DB5F04F-2241-233F-3DD9-32F1D1CFA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fld id="{2581CED4-DCA1-4E03-90D3-71E0E1C61268}" type="datetimeFigureOut">
              <a:rPr lang="de-DE"/>
              <a:pPr>
                <a:defRPr/>
              </a:pPr>
              <a:t>01.10.2025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D6511B7-88CF-905A-ECA9-EFD5645AA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78D8939-0B33-092E-246F-A9B523F82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3991BDD0-871B-4905-AB08-C3772E88C32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592806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31F11FC-46D1-7675-8553-AB22F8BE9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fld id="{3C7F6C60-99B4-424F-9FD1-2A2A27DA764E}" type="datetimeFigureOut">
              <a:rPr lang="de-DE"/>
              <a:pPr>
                <a:defRPr/>
              </a:pPr>
              <a:t>01.10.2025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FABC4DB-7593-0BBA-4026-592B8BAF7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08B248F-57A9-DD2C-75A3-F86E4E6AF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86BFA3CE-F1BC-4DD8-BB9A-9590D2637FB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423385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69A0E8B-1DBE-2CCD-F594-EE28303EA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fld id="{96B1719C-D0F7-4D2B-B451-3593102D62E1}" type="datetimeFigureOut">
              <a:rPr lang="de-DE"/>
              <a:pPr>
                <a:defRPr/>
              </a:pPr>
              <a:t>01.10.2025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3EA5685-11B4-87B9-29FA-BE51419F6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123BAC9-874D-7758-75AC-CF2C7E971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8BD200A0-5460-47CF-997B-7E979558F29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826605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A3CA44D-C71E-12A0-AE55-73C2FA655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fld id="{4B9E6F07-9276-439A-B9F4-CC465893863C}" type="datetimeFigureOut">
              <a:rPr lang="de-DE"/>
              <a:pPr>
                <a:defRPr/>
              </a:pPr>
              <a:t>01.10.2025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30CD3C4-D2CD-5D16-521F-9387AD992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7A7AF77-D97B-D163-D602-C34DE2515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9DA24A2B-D7FD-41D2-8969-342C823C5D1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44113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FC903A2-900D-895F-2CF2-F90382561B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295871-2CF0-2C19-6B76-624BC790DF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E5B45D3-8918-27C3-F6B3-9FB05AFF57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9910E8-11AF-4F51-B768-864C8A68400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798255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4929380-D539-E26C-98D6-B04AF25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fld id="{6AE28C4B-7F0F-4FC0-9F35-641E6CA01781}" type="datetimeFigureOut">
              <a:rPr lang="de-DE"/>
              <a:pPr>
                <a:defRPr/>
              </a:pPr>
              <a:t>01.10.2025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01C7566-70FF-B847-B8D9-A1A8842B8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7AD179F-C6B7-CF43-C04D-03BBB936E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797B3D6C-DEC5-4D1F-B378-7AA20FAD7D7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705646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76FD4DD-1F91-0F54-A4BB-7D8C7D4AA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fld id="{7A13F979-BA45-40D4-990E-9877DE11C8AB}" type="datetimeFigureOut">
              <a:rPr lang="de-DE"/>
              <a:pPr>
                <a:defRPr/>
              </a:pPr>
              <a:t>01.10.2025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A1023A1-11C7-95DE-BE6A-FF1FAA4AD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16FD4F2-8933-4DC2-A860-9D515E34E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7BB200A6-A663-45AA-8C73-F95B5FE4060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019445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6F059AB-872B-48E6-2D15-0BEFB3F73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fld id="{7808D012-6531-41C6-B3A5-ADAE7A666495}" type="datetimeFigureOut">
              <a:rPr lang="de-DE"/>
              <a:pPr>
                <a:defRPr/>
              </a:pPr>
              <a:t>01.10.2025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C569F2B-B08A-66DC-7C7B-9007D2428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3F1A6B-4A6E-67F4-8DCD-3725E9F36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0815B8E2-B516-4A4D-B009-D5CAE99D121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23211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3500D7-57A4-A7ED-4BCB-921F0ED5B2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E5E6BC4-E25D-E88B-769F-84AE087989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5F853CA-B610-BD87-CD8C-73747B43AA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BE8463-9752-41C3-80A8-D75A44B2EBE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52180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5F446E-2845-B6A6-D5C6-C2359BB727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4A2DFF9-258B-15C8-8351-9C70F2B469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192320-2C8B-6181-88FB-725BDD647C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7E6343-80F2-4AA7-8C7E-7DC4F1DE923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80879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3003306-92FC-92BB-BCCE-69825E4B60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EC4521E-5921-C888-A6BA-423FE593DB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109882B-E506-40C3-165E-9DE67AF1DA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89A984-00A8-449D-8987-02D87412C66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88762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C0F08FA-4546-455B-F37F-E7551145F2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A0AA5FE-E67F-5109-B8A2-E33CEC3F55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6FE6718-B16A-5A53-362C-749BF820C9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1A49F7-14E8-4BC6-A97E-0DDD5E4BAEA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04499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8ACC0D9-04A6-3628-53A0-7A8B30A20B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237DEF8-00BF-F77F-9C1C-ADA74C7197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D55A284-9C36-CED0-80A3-95755A75C4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FBD089-D8BA-4C5C-8BE1-7235398A968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56487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21C015-E9FC-2112-E535-9D52DAE1A4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9981B9-9C71-C54E-9CA6-32BC35EE2A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C7C5A5-245C-A7E6-F77D-C85AD003BB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532EA8-A8E5-43F9-86A9-DC3BE31EB99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32293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390941-A156-D6E2-DC14-FEC0E4F1EC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87133B-7984-D34F-0B34-7C848853EE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09C451-095D-F126-0C2D-D1C2E76420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01EFC7-3B4F-4C81-B9F1-30E5E2A367B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70706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999825B-FA6E-9FA3-1524-145D503766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C97486C-9E9D-2249-92E8-CE517CCD91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4A16003-F230-4530-493A-5C151C384A4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0E40C9D-0792-0494-64B9-77894F05914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8AFEAE6-36C3-D86A-C76E-8ADE731348B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cs typeface="Arial" panose="020B0604020202020204" pitchFamily="34" charset="0"/>
              </a:defRPr>
            </a:lvl1pPr>
          </a:lstStyle>
          <a:p>
            <a:fld id="{1FD87DD4-82F8-4DA5-9523-7A93FF4FA197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platzhalter 1">
            <a:extLst>
              <a:ext uri="{FF2B5EF4-FFF2-40B4-BE49-F238E27FC236}">
                <a16:creationId xmlns:a16="http://schemas.microsoft.com/office/drawing/2014/main" id="{9301C6A0-A0FD-A67E-F1CD-DE9BDA1F26E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2051" name="Textplatzhalter 2">
            <a:extLst>
              <a:ext uri="{FF2B5EF4-FFF2-40B4-BE49-F238E27FC236}">
                <a16:creationId xmlns:a16="http://schemas.microsoft.com/office/drawing/2014/main" id="{929886F8-EEAB-4611-8425-EBFFB90F0A9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B1D0BE-D800-BCCF-8DE1-4DB94BEB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fld id="{06D7066D-73F7-4F3B-B2CA-2630853DB402}" type="datetimeFigureOut">
              <a:rPr lang="de-DE"/>
              <a:pPr>
                <a:defRPr/>
              </a:pPr>
              <a:t>01.10.2025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EF5DC3-7AD7-B495-D06B-AF89FA2803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2667AD7-A647-9257-04DC-CDFBE0EEC7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F71C2C4-A3CF-454F-BE62-DE1E02AAB982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-potsdam.de/de/zessko/selbstlernen/sprachcafes" TargetMode="External"/><Relationship Id="rId2" Type="http://schemas.openxmlformats.org/officeDocument/2006/relationships/hyperlink" Target="https://moodle2.uni-potsdam.de/course/view.php?id=2119" TargetMode="Externa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png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8AA7FDA5-F43F-849A-4F02-CC40D4E7281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85775" y="2349500"/>
            <a:ext cx="7847013" cy="1008063"/>
          </a:xfrm>
        </p:spPr>
        <p:txBody>
          <a:bodyPr/>
          <a:lstStyle/>
          <a:p>
            <a:pPr eaLnBrk="1" hangingPunct="1"/>
            <a:br>
              <a:rPr lang="de-DE" altLang="de-DE" sz="4000" dirty="0"/>
            </a:br>
            <a:endParaRPr lang="de-DE" altLang="de-DE" sz="4000" dirty="0">
              <a:solidFill>
                <a:schemeClr val="accent2"/>
              </a:solidFill>
            </a:endParaRP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CA9F3EE-F4BC-5918-0998-7C39B7C9D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11238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2400" b="1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de-DE" sz="1600">
                <a:solidFill>
                  <a:srgbClr val="333399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                                                              </a:t>
            </a:r>
            <a:endParaRPr lang="de-DE" altLang="de-DE" sz="1600">
              <a:solidFill>
                <a:srgbClr val="333399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388" name="Rectangle 5">
            <a:extLst>
              <a:ext uri="{FF2B5EF4-FFF2-40B4-BE49-F238E27FC236}">
                <a16:creationId xmlns:a16="http://schemas.microsoft.com/office/drawing/2014/main" id="{F2709CE4-C9F7-EEBE-4AA1-0E190C73AC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805488"/>
            <a:ext cx="914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40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de-DE" sz="1800" b="1">
                <a:solidFill>
                  <a:srgbClr val="333399"/>
                </a:solidFill>
                <a:cs typeface="Arial" panose="020B0604020202020204" pitchFamily="34" charset="0"/>
              </a:rPr>
              <a:t>--------------------------------------------------------------------------------------------------------------</a:t>
            </a:r>
            <a:endParaRPr lang="de-DE" altLang="de-DE" sz="180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40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40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de-DE" sz="1600">
                <a:solidFill>
                  <a:srgbClr val="333399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                                                        </a:t>
            </a:r>
            <a:endParaRPr lang="de-DE" altLang="de-DE" sz="140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de-DE" altLang="de-DE" sz="1800">
              <a:cs typeface="Arial" panose="020B0604020202020204" pitchFamily="34" charset="0"/>
            </a:endParaRPr>
          </a:p>
        </p:txBody>
      </p:sp>
      <p:pic>
        <p:nvPicPr>
          <p:cNvPr id="16389" name="Picture 6" descr="UNIVER~1">
            <a:extLst>
              <a:ext uri="{FF2B5EF4-FFF2-40B4-BE49-F238E27FC236}">
                <a16:creationId xmlns:a16="http://schemas.microsoft.com/office/drawing/2014/main" id="{D92DBDA9-D304-28F9-0B4A-3B759691FF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653957"/>
            <a:ext cx="1066800" cy="113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Rectangle 7">
            <a:extLst>
              <a:ext uri="{FF2B5EF4-FFF2-40B4-BE49-F238E27FC236}">
                <a16:creationId xmlns:a16="http://schemas.microsoft.com/office/drawing/2014/main" id="{EF10C8C7-B2E1-2EC2-C3F6-389B302AD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15975"/>
            <a:ext cx="9144000" cy="40163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>
                <a:cs typeface="Arial" panose="020B0604020202020204" pitchFamily="34" charset="0"/>
              </a:rPr>
              <a:t>Zentrum für Sprachen und Schlüsselkompetenzen (Zessko)</a:t>
            </a:r>
          </a:p>
        </p:txBody>
      </p:sp>
      <p:sp>
        <p:nvSpPr>
          <p:cNvPr id="16391" name="Rectangle 12">
            <a:extLst>
              <a:ext uri="{FF2B5EF4-FFF2-40B4-BE49-F238E27FC236}">
                <a16:creationId xmlns:a16="http://schemas.microsoft.com/office/drawing/2014/main" id="{7AF58CE7-9873-CB09-18DD-82001CB3A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800">
              <a:cs typeface="Arial" panose="020B0604020202020204" pitchFamily="34" charset="0"/>
            </a:endParaRPr>
          </a:p>
        </p:txBody>
      </p:sp>
      <p:sp>
        <p:nvSpPr>
          <p:cNvPr id="16392" name="Rectangle 13">
            <a:extLst>
              <a:ext uri="{FF2B5EF4-FFF2-40B4-BE49-F238E27FC236}">
                <a16:creationId xmlns:a16="http://schemas.microsoft.com/office/drawing/2014/main" id="{EB194172-231A-22C8-DDAA-93E48FF260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375" y="1579422"/>
            <a:ext cx="669925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 b="1" dirty="0">
                <a:cs typeface="Times New Roman" panose="02020603050405020304" pitchFamily="18" charset="0"/>
              </a:rPr>
              <a:t>Zertifikats- und Kurssystem „</a:t>
            </a:r>
            <a:r>
              <a:rPr lang="de-DE" altLang="de-DE" sz="2000" b="1" dirty="0" err="1">
                <a:cs typeface="Times New Roman" panose="02020603050405020304" pitchFamily="18" charset="0"/>
              </a:rPr>
              <a:t>UNIcert</a:t>
            </a:r>
            <a:r>
              <a:rPr lang="de-DE" altLang="de-DE" sz="2000" b="1" dirty="0">
                <a:cs typeface="Times New Roman" panose="02020603050405020304" pitchFamily="18" charset="0"/>
              </a:rPr>
              <a:t>®“</a:t>
            </a:r>
            <a:endParaRPr lang="de-DE" altLang="de-DE" sz="2800" b="1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800" b="1" dirty="0">
                <a:cs typeface="Times New Roman" panose="02020603050405020304" pitchFamily="18" charset="0"/>
              </a:rPr>
              <a:t> </a:t>
            </a:r>
            <a:endParaRPr lang="de-DE" altLang="de-DE" sz="1600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dirty="0">
                <a:cs typeface="Times New Roman" panose="02020603050405020304" pitchFamily="18" charset="0"/>
              </a:rPr>
              <a:t>Sprachkurse auf unterschiedlichen Stufen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dirty="0">
                <a:cs typeface="Times New Roman" panose="02020603050405020304" pitchFamily="18" charset="0"/>
              </a:rPr>
              <a:t>Pro Kurs jeweils 4 SWS, je 6 LP, pro UNIcert-Stufe jeweils 2 Kurse</a:t>
            </a:r>
            <a:endParaRPr lang="de-DE" altLang="de-DE" sz="1600" dirty="0">
              <a:cs typeface="Times New Roman" panose="02020603050405020304" pitchFamily="18" charset="0"/>
            </a:endParaRPr>
          </a:p>
        </p:txBody>
      </p:sp>
      <p:sp>
        <p:nvSpPr>
          <p:cNvPr id="6" name="Pfeil nach oben 5">
            <a:extLst>
              <a:ext uri="{FF2B5EF4-FFF2-40B4-BE49-F238E27FC236}">
                <a16:creationId xmlns:a16="http://schemas.microsoft.com/office/drawing/2014/main" id="{AC96E7C1-98AB-C77D-FB84-9CCEFB0BA6E3}"/>
              </a:ext>
            </a:extLst>
          </p:cNvPr>
          <p:cNvSpPr/>
          <p:nvPr/>
        </p:nvSpPr>
        <p:spPr>
          <a:xfrm>
            <a:off x="1691680" y="3239875"/>
            <a:ext cx="216024" cy="2110911"/>
          </a:xfrm>
          <a:prstGeom prst="upArrow">
            <a:avLst/>
          </a:prstGeom>
          <a:gradFill>
            <a:gsLst>
              <a:gs pos="100000">
                <a:srgbClr val="BCEDF0"/>
              </a:gs>
              <a:gs pos="0">
                <a:srgbClr val="0066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scene3d>
            <a:camera prst="orthographicFront"/>
            <a:lightRig rig="threePt" dir="t"/>
          </a:scene3d>
          <a:sp3d extrusionH="139700" contourW="50800">
            <a:extrusionClr>
              <a:srgbClr val="006600"/>
            </a:extrusionClr>
            <a:contourClr>
              <a:srgbClr val="990099"/>
            </a:contourClr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B072C001-2254-B58E-FC26-949371EC9C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8264" y="3117613"/>
            <a:ext cx="5943575" cy="2384262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660A873B-82F6-C759-1FCB-10ED9BA447B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38671"/>
            <a:ext cx="1681475" cy="63833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8AA7FDA5-F43F-849A-4F02-CC40D4E7281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85775" y="2349500"/>
            <a:ext cx="7847013" cy="1008063"/>
          </a:xfrm>
        </p:spPr>
        <p:txBody>
          <a:bodyPr/>
          <a:lstStyle/>
          <a:p>
            <a:pPr eaLnBrk="1" hangingPunct="1"/>
            <a:br>
              <a:rPr lang="de-DE" altLang="de-DE" sz="4000" dirty="0"/>
            </a:br>
            <a:endParaRPr lang="de-DE" altLang="de-DE" sz="4000" dirty="0">
              <a:solidFill>
                <a:schemeClr val="accent2"/>
              </a:solidFill>
            </a:endParaRP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CA9F3EE-F4BC-5918-0998-7C39B7C9D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11238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2400" b="1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de-DE" sz="1600">
                <a:solidFill>
                  <a:srgbClr val="333399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                                                              </a:t>
            </a:r>
            <a:endParaRPr lang="de-DE" altLang="de-DE" sz="1600">
              <a:solidFill>
                <a:srgbClr val="333399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388" name="Rectangle 5">
            <a:extLst>
              <a:ext uri="{FF2B5EF4-FFF2-40B4-BE49-F238E27FC236}">
                <a16:creationId xmlns:a16="http://schemas.microsoft.com/office/drawing/2014/main" id="{F2709CE4-C9F7-EEBE-4AA1-0E190C73AC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805488"/>
            <a:ext cx="914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400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de-DE" sz="1800" b="1" dirty="0">
                <a:solidFill>
                  <a:srgbClr val="333399"/>
                </a:solidFill>
                <a:cs typeface="Arial" panose="020B0604020202020204" pitchFamily="34" charset="0"/>
              </a:rPr>
              <a:t>--------------------------------------------------------------------------------------------------------------</a:t>
            </a:r>
            <a:endParaRPr lang="de-DE" altLang="de-DE" sz="1800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400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de-DE" sz="1600" dirty="0">
                <a:solidFill>
                  <a:srgbClr val="333399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                                                        </a:t>
            </a:r>
            <a:endParaRPr lang="de-DE" altLang="de-DE" sz="1400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de-DE" altLang="de-DE" sz="1800" dirty="0">
              <a:cs typeface="Arial" panose="020B0604020202020204" pitchFamily="34" charset="0"/>
            </a:endParaRPr>
          </a:p>
        </p:txBody>
      </p:sp>
      <p:sp>
        <p:nvSpPr>
          <p:cNvPr id="16390" name="Rectangle 7">
            <a:extLst>
              <a:ext uri="{FF2B5EF4-FFF2-40B4-BE49-F238E27FC236}">
                <a16:creationId xmlns:a16="http://schemas.microsoft.com/office/drawing/2014/main" id="{EF10C8C7-B2E1-2EC2-C3F6-389B302AD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15975"/>
            <a:ext cx="9144000" cy="40163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>
                <a:cs typeface="Arial" panose="020B0604020202020204" pitchFamily="34" charset="0"/>
              </a:rPr>
              <a:t>Zentrum für Sprachen und Schlüsselkompetenzen (Zessko)</a:t>
            </a:r>
          </a:p>
        </p:txBody>
      </p:sp>
      <p:sp>
        <p:nvSpPr>
          <p:cNvPr id="16391" name="Rectangle 12">
            <a:extLst>
              <a:ext uri="{FF2B5EF4-FFF2-40B4-BE49-F238E27FC236}">
                <a16:creationId xmlns:a16="http://schemas.microsoft.com/office/drawing/2014/main" id="{7AF58CE7-9873-CB09-18DD-82001CB3A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800">
              <a:cs typeface="Arial" panose="020B0604020202020204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660A873B-82F6-C759-1FCB-10ED9BA447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38671"/>
            <a:ext cx="1681475" cy="638330"/>
          </a:xfrm>
          <a:prstGeom prst="rect">
            <a:avLst/>
          </a:prstGeom>
        </p:spPr>
      </p:pic>
      <p:graphicFrame>
        <p:nvGraphicFramePr>
          <p:cNvPr id="5" name="Inhaltsplatzhalter 6">
            <a:extLst>
              <a:ext uri="{FF2B5EF4-FFF2-40B4-BE49-F238E27FC236}">
                <a16:creationId xmlns:a16="http://schemas.microsoft.com/office/drawing/2014/main" id="{ABFE1B67-68D2-A5D6-41C4-D79713CD1C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1763941"/>
              </p:ext>
            </p:extLst>
          </p:nvPr>
        </p:nvGraphicFramePr>
        <p:xfrm>
          <a:off x="457200" y="1470571"/>
          <a:ext cx="8229600" cy="4303207"/>
        </p:xfrm>
        <a:graphic>
          <a:graphicData uri="http://schemas.openxmlformats.org/drawingml/2006/table">
            <a:tbl>
              <a:tblPr firstRow="1" bandRow="1"/>
              <a:tblGrid>
                <a:gridCol w="1450504">
                  <a:extLst>
                    <a:ext uri="{9D8B030D-6E8A-4147-A177-3AD203B41FA5}">
                      <a16:colId xmlns:a16="http://schemas.microsoft.com/office/drawing/2014/main" val="3743197927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192927211"/>
                    </a:ext>
                  </a:extLst>
                </a:gridCol>
                <a:gridCol w="4330824">
                  <a:extLst>
                    <a:ext uri="{9D8B030D-6E8A-4147-A177-3AD203B41FA5}">
                      <a16:colId xmlns:a16="http://schemas.microsoft.com/office/drawing/2014/main" val="262703298"/>
                    </a:ext>
                  </a:extLst>
                </a:gridCol>
              </a:tblGrid>
              <a:tr h="33877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de-DE" sz="1600" dirty="0"/>
                        <a:t>Sprache</a:t>
                      </a:r>
                      <a:endParaRPr lang="de-DE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de-DE" sz="1600" dirty="0"/>
                        <a:t>Akademische Zwecke</a:t>
                      </a:r>
                      <a:r>
                        <a:rPr lang="de-DE" sz="1600" baseline="0" dirty="0"/>
                        <a:t> / Stufe</a:t>
                      </a:r>
                      <a:endParaRPr lang="de-DE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de-DE" sz="1600" dirty="0"/>
                        <a:t>Fachsprache / Stufe</a:t>
                      </a:r>
                      <a:endParaRPr lang="de-DE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4235292"/>
                  </a:ext>
                </a:extLst>
              </a:tr>
              <a:tr h="371197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indent="0" algn="l">
                        <a:buFontTx/>
                        <a:buNone/>
                      </a:pPr>
                      <a:r>
                        <a:rPr lang="de-DE" sz="1600" dirty="0">
                          <a:solidFill>
                            <a:srgbClr val="002060"/>
                          </a:solidFill>
                        </a:rPr>
                        <a:t>Chinesisch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de-DE" sz="1600" dirty="0">
                          <a:solidFill>
                            <a:srgbClr val="002060"/>
                          </a:solidFill>
                        </a:rPr>
                        <a:t>Basis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endParaRPr lang="de-DE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5501694"/>
                  </a:ext>
                </a:extLst>
              </a:tr>
              <a:tr h="83956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solidFill>
                            <a:srgbClr val="002060"/>
                          </a:solidFill>
                        </a:rPr>
                        <a:t>Englisch</a:t>
                      </a:r>
                    </a:p>
                    <a:p>
                      <a:pPr algn="l"/>
                      <a:endParaRPr lang="de-DE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de-DE" sz="1600" dirty="0">
                          <a:solidFill>
                            <a:srgbClr val="002060"/>
                          </a:solidFill>
                        </a:rPr>
                        <a:t>II, III, IV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de-DE" sz="1600" dirty="0">
                          <a:solidFill>
                            <a:srgbClr val="002060"/>
                          </a:solidFill>
                        </a:rPr>
                        <a:t>III – Sozialwissenschaften; Naturwissenschaften; Wirtschaftswissenschaften; Rechtswissenschaft</a:t>
                      </a:r>
                      <a:br>
                        <a:rPr lang="de-DE" sz="1600" dirty="0">
                          <a:solidFill>
                            <a:srgbClr val="002060"/>
                          </a:solidFill>
                        </a:rPr>
                      </a:br>
                      <a:r>
                        <a:rPr lang="de-DE" sz="1600" dirty="0">
                          <a:solidFill>
                            <a:srgbClr val="002060"/>
                          </a:solidFill>
                        </a:rPr>
                        <a:t>IV – Rechtswissenschaft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60398"/>
                  </a:ext>
                </a:extLst>
              </a:tr>
              <a:tr h="552418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de-DE" sz="1600" dirty="0">
                          <a:solidFill>
                            <a:srgbClr val="002060"/>
                          </a:solidFill>
                        </a:rPr>
                        <a:t>Französisch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de-DE" sz="1600" dirty="0">
                          <a:solidFill>
                            <a:srgbClr val="002060"/>
                          </a:solidFill>
                        </a:rPr>
                        <a:t>I, II, III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de-DE" sz="1600" dirty="0">
                          <a:solidFill>
                            <a:srgbClr val="002060"/>
                          </a:solidFill>
                        </a:rPr>
                        <a:t>II – Rechtswissenschaft</a:t>
                      </a:r>
                    </a:p>
                    <a:p>
                      <a:pPr algn="l"/>
                      <a:r>
                        <a:rPr lang="de-DE" sz="1600" dirty="0">
                          <a:solidFill>
                            <a:srgbClr val="002060"/>
                          </a:solidFill>
                        </a:rPr>
                        <a:t>III – Rechtswissenschaft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3343859"/>
                  </a:ext>
                </a:extLst>
              </a:tr>
              <a:tr h="33877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de-DE" sz="1600" dirty="0">
                          <a:solidFill>
                            <a:srgbClr val="002060"/>
                          </a:solidFill>
                        </a:rPr>
                        <a:t>Italienisch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de-DE" sz="1600" dirty="0">
                          <a:solidFill>
                            <a:srgbClr val="002060"/>
                          </a:solidFill>
                        </a:rPr>
                        <a:t>I, II, III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endParaRPr lang="de-DE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6511981"/>
                  </a:ext>
                </a:extLst>
              </a:tr>
              <a:tr h="33877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de-DE" sz="1600" dirty="0">
                          <a:solidFill>
                            <a:srgbClr val="002060"/>
                          </a:solidFill>
                        </a:rPr>
                        <a:t>Polnisch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de-DE" sz="1600" dirty="0">
                          <a:solidFill>
                            <a:srgbClr val="002060"/>
                          </a:solidFill>
                        </a:rPr>
                        <a:t>Basis, I, II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endParaRPr lang="de-DE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13960"/>
                  </a:ext>
                </a:extLst>
              </a:tr>
              <a:tr h="33877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de-DE" sz="1600" dirty="0">
                          <a:solidFill>
                            <a:srgbClr val="002060"/>
                          </a:solidFill>
                        </a:rPr>
                        <a:t>Portugiesisch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de-DE" sz="1600" dirty="0">
                          <a:solidFill>
                            <a:srgbClr val="002060"/>
                          </a:solidFill>
                        </a:rPr>
                        <a:t>I, II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endParaRPr lang="de-DE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5633188"/>
                  </a:ext>
                </a:extLst>
              </a:tr>
              <a:tr h="33877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de-DE" sz="1600" dirty="0">
                          <a:solidFill>
                            <a:srgbClr val="002060"/>
                          </a:solidFill>
                        </a:rPr>
                        <a:t>Russisch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de-DE" sz="1600" dirty="0">
                          <a:solidFill>
                            <a:srgbClr val="002060"/>
                          </a:solidFill>
                        </a:rPr>
                        <a:t>Basis - III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de-DE" sz="1600" dirty="0">
                          <a:solidFill>
                            <a:srgbClr val="002060"/>
                          </a:solidFill>
                        </a:rPr>
                        <a:t>IV – Rechtswissenschaft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159104"/>
                  </a:ext>
                </a:extLst>
              </a:tr>
              <a:tr h="552418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aseline="0" dirty="0">
                          <a:solidFill>
                            <a:srgbClr val="002060"/>
                          </a:solidFill>
                        </a:rPr>
                        <a:t>Spanisch</a:t>
                      </a:r>
                    </a:p>
                    <a:p>
                      <a:pPr algn="l"/>
                      <a:endParaRPr lang="de-DE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de-DE" sz="1600" dirty="0">
                          <a:solidFill>
                            <a:srgbClr val="002060"/>
                          </a:solidFill>
                        </a:rPr>
                        <a:t>I, II, III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endParaRPr lang="de-DE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189109"/>
                  </a:ext>
                </a:extLst>
              </a:tr>
            </a:tbl>
          </a:graphicData>
        </a:graphic>
      </p:graphicFrame>
      <p:pic>
        <p:nvPicPr>
          <p:cNvPr id="16389" name="Picture 6" descr="UNIVER~1">
            <a:extLst>
              <a:ext uri="{FF2B5EF4-FFF2-40B4-BE49-F238E27FC236}">
                <a16:creationId xmlns:a16="http://schemas.microsoft.com/office/drawing/2014/main" id="{D92DBDA9-D304-28F9-0B4A-3B759691FF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653957"/>
            <a:ext cx="1066800" cy="113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61663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D8D794D1-EAB6-3EE6-3552-3E8E61517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11238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2400" b="1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de-DE" sz="1600">
                <a:solidFill>
                  <a:srgbClr val="333399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                                                              </a:t>
            </a:r>
            <a:endParaRPr lang="de-DE" altLang="de-DE" sz="1600">
              <a:solidFill>
                <a:srgbClr val="333399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435" name="Rectangle 5">
            <a:extLst>
              <a:ext uri="{FF2B5EF4-FFF2-40B4-BE49-F238E27FC236}">
                <a16:creationId xmlns:a16="http://schemas.microsoft.com/office/drawing/2014/main" id="{C09C97F3-2752-CFDF-C97C-BB6C533F3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013450"/>
            <a:ext cx="91440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40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de-DE" sz="1800" b="1">
                <a:solidFill>
                  <a:srgbClr val="333399"/>
                </a:solidFill>
                <a:cs typeface="Arial" panose="020B0604020202020204" pitchFamily="34" charset="0"/>
              </a:rPr>
              <a:t>   -----------------------------------------------------------------------------------------------------------</a:t>
            </a:r>
            <a:endParaRPr lang="de-DE" altLang="de-DE" sz="180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de-DE" sz="1600">
                <a:solidFill>
                  <a:srgbClr val="333399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                                                        </a:t>
            </a:r>
            <a:endParaRPr lang="de-DE" altLang="de-DE" sz="140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de-DE" altLang="de-DE" sz="1800">
              <a:cs typeface="Arial" panose="020B0604020202020204" pitchFamily="34" charset="0"/>
            </a:endParaRPr>
          </a:p>
        </p:txBody>
      </p:sp>
      <p:pic>
        <p:nvPicPr>
          <p:cNvPr id="18436" name="Picture 6" descr="UNIVER~1">
            <a:extLst>
              <a:ext uri="{FF2B5EF4-FFF2-40B4-BE49-F238E27FC236}">
                <a16:creationId xmlns:a16="http://schemas.microsoft.com/office/drawing/2014/main" id="{552B3A83-1B92-8DA8-82DA-82287CE04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656489"/>
            <a:ext cx="1066800" cy="113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Rectangle 7">
            <a:extLst>
              <a:ext uri="{FF2B5EF4-FFF2-40B4-BE49-F238E27FC236}">
                <a16:creationId xmlns:a16="http://schemas.microsoft.com/office/drawing/2014/main" id="{D6324088-1A0D-C438-CB25-DD137E0B1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15975"/>
            <a:ext cx="9144000" cy="40163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>
                <a:cs typeface="Arial" panose="020B0604020202020204" pitchFamily="34" charset="0"/>
              </a:rPr>
              <a:t>Zentrum für Sprachen und Schlüsselkompetenzen (Zessko)</a:t>
            </a:r>
          </a:p>
        </p:txBody>
      </p:sp>
      <p:sp>
        <p:nvSpPr>
          <p:cNvPr id="18438" name="Rectangle 12">
            <a:extLst>
              <a:ext uri="{FF2B5EF4-FFF2-40B4-BE49-F238E27FC236}">
                <a16:creationId xmlns:a16="http://schemas.microsoft.com/office/drawing/2014/main" id="{8D867D86-01F9-1DD3-4771-68A2D5E2B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800">
              <a:cs typeface="Arial" panose="020B0604020202020204" pitchFamily="34" charset="0"/>
            </a:endParaRPr>
          </a:p>
        </p:txBody>
      </p:sp>
      <p:sp>
        <p:nvSpPr>
          <p:cNvPr id="18439" name="Rectangle 13">
            <a:extLst>
              <a:ext uri="{FF2B5EF4-FFF2-40B4-BE49-F238E27FC236}">
                <a16:creationId xmlns:a16="http://schemas.microsoft.com/office/drawing/2014/main" id="{8391AB87-420E-A777-20D9-7940632C5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1476334"/>
            <a:ext cx="8280920" cy="3754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de-DE" altLang="de-DE" sz="1600" b="1" dirty="0">
              <a:solidFill>
                <a:srgbClr val="008000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de-DE" altLang="de-DE" sz="1600" b="1" dirty="0">
              <a:solidFill>
                <a:srgbClr val="008000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600" b="1" dirty="0">
                <a:cs typeface="Arial" panose="020B0604020202020204" pitchFamily="34" charset="0"/>
              </a:rPr>
              <a:t>Empfehlung für </a:t>
            </a:r>
            <a:r>
              <a:rPr lang="de-DE" altLang="de-DE" sz="1600" b="1" dirty="0" err="1">
                <a:cs typeface="Arial" panose="020B0604020202020204" pitchFamily="34" charset="0"/>
              </a:rPr>
              <a:t>Sowi</a:t>
            </a:r>
            <a:r>
              <a:rPr lang="de-DE" altLang="de-DE" sz="1600" b="1" dirty="0">
                <a:cs typeface="Arial" panose="020B0604020202020204" pitchFamily="34" charset="0"/>
              </a:rPr>
              <a:t>: PVO, POW und alle </a:t>
            </a:r>
            <a:r>
              <a:rPr lang="de-DE" altLang="de-DE" sz="1600" b="1" dirty="0" err="1">
                <a:cs typeface="Arial" panose="020B0604020202020204" pitchFamily="34" charset="0"/>
              </a:rPr>
              <a:t>Wiwi</a:t>
            </a:r>
            <a:r>
              <a:rPr lang="de-DE" altLang="de-DE" sz="1600" b="1" dirty="0">
                <a:cs typeface="Arial" panose="020B0604020202020204" pitchFamily="34" charset="0"/>
              </a:rPr>
              <a:t>-Fächer </a:t>
            </a:r>
            <a:br>
              <a:rPr lang="de-DE" altLang="de-DE" sz="1600" b="1" dirty="0">
                <a:cs typeface="Arial" panose="020B0604020202020204" pitchFamily="34" charset="0"/>
              </a:rPr>
            </a:br>
            <a:endParaRPr lang="de-DE" altLang="de-DE" sz="1600" b="1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600" b="1" dirty="0">
                <a:solidFill>
                  <a:srgbClr val="0000FF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UNIcert III Zertifikat „Englisch“ als C1 Nachweis für die Zulassung zu Master-Studiengängen</a:t>
            </a:r>
          </a:p>
          <a:p>
            <a:pPr>
              <a:spcBef>
                <a:spcPct val="0"/>
              </a:spcBef>
              <a:buFontTx/>
              <a:buNone/>
            </a:pPr>
            <a:endParaRPr lang="de-DE" altLang="de-DE" sz="1600" b="1" dirty="0">
              <a:solidFill>
                <a:srgbClr val="008000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600" b="1" dirty="0">
                <a:cs typeface="Arial" panose="020B0604020202020204" pitchFamily="34" charset="0"/>
              </a:rPr>
              <a:t>Voraussetzung für die Kursanmeldung: Online Einstufungstest Englisch</a:t>
            </a:r>
          </a:p>
          <a:p>
            <a:pPr>
              <a:spcBef>
                <a:spcPct val="0"/>
              </a:spcBef>
              <a:buFontTx/>
              <a:buNone/>
            </a:pPr>
            <a:endParaRPr lang="de-DE" altLang="de-DE" sz="1600" b="1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600" b="1" dirty="0">
                <a:cs typeface="Arial" panose="020B0604020202020204" pitchFamily="34" charset="0"/>
              </a:rPr>
              <a:t>Letzter Termin: 08.10.2025, danach jeweils im Einschreibezeitraum</a:t>
            </a:r>
          </a:p>
          <a:p>
            <a:pPr>
              <a:spcBef>
                <a:spcPct val="0"/>
              </a:spcBef>
              <a:buFontTx/>
              <a:buNone/>
            </a:pPr>
            <a:endParaRPr lang="de-DE" altLang="de-DE" sz="600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de-DE" altLang="de-DE" sz="1600" b="1" dirty="0">
              <a:solidFill>
                <a:srgbClr val="006600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600" b="1" dirty="0">
                <a:solidFill>
                  <a:srgbClr val="0000FF"/>
                </a:solidFill>
                <a:cs typeface="Arial" panose="020B0604020202020204" pitchFamily="34" charset="0"/>
              </a:rPr>
              <a:t>Informationen zu Einstufungstests für alle Sprachen </a:t>
            </a:r>
          </a:p>
          <a:p>
            <a:pPr>
              <a:spcBef>
                <a:spcPct val="0"/>
              </a:spcBef>
              <a:buFontTx/>
              <a:buNone/>
            </a:pPr>
            <a:endParaRPr lang="de-DE" altLang="de-DE" sz="600" b="1" dirty="0">
              <a:solidFill>
                <a:srgbClr val="006600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de-DE" altLang="de-DE" sz="1600" b="1" dirty="0">
              <a:solidFill>
                <a:srgbClr val="006600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de-DE" altLang="de-DE" sz="18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D0492572-8154-ABCF-9768-885EAEBB236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38671"/>
            <a:ext cx="1681475" cy="638330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C55B39D2-61C0-AA00-05CE-CF826F6450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5576" y="4689326"/>
            <a:ext cx="1393769" cy="1384679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>
            <a:extLst>
              <a:ext uri="{FF2B5EF4-FFF2-40B4-BE49-F238E27FC236}">
                <a16:creationId xmlns:a16="http://schemas.microsoft.com/office/drawing/2014/main" id="{E9E9978B-A60D-18B8-4B0F-6A02000AE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11238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2400" b="1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de-DE" sz="1600">
                <a:solidFill>
                  <a:srgbClr val="333399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                                                              </a:t>
            </a:r>
            <a:endParaRPr lang="de-DE" altLang="de-DE" sz="1600">
              <a:solidFill>
                <a:srgbClr val="333399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483" name="Rectangle 5">
            <a:extLst>
              <a:ext uri="{FF2B5EF4-FFF2-40B4-BE49-F238E27FC236}">
                <a16:creationId xmlns:a16="http://schemas.microsoft.com/office/drawing/2014/main" id="{ECD62263-4BE3-1F6B-4DA0-D23E9D5708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805488"/>
            <a:ext cx="914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400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de-DE" sz="1800" b="1" dirty="0">
                <a:solidFill>
                  <a:srgbClr val="333399"/>
                </a:solidFill>
                <a:cs typeface="Arial" panose="020B0604020202020204" pitchFamily="34" charset="0"/>
              </a:rPr>
              <a:t>--------------------------------------------------------------------------------------------------------------</a:t>
            </a:r>
            <a:endParaRPr lang="de-DE" altLang="de-DE" sz="1800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400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de-DE" sz="1600" dirty="0">
                <a:solidFill>
                  <a:srgbClr val="333399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                                                        </a:t>
            </a:r>
            <a:endParaRPr lang="de-DE" altLang="de-DE" sz="1400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de-DE" altLang="de-DE" sz="1800" dirty="0">
              <a:cs typeface="Arial" panose="020B0604020202020204" pitchFamily="34" charset="0"/>
            </a:endParaRPr>
          </a:p>
        </p:txBody>
      </p:sp>
      <p:pic>
        <p:nvPicPr>
          <p:cNvPr id="20484" name="Picture 6" descr="UNIVER~1">
            <a:extLst>
              <a:ext uri="{FF2B5EF4-FFF2-40B4-BE49-F238E27FC236}">
                <a16:creationId xmlns:a16="http://schemas.microsoft.com/office/drawing/2014/main" id="{598D3931-BFB8-54CC-63B7-D43AEDC9B7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2317" y="5564129"/>
            <a:ext cx="1066800" cy="113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Rectangle 7">
            <a:extLst>
              <a:ext uri="{FF2B5EF4-FFF2-40B4-BE49-F238E27FC236}">
                <a16:creationId xmlns:a16="http://schemas.microsoft.com/office/drawing/2014/main" id="{2E1E0A6F-888F-03E0-4055-D992A1AA1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15975"/>
            <a:ext cx="9144000" cy="40163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>
                <a:cs typeface="Arial" panose="020B0604020202020204" pitchFamily="34" charset="0"/>
              </a:rPr>
              <a:t>Zentrum für Sprachen und Schlüsselkompetenzen (Zessko)</a:t>
            </a:r>
          </a:p>
        </p:txBody>
      </p:sp>
      <p:sp>
        <p:nvSpPr>
          <p:cNvPr id="20486" name="Rectangle 12">
            <a:extLst>
              <a:ext uri="{FF2B5EF4-FFF2-40B4-BE49-F238E27FC236}">
                <a16:creationId xmlns:a16="http://schemas.microsoft.com/office/drawing/2014/main" id="{F5F989D3-C6D0-FF4F-FA5D-A41D6D5B0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800">
              <a:cs typeface="Arial" panose="020B0604020202020204" pitchFamily="34" charset="0"/>
            </a:endParaRPr>
          </a:p>
        </p:txBody>
      </p:sp>
      <p:sp>
        <p:nvSpPr>
          <p:cNvPr id="20487" name="Rectangle 13">
            <a:extLst>
              <a:ext uri="{FF2B5EF4-FFF2-40B4-BE49-F238E27FC236}">
                <a16:creationId xmlns:a16="http://schemas.microsoft.com/office/drawing/2014/main" id="{82045741-22E7-31FB-05E2-FB0CF9229D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522" y="1905318"/>
            <a:ext cx="7713918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1797050" indent="-17970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dirty="0">
                <a:cs typeface="Times New Roman" panose="02020603050405020304" pitchFamily="18" charset="0"/>
              </a:rPr>
              <a:t>Gültigkeit des Einstufungstests für Englisch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600" b="1" dirty="0">
              <a:solidFill>
                <a:srgbClr val="006600"/>
              </a:solidFill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dirty="0">
                <a:solidFill>
                  <a:srgbClr val="006600"/>
                </a:solidFill>
                <a:cs typeface="Times New Roman" panose="02020603050405020304" pitchFamily="18" charset="0"/>
              </a:rPr>
              <a:t>2 Jahre </a:t>
            </a:r>
            <a:r>
              <a:rPr lang="de-DE" altLang="de-DE" sz="1600" b="1" dirty="0">
                <a:cs typeface="Times New Roman" panose="02020603050405020304" pitchFamily="18" charset="0"/>
              </a:rPr>
              <a:t>– bzw. so lange der Test im PULS unter „Meine Einstufungstests“</a:t>
            </a:r>
            <a:br>
              <a:rPr lang="de-DE" altLang="de-DE" sz="1600" b="1" dirty="0">
                <a:cs typeface="Times New Roman" panose="02020603050405020304" pitchFamily="18" charset="0"/>
              </a:rPr>
            </a:br>
            <a:r>
              <a:rPr lang="de-DE" altLang="de-DE" sz="1600" b="1" dirty="0">
                <a:cs typeface="Times New Roman" panose="02020603050405020304" pitchFamily="18" charset="0"/>
              </a:rPr>
              <a:t>angezeigt wird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600" b="1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dirty="0">
                <a:cs typeface="Times New Roman" panose="02020603050405020304" pitchFamily="18" charset="0"/>
              </a:rPr>
              <a:t>Testergebnis ist Voraussetzung für die Kurszuordnung und Kursbelegung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dirty="0">
                <a:cs typeface="Times New Roman" panose="02020603050405020304" pitchFamily="18" charset="0"/>
              </a:rPr>
              <a:t>hier an der Universität Potsdam, und dafür auch </a:t>
            </a:r>
            <a:r>
              <a:rPr lang="de-DE" altLang="de-DE" sz="1600" b="1" dirty="0">
                <a:solidFill>
                  <a:srgbClr val="006600"/>
                </a:solidFill>
                <a:cs typeface="Times New Roman" panose="02020603050405020304" pitchFamily="18" charset="0"/>
              </a:rPr>
              <a:t>BINDEND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600" b="1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dirty="0">
                <a:solidFill>
                  <a:srgbClr val="006600"/>
                </a:solidFill>
                <a:cs typeface="Times New Roman" panose="02020603050405020304" pitchFamily="18" charset="0"/>
              </a:rPr>
              <a:t>Keine </a:t>
            </a:r>
            <a:r>
              <a:rPr lang="de-DE" altLang="de-DE" sz="1600" b="1" dirty="0" err="1">
                <a:solidFill>
                  <a:srgbClr val="006600"/>
                </a:solidFill>
                <a:cs typeface="Times New Roman" panose="02020603050405020304" pitchFamily="18" charset="0"/>
              </a:rPr>
              <a:t>Sprachstandsbescheinigung</a:t>
            </a:r>
            <a:r>
              <a:rPr lang="de-DE" altLang="de-DE" sz="1600" b="1" dirty="0">
                <a:solidFill>
                  <a:srgbClr val="006600"/>
                </a:solidFill>
                <a:cs typeface="Times New Roman" panose="02020603050405020304" pitchFamily="18" charset="0"/>
              </a:rPr>
              <a:t> </a:t>
            </a:r>
            <a:r>
              <a:rPr lang="de-DE" altLang="de-DE" sz="1600" b="1" dirty="0">
                <a:cs typeface="Times New Roman" panose="02020603050405020304" pitchFamily="18" charset="0"/>
              </a:rPr>
              <a:t>auf der Grundlage von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dirty="0">
                <a:cs typeface="Times New Roman" panose="02020603050405020304" pitchFamily="18" charset="0"/>
              </a:rPr>
              <a:t>Einstufungstests möglich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600" b="1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dirty="0">
                <a:solidFill>
                  <a:srgbClr val="006600"/>
                </a:solidFill>
                <a:cs typeface="Times New Roman" panose="02020603050405020304" pitchFamily="18" charset="0"/>
              </a:rPr>
              <a:t>Weitere Informationen: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600" b="1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dirty="0">
                <a:cs typeface="Times New Roman" panose="02020603050405020304" pitchFamily="18" charset="0"/>
              </a:rPr>
              <a:t>   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CB6A809A-860B-7CB1-D389-755E749BD48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38671"/>
            <a:ext cx="1681475" cy="638330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55543691-3702-37B3-65A7-D540A61596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7864" y="4620067"/>
            <a:ext cx="1377214" cy="1380241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53F81F75-5560-B2EF-5B99-82957B3A2F9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85775" y="2349500"/>
            <a:ext cx="7847013" cy="1008063"/>
          </a:xfrm>
        </p:spPr>
        <p:txBody>
          <a:bodyPr/>
          <a:lstStyle/>
          <a:p>
            <a:pPr eaLnBrk="1" hangingPunct="1"/>
            <a:br>
              <a:rPr lang="de-DE" altLang="de-DE" sz="4000"/>
            </a:br>
            <a:endParaRPr lang="de-DE" altLang="de-DE" sz="4000">
              <a:solidFill>
                <a:schemeClr val="accent2"/>
              </a:solidFill>
            </a:endParaRP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D63ADD6-569E-0FD2-2B78-4FCAD9CBE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11238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2400" b="1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de-DE" sz="1600">
                <a:solidFill>
                  <a:srgbClr val="333399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                                                              </a:t>
            </a:r>
            <a:endParaRPr lang="de-DE" altLang="de-DE" sz="1600">
              <a:solidFill>
                <a:srgbClr val="333399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532" name="Rectangle 5">
            <a:extLst>
              <a:ext uri="{FF2B5EF4-FFF2-40B4-BE49-F238E27FC236}">
                <a16:creationId xmlns:a16="http://schemas.microsoft.com/office/drawing/2014/main" id="{52BC0474-8D95-A769-8F66-1B5F1530BD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805488"/>
            <a:ext cx="914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40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de-DE" sz="1800" b="1">
                <a:solidFill>
                  <a:srgbClr val="333399"/>
                </a:solidFill>
                <a:cs typeface="Arial" panose="020B0604020202020204" pitchFamily="34" charset="0"/>
              </a:rPr>
              <a:t>--------------------------------------------------------------------------------------------------------------</a:t>
            </a:r>
            <a:endParaRPr lang="de-DE" altLang="de-DE" sz="180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40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40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de-DE" sz="1600">
                <a:solidFill>
                  <a:srgbClr val="333399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                                                        </a:t>
            </a:r>
            <a:endParaRPr lang="de-DE" altLang="de-DE" sz="140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de-DE" altLang="de-DE" sz="1800">
              <a:cs typeface="Arial" panose="020B0604020202020204" pitchFamily="34" charset="0"/>
            </a:endParaRPr>
          </a:p>
        </p:txBody>
      </p:sp>
      <p:pic>
        <p:nvPicPr>
          <p:cNvPr id="22533" name="Picture 6" descr="UNIVER~1">
            <a:extLst>
              <a:ext uri="{FF2B5EF4-FFF2-40B4-BE49-F238E27FC236}">
                <a16:creationId xmlns:a16="http://schemas.microsoft.com/office/drawing/2014/main" id="{24F71B9D-2F75-6F7C-6E7E-DBFCCD2F9A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5157788"/>
            <a:ext cx="1066800" cy="113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4" name="Rectangle 7">
            <a:extLst>
              <a:ext uri="{FF2B5EF4-FFF2-40B4-BE49-F238E27FC236}">
                <a16:creationId xmlns:a16="http://schemas.microsoft.com/office/drawing/2014/main" id="{065FB82C-947C-7B32-A2A6-FFABBFDCF7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15975"/>
            <a:ext cx="9144000" cy="40163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>
                <a:cs typeface="Arial" panose="020B0604020202020204" pitchFamily="34" charset="0"/>
              </a:rPr>
              <a:t>Zentrum für Sprachen und Schlüsselkompetenzen (Zessko)</a:t>
            </a:r>
          </a:p>
        </p:txBody>
      </p:sp>
      <p:sp>
        <p:nvSpPr>
          <p:cNvPr id="22535" name="Rectangle 12">
            <a:extLst>
              <a:ext uri="{FF2B5EF4-FFF2-40B4-BE49-F238E27FC236}">
                <a16:creationId xmlns:a16="http://schemas.microsoft.com/office/drawing/2014/main" id="{478F255E-E648-8A11-3046-A81A735ED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800">
              <a:cs typeface="Arial" panose="020B0604020202020204" pitchFamily="34" charset="0"/>
            </a:endParaRPr>
          </a:p>
        </p:txBody>
      </p:sp>
      <p:sp>
        <p:nvSpPr>
          <p:cNvPr id="22536" name="Rectangle 13">
            <a:extLst>
              <a:ext uri="{FF2B5EF4-FFF2-40B4-BE49-F238E27FC236}">
                <a16:creationId xmlns:a16="http://schemas.microsoft.com/office/drawing/2014/main" id="{8386699D-92A9-7833-E7F5-9DA82BE5C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1737482"/>
            <a:ext cx="6553200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1600" b="1" dirty="0">
                <a:solidFill>
                  <a:srgbClr val="0000FF"/>
                </a:solidFill>
                <a:cs typeface="Arial" panose="020B0604020202020204" pitchFamily="34" charset="0"/>
              </a:rPr>
              <a:t>Einstufungstestergebnis alle Fächer</a:t>
            </a:r>
          </a:p>
          <a:p>
            <a:pPr>
              <a:spcBef>
                <a:spcPct val="0"/>
              </a:spcBef>
              <a:buFontTx/>
              <a:buNone/>
            </a:pPr>
            <a:endParaRPr lang="de-DE" altLang="de-DE" sz="1600" b="1" dirty="0">
              <a:solidFill>
                <a:srgbClr val="0000FF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600" b="1" dirty="0">
                <a:solidFill>
                  <a:srgbClr val="0000FF"/>
                </a:solidFill>
                <a:cs typeface="Arial" panose="020B0604020202020204" pitchFamily="34" charset="0"/>
              </a:rPr>
              <a:t>Unter 50 Punkten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600" b="1" dirty="0">
                <a:cs typeface="Arial" panose="020B0604020202020204" pitchFamily="34" charset="0"/>
              </a:rPr>
              <a:t>Keine Sprachkurse an der Universität Potsdam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600" b="1" dirty="0">
                <a:cs typeface="Arial" panose="020B0604020202020204" pitchFamily="34" charset="0"/>
              </a:rPr>
              <a:t>Möglichkeit der Sprachlernberatung</a:t>
            </a:r>
          </a:p>
          <a:p>
            <a:pPr>
              <a:spcBef>
                <a:spcPct val="0"/>
              </a:spcBef>
              <a:buFontTx/>
              <a:buNone/>
            </a:pPr>
            <a:endParaRPr lang="de-DE" altLang="de-DE" sz="600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600" b="1" dirty="0">
                <a:solidFill>
                  <a:srgbClr val="0000FF"/>
                </a:solidFill>
                <a:cs typeface="Arial" panose="020B0604020202020204" pitchFamily="34" charset="0"/>
              </a:rPr>
              <a:t>50-59</a:t>
            </a:r>
            <a:r>
              <a:rPr lang="de-DE" altLang="de-DE" sz="1600" b="1" dirty="0">
                <a:cs typeface="Arial" panose="020B0604020202020204" pitchFamily="34" charset="0"/>
              </a:rPr>
              <a:t> Punkte:</a:t>
            </a:r>
            <a:r>
              <a:rPr lang="de-DE" altLang="de-DE" sz="1600" b="1" i="1" dirty="0">
                <a:cs typeface="Arial" panose="020B0604020202020204" pitchFamily="34" charset="0"/>
              </a:rPr>
              <a:t> </a:t>
            </a:r>
            <a:r>
              <a:rPr lang="de-DE" altLang="de-DE" sz="1600" b="1" i="1" dirty="0" err="1">
                <a:solidFill>
                  <a:srgbClr val="0000FF"/>
                </a:solidFill>
                <a:cs typeface="Arial" panose="020B0604020202020204" pitchFamily="34" charset="0"/>
              </a:rPr>
              <a:t>UNIcert</a:t>
            </a:r>
            <a:r>
              <a:rPr lang="de-DE" altLang="de-DE" sz="1600" b="1" i="1" dirty="0">
                <a:solidFill>
                  <a:srgbClr val="0000FF"/>
                </a:solidFill>
                <a:cs typeface="Arial" panose="020B0604020202020204" pitchFamily="34" charset="0"/>
              </a:rPr>
              <a:t> II/1 Kurs </a:t>
            </a:r>
            <a:endParaRPr lang="de-DE" altLang="de-DE" sz="600" dirty="0">
              <a:solidFill>
                <a:srgbClr val="0000FF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600" b="1" dirty="0">
                <a:cs typeface="Arial" panose="020B0604020202020204" pitchFamily="34" charset="0"/>
              </a:rPr>
              <a:t>6 LP als Schlüsselkompetenz</a:t>
            </a:r>
            <a:endParaRPr lang="de-DE" altLang="de-DE" sz="600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de-DE" altLang="de-DE" sz="600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de-DE" altLang="de-DE" sz="600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600" b="1" dirty="0">
                <a:solidFill>
                  <a:srgbClr val="0000FF"/>
                </a:solidFill>
                <a:cs typeface="Arial" panose="020B0604020202020204" pitchFamily="34" charset="0"/>
              </a:rPr>
              <a:t>60-69</a:t>
            </a:r>
            <a:r>
              <a:rPr lang="de-DE" altLang="de-DE" sz="1600" b="1" dirty="0">
                <a:cs typeface="Arial" panose="020B0604020202020204" pitchFamily="34" charset="0"/>
              </a:rPr>
              <a:t> Punkte:</a:t>
            </a:r>
            <a:r>
              <a:rPr lang="de-DE" altLang="de-DE" sz="1600" b="1" i="1" dirty="0">
                <a:cs typeface="Arial" panose="020B0604020202020204" pitchFamily="34" charset="0"/>
              </a:rPr>
              <a:t> </a:t>
            </a:r>
            <a:r>
              <a:rPr lang="de-DE" altLang="de-DE" sz="1600" b="1" i="1" dirty="0" err="1">
                <a:solidFill>
                  <a:srgbClr val="0000FF"/>
                </a:solidFill>
                <a:cs typeface="Arial" panose="020B0604020202020204" pitchFamily="34" charset="0"/>
              </a:rPr>
              <a:t>UNIcert</a:t>
            </a:r>
            <a:r>
              <a:rPr lang="de-DE" altLang="de-DE" sz="1600" b="1" i="1" dirty="0">
                <a:solidFill>
                  <a:srgbClr val="0000FF"/>
                </a:solidFill>
                <a:cs typeface="Arial" panose="020B0604020202020204" pitchFamily="34" charset="0"/>
              </a:rPr>
              <a:t> II/2 Kurs</a:t>
            </a:r>
            <a:endParaRPr lang="de-DE" altLang="de-DE" sz="600" dirty="0">
              <a:solidFill>
                <a:srgbClr val="0000FF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600" b="1" dirty="0">
                <a:cs typeface="Arial" panose="020B0604020202020204" pitchFamily="34" charset="0"/>
              </a:rPr>
              <a:t>6 LP als Schlüsselkompetenz</a:t>
            </a:r>
          </a:p>
          <a:p>
            <a:pPr>
              <a:spcBef>
                <a:spcPct val="0"/>
              </a:spcBef>
              <a:buFontTx/>
              <a:buNone/>
            </a:pPr>
            <a:endParaRPr lang="de-DE" altLang="de-DE" sz="1600" b="1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600" b="1" dirty="0"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de-DE" altLang="de-DE" sz="1600" b="1" dirty="0" err="1">
                <a:cs typeface="Arial" panose="020B0604020202020204" pitchFamily="34" charset="0"/>
                <a:sym typeface="Wingdings" panose="05000000000000000000" pitchFamily="2" charset="2"/>
              </a:rPr>
              <a:t>UNIcert</a:t>
            </a:r>
            <a:r>
              <a:rPr lang="de-DE" altLang="de-DE" sz="1600" b="1" dirty="0">
                <a:cs typeface="Arial" panose="020B0604020202020204" pitchFamily="34" charset="0"/>
                <a:sym typeface="Wingdings" panose="05000000000000000000" pitchFamily="2" charset="2"/>
              </a:rPr>
              <a:t> II Prüfung im Anschluss an </a:t>
            </a:r>
            <a:r>
              <a:rPr lang="de-DE" altLang="de-DE" sz="1600" b="1" dirty="0" err="1">
                <a:cs typeface="Arial" panose="020B0604020202020204" pitchFamily="34" charset="0"/>
                <a:sym typeface="Wingdings" panose="05000000000000000000" pitchFamily="2" charset="2"/>
              </a:rPr>
              <a:t>UNIcert</a:t>
            </a:r>
            <a:r>
              <a:rPr lang="de-DE" altLang="de-DE" sz="1600" b="1" dirty="0">
                <a:cs typeface="Arial" panose="020B0604020202020204" pitchFamily="34" charset="0"/>
                <a:sym typeface="Wingdings" panose="05000000000000000000" pitchFamily="2" charset="2"/>
              </a:rPr>
              <a:t> II/2 Kurs möglich</a:t>
            </a:r>
            <a:br>
              <a:rPr lang="de-DE" altLang="de-DE" sz="1600" b="1" dirty="0"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de-DE" altLang="de-DE" sz="1600" b="1" dirty="0" err="1">
                <a:cs typeface="Arial" panose="020B0604020202020204" pitchFamily="34" charset="0"/>
                <a:sym typeface="Wingdings" panose="05000000000000000000" pitchFamily="2" charset="2"/>
              </a:rPr>
              <a:t>UNIcert</a:t>
            </a:r>
            <a:r>
              <a:rPr lang="de-DE" altLang="de-DE" sz="1600" b="1" dirty="0">
                <a:cs typeface="Arial" panose="020B0604020202020204" pitchFamily="34" charset="0"/>
                <a:sym typeface="Wingdings" panose="05000000000000000000" pitchFamily="2" charset="2"/>
              </a:rPr>
              <a:t> II Zertifikat: Nachweis der Stufe B2</a:t>
            </a:r>
            <a:endParaRPr lang="de-DE" altLang="de-DE" sz="1600" b="1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de-DE" altLang="de-DE" sz="1600" b="1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600" b="1" dirty="0">
                <a:solidFill>
                  <a:srgbClr val="0000FF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Anmeldung für Kursplätze via PULS</a:t>
            </a:r>
            <a:endParaRPr lang="de-DE" altLang="de-DE" sz="18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D8DF9436-3F65-9E1E-4F16-F54083687B5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38671"/>
            <a:ext cx="1681475" cy="63833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CD2B61E4-BBA6-C9E4-1C72-D4EF738EA67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85775" y="2349500"/>
            <a:ext cx="7847013" cy="1008063"/>
          </a:xfrm>
        </p:spPr>
        <p:txBody>
          <a:bodyPr/>
          <a:lstStyle/>
          <a:p>
            <a:pPr eaLnBrk="1" hangingPunct="1"/>
            <a:br>
              <a:rPr lang="de-DE" altLang="de-DE" sz="4000"/>
            </a:br>
            <a:endParaRPr lang="de-DE" altLang="de-DE" sz="4000">
              <a:solidFill>
                <a:schemeClr val="accent2"/>
              </a:solidFill>
            </a:endParaRP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A122750A-C7F8-0179-F6AD-0264A2601A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11238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2400" b="1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de-DE" sz="1600">
                <a:solidFill>
                  <a:srgbClr val="333399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                                                              </a:t>
            </a:r>
            <a:endParaRPr lang="de-DE" altLang="de-DE" sz="1600">
              <a:solidFill>
                <a:srgbClr val="333399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0" name="Rectangle 5">
            <a:extLst>
              <a:ext uri="{FF2B5EF4-FFF2-40B4-BE49-F238E27FC236}">
                <a16:creationId xmlns:a16="http://schemas.microsoft.com/office/drawing/2014/main" id="{5A070C1E-E084-DCA5-50FD-94B34ABD35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805488"/>
            <a:ext cx="914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40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de-DE" sz="1800" b="1">
                <a:solidFill>
                  <a:srgbClr val="333399"/>
                </a:solidFill>
                <a:cs typeface="Arial" panose="020B0604020202020204" pitchFamily="34" charset="0"/>
              </a:rPr>
              <a:t>--------------------------------------------------------------------------------------------------------------</a:t>
            </a:r>
            <a:endParaRPr lang="de-DE" altLang="de-DE" sz="180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40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40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de-DE" sz="1600">
                <a:solidFill>
                  <a:srgbClr val="333399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                                                        </a:t>
            </a:r>
            <a:endParaRPr lang="de-DE" altLang="de-DE" sz="140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de-DE" altLang="de-DE" sz="1800">
              <a:cs typeface="Arial" panose="020B0604020202020204" pitchFamily="34" charset="0"/>
            </a:endParaRPr>
          </a:p>
        </p:txBody>
      </p:sp>
      <p:pic>
        <p:nvPicPr>
          <p:cNvPr id="24581" name="Picture 6" descr="UNIVER~1">
            <a:extLst>
              <a:ext uri="{FF2B5EF4-FFF2-40B4-BE49-F238E27FC236}">
                <a16:creationId xmlns:a16="http://schemas.microsoft.com/office/drawing/2014/main" id="{6CDA2886-6E2A-EFB6-6747-3B18EC4EE4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5157788"/>
            <a:ext cx="1066800" cy="113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Rectangle 7">
            <a:extLst>
              <a:ext uri="{FF2B5EF4-FFF2-40B4-BE49-F238E27FC236}">
                <a16:creationId xmlns:a16="http://schemas.microsoft.com/office/drawing/2014/main" id="{D4CD6D74-89AE-1F79-9ABA-3B5C516F3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15975"/>
            <a:ext cx="9144000" cy="40163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>
                <a:cs typeface="Arial" panose="020B0604020202020204" pitchFamily="34" charset="0"/>
              </a:rPr>
              <a:t>Zentrum für Sprachen und Schlüsselkompetenzen (Zessko)</a:t>
            </a:r>
          </a:p>
        </p:txBody>
      </p:sp>
      <p:sp>
        <p:nvSpPr>
          <p:cNvPr id="24583" name="Rectangle 12">
            <a:extLst>
              <a:ext uri="{FF2B5EF4-FFF2-40B4-BE49-F238E27FC236}">
                <a16:creationId xmlns:a16="http://schemas.microsoft.com/office/drawing/2014/main" id="{112777D6-F730-3E41-AED0-BA4334BE1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800">
              <a:cs typeface="Arial" panose="020B0604020202020204" pitchFamily="34" charset="0"/>
            </a:endParaRPr>
          </a:p>
        </p:txBody>
      </p:sp>
      <p:sp>
        <p:nvSpPr>
          <p:cNvPr id="17416" name="Rectangle 13">
            <a:extLst>
              <a:ext uri="{FF2B5EF4-FFF2-40B4-BE49-F238E27FC236}">
                <a16:creationId xmlns:a16="http://schemas.microsoft.com/office/drawing/2014/main" id="{9E90B976-3C8C-8238-E3AA-3B0735AFB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1752076"/>
            <a:ext cx="6264275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de-DE" altLang="de-DE" sz="1600" b="1" dirty="0">
                <a:solidFill>
                  <a:srgbClr val="0000FF"/>
                </a:solidFill>
                <a:cs typeface="Times New Roman" pitchFamily="18" charset="0"/>
              </a:rPr>
              <a:t>Englisch der Wirtschaftswissenschaften und Englisch der Sozialwissenschaften  </a:t>
            </a:r>
            <a:endParaRPr lang="de-DE" altLang="de-DE" sz="2000" b="1" dirty="0">
              <a:solidFill>
                <a:srgbClr val="0000FF"/>
              </a:solidFill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de-DE" altLang="de-DE" sz="1600" b="1" dirty="0">
              <a:solidFill>
                <a:srgbClr val="0000FF"/>
              </a:solidFill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de-DE" altLang="de-DE" sz="1600" b="1" dirty="0">
                <a:solidFill>
                  <a:srgbClr val="0000FF"/>
                </a:solidFill>
                <a:cs typeface="Times New Roman" pitchFamily="18" charset="0"/>
              </a:rPr>
              <a:t>70-79</a:t>
            </a:r>
            <a:r>
              <a:rPr lang="de-DE" altLang="de-DE" sz="1600" b="1" dirty="0">
                <a:cs typeface="Times New Roman" pitchFamily="18" charset="0"/>
              </a:rPr>
              <a:t>      Punkte: 	SK, UNIcert III/1 (6 LP) </a:t>
            </a:r>
            <a:endParaRPr lang="de-DE" altLang="de-DE" sz="2000" b="1" dirty="0"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de-DE" altLang="de-DE" sz="1600" b="1" dirty="0">
                <a:solidFill>
                  <a:srgbClr val="0000FF"/>
                </a:solidFill>
                <a:cs typeface="Times New Roman" pitchFamily="18" charset="0"/>
              </a:rPr>
              <a:t>80-100</a:t>
            </a:r>
            <a:r>
              <a:rPr lang="de-DE" altLang="de-DE" sz="1600" b="1" dirty="0">
                <a:cs typeface="Times New Roman" pitchFamily="18" charset="0"/>
              </a:rPr>
              <a:t>    Punkte: 	SK, UNIcert III/2 (6 LP)</a:t>
            </a:r>
            <a:endParaRPr lang="de-DE" altLang="de-DE" sz="1600" b="1" dirty="0">
              <a:solidFill>
                <a:srgbClr val="990099"/>
              </a:solidFill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de-DE" altLang="de-DE" sz="1600" b="1" dirty="0">
                <a:cs typeface="Times New Roman" pitchFamily="18" charset="0"/>
              </a:rPr>
              <a:t> </a:t>
            </a:r>
            <a:endParaRPr lang="de-DE" altLang="de-DE" sz="2000" b="1" dirty="0"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600" b="1" dirty="0">
                <a:cs typeface="Arial" panose="020B0604020202020204" pitchFamily="34" charset="0"/>
                <a:sym typeface="Wingdings" panose="05000000000000000000" pitchFamily="2" charset="2"/>
              </a:rPr>
              <a:t> UNIcert III Prüfung im Anschluss an UNIcert II/I2 Kurs möglich - Nachweis der Stufe C1</a:t>
            </a:r>
            <a:endParaRPr lang="de-DE" altLang="de-DE" sz="1600" b="1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de-DE" altLang="de-DE" sz="1600" b="1" dirty="0"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de-DE" altLang="de-DE" sz="1600" b="1" dirty="0">
                <a:solidFill>
                  <a:srgbClr val="0000FF"/>
                </a:solidFill>
                <a:cs typeface="Times New Roman" pitchFamily="18" charset="0"/>
              </a:rPr>
              <a:t>90-100</a:t>
            </a:r>
            <a:r>
              <a:rPr lang="de-DE" altLang="de-DE" sz="1600" b="1" dirty="0">
                <a:cs typeface="Times New Roman" pitchFamily="18" charset="0"/>
              </a:rPr>
              <a:t>    Punkte: 	SK, UNIcert IV/1 (6 LP) (Englisch für 			akademische Zwecke)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de-DE" altLang="de-DE" sz="1600" b="1" dirty="0">
                <a:cs typeface="Times New Roman" pitchFamily="18" charset="0"/>
              </a:rPr>
              <a:t>		Wintersemester 2025/26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de-DE" altLang="de-DE" sz="1600" b="1" dirty="0">
                <a:cs typeface="Times New Roman" pitchFamily="18" charset="0"/>
              </a:rPr>
              <a:t>		</a:t>
            </a:r>
            <a:br>
              <a:rPr lang="de-DE" altLang="de-DE" sz="1600" b="1" dirty="0">
                <a:cs typeface="Times New Roman" pitchFamily="18" charset="0"/>
              </a:rPr>
            </a:br>
            <a:r>
              <a:rPr lang="de-DE" altLang="de-DE" sz="1600" b="1" dirty="0">
                <a:cs typeface="Times New Roman" pitchFamily="18" charset="0"/>
              </a:rPr>
              <a:t>		SK UNIcert IV/2 </a:t>
            </a:r>
            <a:br>
              <a:rPr lang="de-DE" altLang="de-DE" sz="1600" b="1" dirty="0">
                <a:cs typeface="Times New Roman" pitchFamily="18" charset="0"/>
              </a:rPr>
            </a:br>
            <a:r>
              <a:rPr lang="de-DE" altLang="de-DE" sz="1600" b="1" dirty="0">
                <a:cs typeface="Times New Roman" pitchFamily="18" charset="0"/>
              </a:rPr>
              <a:t>		Sommersemester 2026 (nur als Folgekurs)</a:t>
            </a:r>
            <a:endParaRPr lang="de-DE" altLang="de-DE" sz="2000" b="1" dirty="0">
              <a:cs typeface="Times New Roman" pitchFamily="18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9C1FC442-D320-BA6B-516C-1EDD40CE86D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38671"/>
            <a:ext cx="1681475" cy="63833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>
            <a:extLst>
              <a:ext uri="{FF2B5EF4-FFF2-40B4-BE49-F238E27FC236}">
                <a16:creationId xmlns:a16="http://schemas.microsoft.com/office/drawing/2014/main" id="{7DCD99F2-41AB-65CB-CFB7-127C91C7D8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11238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2400" b="1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de-DE" sz="1600">
                <a:solidFill>
                  <a:srgbClr val="333399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                                                              </a:t>
            </a:r>
            <a:endParaRPr lang="de-DE" altLang="de-DE" sz="1600">
              <a:solidFill>
                <a:srgbClr val="333399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675" name="Rectangle 5">
            <a:extLst>
              <a:ext uri="{FF2B5EF4-FFF2-40B4-BE49-F238E27FC236}">
                <a16:creationId xmlns:a16="http://schemas.microsoft.com/office/drawing/2014/main" id="{867A456B-5B24-D889-62E1-4C3A7E164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805488"/>
            <a:ext cx="914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400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de-DE" sz="1800" b="1" dirty="0">
                <a:solidFill>
                  <a:srgbClr val="333399"/>
                </a:solidFill>
                <a:cs typeface="Arial" panose="020B0604020202020204" pitchFamily="34" charset="0"/>
              </a:rPr>
              <a:t>--------------------------------------------------------------------------------------------------------------</a:t>
            </a:r>
            <a:endParaRPr lang="de-DE" altLang="de-DE" sz="1800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400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de-DE" sz="1600" dirty="0">
                <a:solidFill>
                  <a:srgbClr val="333399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                                                        </a:t>
            </a:r>
            <a:endParaRPr lang="de-DE" altLang="de-DE" sz="1400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de-DE" altLang="de-DE" sz="1800" dirty="0">
              <a:cs typeface="Arial" panose="020B0604020202020204" pitchFamily="34" charset="0"/>
            </a:endParaRPr>
          </a:p>
        </p:txBody>
      </p:sp>
      <p:pic>
        <p:nvPicPr>
          <p:cNvPr id="28676" name="Picture 6" descr="UNIVER~1">
            <a:extLst>
              <a:ext uri="{FF2B5EF4-FFF2-40B4-BE49-F238E27FC236}">
                <a16:creationId xmlns:a16="http://schemas.microsoft.com/office/drawing/2014/main" id="{46C57B75-1475-0121-8DEE-8294FEF764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5157788"/>
            <a:ext cx="1066800" cy="113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7" name="Rectangle 7">
            <a:extLst>
              <a:ext uri="{FF2B5EF4-FFF2-40B4-BE49-F238E27FC236}">
                <a16:creationId xmlns:a16="http://schemas.microsoft.com/office/drawing/2014/main" id="{3B5055DB-8B75-14C3-BAB9-4ED0110DEE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15975"/>
            <a:ext cx="9144000" cy="40163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>
                <a:cs typeface="Arial" panose="020B0604020202020204" pitchFamily="34" charset="0"/>
              </a:rPr>
              <a:t>Zentrum für Sprachen und Schlüsselkompetenzen (Zessko)</a:t>
            </a:r>
          </a:p>
        </p:txBody>
      </p:sp>
      <p:sp>
        <p:nvSpPr>
          <p:cNvPr id="28678" name="Rectangle 12">
            <a:extLst>
              <a:ext uri="{FF2B5EF4-FFF2-40B4-BE49-F238E27FC236}">
                <a16:creationId xmlns:a16="http://schemas.microsoft.com/office/drawing/2014/main" id="{32FA9E90-DF20-6CB7-9433-5A7A49A4A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800">
              <a:cs typeface="Arial" panose="020B0604020202020204" pitchFamily="34" charset="0"/>
            </a:endParaRPr>
          </a:p>
        </p:txBody>
      </p:sp>
      <p:sp>
        <p:nvSpPr>
          <p:cNvPr id="28679" name="Rectangle 13">
            <a:extLst>
              <a:ext uri="{FF2B5EF4-FFF2-40B4-BE49-F238E27FC236}">
                <a16:creationId xmlns:a16="http://schemas.microsoft.com/office/drawing/2014/main" id="{76F9F3B2-B3A8-E25A-F883-101DF3ECB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095327"/>
            <a:ext cx="7200900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1797050" indent="-17970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600" b="1" dirty="0">
              <a:solidFill>
                <a:srgbClr val="7030A0"/>
              </a:solidFill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dirty="0">
                <a:solidFill>
                  <a:srgbClr val="7030A0"/>
                </a:solidFill>
                <a:cs typeface="Times New Roman" panose="02020603050405020304" pitchFamily="18" charset="0"/>
              </a:rPr>
              <a:t>Erreichbarkeit bei Fragen und Problemen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600" b="1" dirty="0">
              <a:solidFill>
                <a:srgbClr val="0000FF"/>
              </a:solidFill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dirty="0">
                <a:solidFill>
                  <a:srgbClr val="0000FF"/>
                </a:solidFill>
                <a:cs typeface="Times New Roman" panose="02020603050405020304" pitchFamily="18" charset="0"/>
              </a:rPr>
              <a:t>Organisatorisches bitte über die Geschäftsstelle klären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600" b="1" dirty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dirty="0">
                <a:solidFill>
                  <a:schemeClr val="tx2"/>
                </a:solidFill>
                <a:cs typeface="Times New Roman" panose="02020603050405020304" pitchFamily="18" charset="0"/>
              </a:rPr>
              <a:t>Täglich 09:00 – 17:00 Uhr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dirty="0">
                <a:solidFill>
                  <a:schemeClr val="tx2"/>
                </a:solidFill>
                <a:cs typeface="Times New Roman" panose="02020603050405020304" pitchFamily="18" charset="0"/>
              </a:rPr>
              <a:t>Raum 3.06.1.18a, Tel</a:t>
            </a:r>
            <a:r>
              <a:rPr lang="de-DE" altLang="de-DE" sz="1600" b="1" dirty="0">
                <a:solidFill>
                  <a:srgbClr val="006600"/>
                </a:solidFill>
                <a:cs typeface="Times New Roman" panose="02020603050405020304" pitchFamily="18" charset="0"/>
              </a:rPr>
              <a:t>. </a:t>
            </a:r>
            <a:r>
              <a:rPr lang="de-DE" altLang="de-DE" sz="1600" b="1" dirty="0">
                <a:cs typeface="Times New Roman" panose="02020603050405020304" pitchFamily="18" charset="0"/>
              </a:rPr>
              <a:t>0331 977 38 45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600" b="1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dirty="0">
                <a:solidFill>
                  <a:srgbClr val="0000FF"/>
                </a:solidFill>
                <a:cs typeface="Times New Roman" panose="02020603050405020304" pitchFamily="18" charset="0"/>
              </a:rPr>
              <a:t>Persönliche und telefonische Beratung - während der Vorlesungszeit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600" b="1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dirty="0">
                <a:cs typeface="Times New Roman" panose="02020603050405020304" pitchFamily="18" charset="0"/>
              </a:rPr>
              <a:t>Steffen Skowronek, </a:t>
            </a:r>
            <a:r>
              <a:rPr lang="de-DE" altLang="de-DE" sz="1600" b="1" dirty="0">
                <a:solidFill>
                  <a:srgbClr val="0000FF"/>
                </a:solidFill>
                <a:cs typeface="Times New Roman" panose="02020603050405020304" pitchFamily="18" charset="0"/>
              </a:rPr>
              <a:t>skowron@uni-potsdam.de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dirty="0">
                <a:solidFill>
                  <a:schemeClr val="tx2"/>
                </a:solidFill>
                <a:cs typeface="Times New Roman" panose="02020603050405020304" pitchFamily="18" charset="0"/>
              </a:rPr>
              <a:t>Donnerstags, 10:00 – 11:30 Uhr, </a:t>
            </a:r>
            <a:r>
              <a:rPr lang="de-DE" altLang="de-DE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Raum 3.06.0.18</a:t>
            </a:r>
            <a:endParaRPr lang="de-DE" altLang="de-DE" sz="1600" b="1" dirty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600" b="1" dirty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dirty="0">
                <a:solidFill>
                  <a:srgbClr val="0000FF"/>
                </a:solidFill>
                <a:cs typeface="Times New Roman" panose="02020603050405020304" pitchFamily="18" charset="0"/>
              </a:rPr>
              <a:t>Einschreibeberatung</a:t>
            </a:r>
          </a:p>
          <a:p>
            <a:pPr marL="0" eaLnBrk="1" hangingPunct="1">
              <a:spcBef>
                <a:spcPct val="0"/>
              </a:spcBef>
              <a:buFontTx/>
              <a:buNone/>
            </a:pPr>
            <a:r>
              <a:rPr lang="de-DE" altLang="de-DE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Heute bis 11:00 Uhr: Raum 3.06.0.18</a:t>
            </a:r>
            <a:br>
              <a:rPr lang="de-DE" altLang="de-DE" sz="1600" b="1" dirty="0">
                <a:solidFill>
                  <a:srgbClr val="002060"/>
                </a:solidFill>
                <a:cs typeface="Times New Roman" panose="02020603050405020304" pitchFamily="18" charset="0"/>
              </a:rPr>
            </a:br>
            <a:br>
              <a:rPr lang="de-DE" altLang="de-DE" sz="1600" b="1" dirty="0">
                <a:solidFill>
                  <a:srgbClr val="002060"/>
                </a:solidFill>
                <a:cs typeface="Times New Roman" panose="02020603050405020304" pitchFamily="18" charset="0"/>
              </a:rPr>
            </a:br>
            <a:r>
              <a:rPr lang="de-DE" altLang="de-DE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Weitere Beratungszeiten siehe Kontaktseite Steffen Skowronek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600" b="1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600" b="1" dirty="0">
              <a:cs typeface="Times New Roman" panose="02020603050405020304" pitchFamily="18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4A0055A8-543D-6C7A-2FBC-72DDD7AE414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38671"/>
            <a:ext cx="1681475" cy="63833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B3C1CCC-80BC-9D80-0995-6FD9B47EFA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de-DE" altLang="ja-JP" sz="1600" b="1" dirty="0">
                <a:solidFill>
                  <a:srgbClr val="002060"/>
                </a:solidFill>
              </a:rPr>
              <a:t>Persönliche Beratungsangebote für individuelle Lernziele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endParaRPr lang="de-DE" altLang="ja-JP" sz="1600" b="1" dirty="0">
              <a:solidFill>
                <a:srgbClr val="002060"/>
              </a:solidFill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de-DE" altLang="ja-JP" sz="1600" b="1" dirty="0"/>
              <a:t>Selbstgesteuertes Lernen mit Sprachlernberatung</a:t>
            </a:r>
          </a:p>
          <a:p>
            <a:pPr marL="1828800" lvl="3" indent="-457200"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de-DE" altLang="ja-JP" sz="1600" dirty="0"/>
              <a:t>Italienisch, </a:t>
            </a:r>
          </a:p>
          <a:p>
            <a:pPr marL="1828800" lvl="3" indent="-457200"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de-DE" altLang="ja-JP" sz="1600" dirty="0"/>
              <a:t>Polnisch, </a:t>
            </a:r>
          </a:p>
          <a:p>
            <a:pPr marL="1828800" lvl="3" indent="-457200"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de-DE" altLang="ja-JP" sz="1600" dirty="0"/>
              <a:t>Russisch, </a:t>
            </a:r>
          </a:p>
          <a:p>
            <a:pPr marL="1828800" lvl="3" indent="-457200"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de-DE" altLang="ja-JP" sz="1600" dirty="0" err="1"/>
              <a:t>DaF</a:t>
            </a:r>
            <a:r>
              <a:rPr lang="de-DE" altLang="ja-JP" sz="1600" dirty="0"/>
              <a:t>, </a:t>
            </a:r>
          </a:p>
          <a:p>
            <a:pPr marL="1828800" lvl="3" indent="-457200"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de-DE" altLang="ja-JP" sz="1600" dirty="0"/>
              <a:t>Englisch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de-DE" altLang="ja-JP" sz="1600" dirty="0"/>
              <a:t>Lernstand </a:t>
            </a:r>
            <a:r>
              <a:rPr lang="de-DE" altLang="ja-JP" sz="1600" dirty="0">
                <a:sym typeface="Wingdings" panose="05000000000000000000" pitchFamily="2" charset="2"/>
              </a:rPr>
              <a:t></a:t>
            </a:r>
            <a:r>
              <a:rPr lang="de-DE" altLang="ja-JP" sz="1600" dirty="0"/>
              <a:t> Lernziele </a:t>
            </a:r>
            <a:r>
              <a:rPr lang="de-DE" altLang="ja-JP" sz="1600" dirty="0">
                <a:sym typeface="Wingdings" panose="05000000000000000000" pitchFamily="2" charset="2"/>
              </a:rPr>
              <a:t></a:t>
            </a:r>
            <a:r>
              <a:rPr lang="de-DE" altLang="ja-JP" sz="1600" dirty="0"/>
              <a:t> Material und Vorgehen </a:t>
            </a:r>
            <a:r>
              <a:rPr lang="de-DE" altLang="ja-JP" sz="1600" dirty="0">
                <a:sym typeface="Wingdings" panose="05000000000000000000" pitchFamily="2" charset="2"/>
              </a:rPr>
              <a:t></a:t>
            </a:r>
            <a:r>
              <a:rPr lang="de-DE" altLang="ja-JP" sz="1600" dirty="0"/>
              <a:t> Lernvertrag </a:t>
            </a:r>
            <a:r>
              <a:rPr lang="de-DE" altLang="ja-JP" sz="1600" dirty="0">
                <a:sym typeface="Wingdings" panose="05000000000000000000" pitchFamily="2" charset="2"/>
              </a:rPr>
              <a:t></a:t>
            </a:r>
            <a:r>
              <a:rPr lang="de-DE" altLang="ja-JP" sz="1600" dirty="0"/>
              <a:t> Beratungen </a:t>
            </a:r>
            <a:r>
              <a:rPr lang="de-DE" altLang="ja-JP" sz="1600" dirty="0">
                <a:sym typeface="Wingdings" panose="05000000000000000000" pitchFamily="2" charset="2"/>
              </a:rPr>
              <a:t> </a:t>
            </a:r>
            <a:br>
              <a:rPr lang="de-DE" altLang="ja-JP" sz="1600" dirty="0">
                <a:sym typeface="Wingdings" panose="05000000000000000000" pitchFamily="2" charset="2"/>
              </a:rPr>
            </a:br>
            <a:r>
              <a:rPr lang="de-DE" altLang="ja-JP" sz="1600" dirty="0">
                <a:sym typeface="Wingdings" panose="05000000000000000000" pitchFamily="2" charset="2"/>
              </a:rPr>
              <a:t>regelmäßiges Lernen mit Lernreflexion  </a:t>
            </a:r>
            <a:r>
              <a:rPr lang="de-DE" altLang="ja-JP" sz="1600" dirty="0"/>
              <a:t>Projektabschluss</a:t>
            </a:r>
            <a:br>
              <a:rPr lang="de-DE" altLang="ja-JP" sz="1600" dirty="0">
                <a:solidFill>
                  <a:srgbClr val="002060"/>
                </a:solidFill>
              </a:rPr>
            </a:br>
            <a:endParaRPr lang="de-DE" altLang="ja-JP" sz="1600" dirty="0">
              <a:solidFill>
                <a:srgbClr val="002060"/>
              </a:solidFill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de-DE" sz="1600" b="1" dirty="0">
                <a:solidFill>
                  <a:srgbClr val="002060"/>
                </a:solidFill>
              </a:rPr>
              <a:t>Tandemberatung für alle Sprachen</a:t>
            </a:r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de-DE" sz="1600" b="1" dirty="0">
                <a:solidFill>
                  <a:srgbClr val="002060"/>
                </a:solidFill>
                <a:hlinkClick r:id="rId2"/>
              </a:rPr>
              <a:t>https://moodle2.uni-potsdam.de/course/view.php?id=2119</a:t>
            </a:r>
            <a:endParaRPr lang="de-DE" sz="1600" b="1" dirty="0">
              <a:solidFill>
                <a:srgbClr val="002060"/>
              </a:solidFill>
            </a:endParaRPr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endParaRPr lang="de-DE" sz="1600" b="1" dirty="0">
              <a:solidFill>
                <a:srgbClr val="002060"/>
              </a:solidFill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de-DE" sz="1600" b="1" dirty="0">
                <a:solidFill>
                  <a:srgbClr val="002060"/>
                </a:solidFill>
              </a:rPr>
              <a:t>Sprachcafés für Englisch, Deutsch, Französisch, Spanisch und Arabisch</a:t>
            </a:r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de-DE" sz="1600" b="1" dirty="0">
                <a:solidFill>
                  <a:srgbClr val="002060"/>
                </a:solidFill>
                <a:hlinkClick r:id="rId3"/>
              </a:rPr>
              <a:t>https://www.uni-potsdam.de/de/zessko/selbstlernen/sprachcafes</a:t>
            </a:r>
            <a:r>
              <a:rPr lang="de-DE" sz="1600" b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2771" name="Text Box 1032">
            <a:extLst>
              <a:ext uri="{FF2B5EF4-FFF2-40B4-BE49-F238E27FC236}">
                <a16:creationId xmlns:a16="http://schemas.microsoft.com/office/drawing/2014/main" id="{2317A07D-E206-246E-9CD7-3892FD9628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0857" y="749852"/>
            <a:ext cx="8229600" cy="478272"/>
          </a:xfrm>
        </p:spPr>
        <p:txBody>
          <a:bodyPr>
            <a:spAutoFit/>
          </a:bodyPr>
          <a:lstStyle/>
          <a:p>
            <a:pPr algn="l" eaLnBrk="1" hangingPunct="1">
              <a:lnSpc>
                <a:spcPct val="110000"/>
              </a:lnSpc>
            </a:pPr>
            <a:r>
              <a:rPr lang="en-GB" altLang="de-DE" sz="2400" b="1" dirty="0" err="1">
                <a:solidFill>
                  <a:srgbClr val="0000FF"/>
                </a:solidFill>
              </a:rPr>
              <a:t>Selbstständiges</a:t>
            </a:r>
            <a:r>
              <a:rPr lang="en-GB" altLang="de-DE" sz="2400" b="1" dirty="0">
                <a:solidFill>
                  <a:srgbClr val="0000FF"/>
                </a:solidFill>
              </a:rPr>
              <a:t> </a:t>
            </a:r>
            <a:r>
              <a:rPr lang="en-GB" altLang="de-DE" sz="2400" b="1" dirty="0" err="1">
                <a:solidFill>
                  <a:srgbClr val="0000FF"/>
                </a:solidFill>
              </a:rPr>
              <a:t>Lernen</a:t>
            </a:r>
            <a:endParaRPr lang="de-DE" altLang="de-DE" sz="2400" b="1" dirty="0">
              <a:solidFill>
                <a:srgbClr val="0000FF"/>
              </a:solidFill>
            </a:endParaRPr>
          </a:p>
        </p:txBody>
      </p:sp>
      <p:pic>
        <p:nvPicPr>
          <p:cNvPr id="32772" name="Picture 1">
            <a:extLst>
              <a:ext uri="{FF2B5EF4-FFF2-40B4-BE49-F238E27FC236}">
                <a16:creationId xmlns:a16="http://schemas.microsoft.com/office/drawing/2014/main" id="{4B66EEFF-FA84-D03F-4921-C56425B14C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429669"/>
            <a:ext cx="3565525" cy="143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B19EFC90-F140-827C-4CF9-3B0A2CA1164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38671"/>
            <a:ext cx="1681475" cy="63833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C4554EF2-0E5E-37E9-6297-44CCBBB69A45}"/>
              </a:ext>
            </a:extLst>
          </p:cNvPr>
          <p:cNvSpPr txBox="1"/>
          <p:nvPr/>
        </p:nvSpPr>
        <p:spPr>
          <a:xfrm>
            <a:off x="395536" y="6357378"/>
            <a:ext cx="87484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it-IT" altLang="de-DE" sz="1800" b="1" dirty="0">
                <a:solidFill>
                  <a:srgbClr val="333399"/>
                </a:solidFill>
                <a:cs typeface="Arial" panose="020B0604020202020204" pitchFamily="34" charset="0"/>
              </a:rPr>
              <a:t>--------------------------------------------------------------------------------------------------------------</a:t>
            </a:r>
            <a:endParaRPr lang="de-DE" altLang="de-DE" sz="1800" dirty="0">
              <a:cs typeface="Arial" panose="020B0604020202020204" pitchFamily="34" charset="0"/>
            </a:endParaRPr>
          </a:p>
        </p:txBody>
      </p:sp>
      <p:pic>
        <p:nvPicPr>
          <p:cNvPr id="6" name="Picture 6" descr="UNIVER~1">
            <a:extLst>
              <a:ext uri="{FF2B5EF4-FFF2-40B4-BE49-F238E27FC236}">
                <a16:creationId xmlns:a16="http://schemas.microsoft.com/office/drawing/2014/main" id="{E65E3D8F-B6E9-40A4-10BB-CA0F824DF3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6330" y="5361589"/>
            <a:ext cx="1066800" cy="113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608</Words>
  <Application>Microsoft Office PowerPoint</Application>
  <PresentationFormat>Bildschirmpräsentation (4:3)</PresentationFormat>
  <Paragraphs>174</Paragraphs>
  <Slides>8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8</vt:i4>
      </vt:variant>
    </vt:vector>
  </HeadingPairs>
  <TitlesOfParts>
    <vt:vector size="15" baseType="lpstr">
      <vt:lpstr>Arial</vt:lpstr>
      <vt:lpstr>Calibri</vt:lpstr>
      <vt:lpstr>Times New Roman</vt:lpstr>
      <vt:lpstr>Verdana</vt:lpstr>
      <vt:lpstr>Wingdings</vt:lpstr>
      <vt:lpstr>Standarddesign</vt:lpstr>
      <vt:lpstr>Larissa-Design</vt:lpstr>
      <vt:lpstr> </vt:lpstr>
      <vt:lpstr> </vt:lpstr>
      <vt:lpstr>PowerPoint-Präsentation</vt:lpstr>
      <vt:lpstr>PowerPoint-Präsentation</vt:lpstr>
      <vt:lpstr> </vt:lpstr>
      <vt:lpstr> </vt:lpstr>
      <vt:lpstr>PowerPoint-Präsentation</vt:lpstr>
      <vt:lpstr>Selbstständiges Lernen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Fremdsprachen lernen am ZESSKO</dc:title>
  <dc:creator>Steffen_2</dc:creator>
  <cp:lastModifiedBy>Steffen</cp:lastModifiedBy>
  <cp:revision>245</cp:revision>
  <cp:lastPrinted>2016-10-04T09:10:45Z</cp:lastPrinted>
  <dcterms:created xsi:type="dcterms:W3CDTF">2010-10-26T20:12:30Z</dcterms:created>
  <dcterms:modified xsi:type="dcterms:W3CDTF">2025-10-01T05:20:14Z</dcterms:modified>
</cp:coreProperties>
</file>