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553"/>
    <a:srgbClr val="F59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3168" y="3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66E2-9B65-4820-987F-40CE3C1B79C2}" type="datetimeFigureOut">
              <a:rPr lang="de-DE" smtClean="0"/>
              <a:t>27.08.2019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FD09-3FC4-4E13-AC96-A92DCABD1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07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66E2-9B65-4820-987F-40CE3C1B79C2}" type="datetimeFigureOut">
              <a:rPr lang="de-DE" smtClean="0"/>
              <a:t>27.08.2019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FD09-3FC4-4E13-AC96-A92DCABD1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270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66E2-9B65-4820-987F-40CE3C1B79C2}" type="datetimeFigureOut">
              <a:rPr lang="de-DE" smtClean="0"/>
              <a:t>27.08.2019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FD09-3FC4-4E13-AC96-A92DCABD1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14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66E2-9B65-4820-987F-40CE3C1B79C2}" type="datetimeFigureOut">
              <a:rPr lang="de-DE" smtClean="0"/>
              <a:t>27.08.2019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FD09-3FC4-4E13-AC96-A92DCABD1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58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66E2-9B65-4820-987F-40CE3C1B79C2}" type="datetimeFigureOut">
              <a:rPr lang="de-DE" smtClean="0"/>
              <a:t>27.08.2019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FD09-3FC4-4E13-AC96-A92DCABD1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0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66E2-9B65-4820-987F-40CE3C1B79C2}" type="datetimeFigureOut">
              <a:rPr lang="de-DE" smtClean="0"/>
              <a:t>27.08.2019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FD09-3FC4-4E13-AC96-A92DCABD1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306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66E2-9B65-4820-987F-40CE3C1B79C2}" type="datetimeFigureOut">
              <a:rPr lang="de-DE" smtClean="0"/>
              <a:t>27.08.2019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FD09-3FC4-4E13-AC96-A92DCABD1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899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66E2-9B65-4820-987F-40CE3C1B79C2}" type="datetimeFigureOut">
              <a:rPr lang="de-DE" smtClean="0"/>
              <a:t>27.08.2019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FD09-3FC4-4E13-AC96-A92DCABD1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11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66E2-9B65-4820-987F-40CE3C1B79C2}" type="datetimeFigureOut">
              <a:rPr lang="de-DE" smtClean="0"/>
              <a:t>27.08.2019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FD09-3FC4-4E13-AC96-A92DCABD1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2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66E2-9B65-4820-987F-40CE3C1B79C2}" type="datetimeFigureOut">
              <a:rPr lang="de-DE" smtClean="0"/>
              <a:t>27.08.2019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FD09-3FC4-4E13-AC96-A92DCABD1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527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66E2-9B65-4820-987F-40CE3C1B79C2}" type="datetimeFigureOut">
              <a:rPr lang="de-DE" smtClean="0"/>
              <a:t>27.08.2019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FD09-3FC4-4E13-AC96-A92DCABD1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752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566E2-9B65-4820-987F-40CE3C1B79C2}" type="datetimeFigureOut">
              <a:rPr lang="de-DE" smtClean="0"/>
              <a:t>27.08.2019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FD09-3FC4-4E13-AC96-A92DCABD1E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807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88640" y="251520"/>
            <a:ext cx="6480000" cy="3600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1600" b="1" dirty="0" smtClean="0">
                <a:solidFill>
                  <a:srgbClr val="193553"/>
                </a:solidFill>
              </a:rPr>
              <a:t>Schritte zur Betreuung und Bearbeitung einer Abschlussarbeit</a:t>
            </a:r>
            <a:endParaRPr lang="de-DE" sz="1600" b="1" dirty="0">
              <a:solidFill>
                <a:srgbClr val="193553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89344" y="994391"/>
            <a:ext cx="6480000" cy="338554"/>
          </a:xfrm>
          <a:prstGeom prst="rect">
            <a:avLst/>
          </a:prstGeom>
          <a:solidFill>
            <a:srgbClr val="F59C00"/>
          </a:solidFill>
          <a:ln w="19050">
            <a:solidFill>
              <a:srgbClr val="19355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Wahl des Themas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89360" y="3688740"/>
            <a:ext cx="6480000" cy="523220"/>
          </a:xfrm>
          <a:prstGeom prst="rect">
            <a:avLst/>
          </a:prstGeom>
          <a:solidFill>
            <a:srgbClr val="193553"/>
          </a:solidFill>
          <a:ln w="1905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Themenfestlegung</a:t>
            </a:r>
          </a:p>
          <a:p>
            <a:pPr algn="ctr"/>
            <a:r>
              <a:rPr lang="de-DE" sz="1200" dirty="0" smtClean="0">
                <a:solidFill>
                  <a:schemeClr val="bg1"/>
                </a:solidFill>
              </a:rPr>
              <a:t>Gespräch mit Verantwortlichen; Diskussion zum Thema; Themeneingrenzung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88640" y="7248490"/>
            <a:ext cx="6480000" cy="707886"/>
          </a:xfrm>
          <a:prstGeom prst="rect">
            <a:avLst/>
          </a:prstGeom>
          <a:solidFill>
            <a:srgbClr val="F59C00"/>
          </a:solidFill>
          <a:ln w="1905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rgbClr val="193553"/>
                </a:solidFill>
              </a:rPr>
              <a:t>Entscheidung zur Übernahme der Betreuung</a:t>
            </a:r>
            <a:endParaRPr lang="de-DE" b="1" dirty="0" smtClean="0">
              <a:solidFill>
                <a:srgbClr val="193553"/>
              </a:solidFill>
            </a:endParaRPr>
          </a:p>
          <a:p>
            <a:pPr algn="ctr"/>
            <a:r>
              <a:rPr lang="de-DE" sz="1200" dirty="0" smtClean="0">
                <a:solidFill>
                  <a:srgbClr val="193553"/>
                </a:solidFill>
              </a:rPr>
              <a:t>Festlegung eines Zweitgutachters</a:t>
            </a:r>
          </a:p>
          <a:p>
            <a:pPr algn="ctr"/>
            <a:r>
              <a:rPr lang="de-DE" sz="1200" dirty="0" smtClean="0">
                <a:solidFill>
                  <a:srgbClr val="193553"/>
                </a:solidFill>
              </a:rPr>
              <a:t>Stellen des Antrags beim Prüfungsamt</a:t>
            </a:r>
            <a:endParaRPr lang="de-DE" sz="1200" dirty="0">
              <a:solidFill>
                <a:srgbClr val="193553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88640" y="4772342"/>
            <a:ext cx="6480000" cy="1815882"/>
          </a:xfrm>
          <a:prstGeom prst="rect">
            <a:avLst/>
          </a:prstGeom>
          <a:solidFill>
            <a:srgbClr val="193553"/>
          </a:solidFill>
          <a:ln w="1905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Erstellen eines Exposé</a:t>
            </a:r>
          </a:p>
          <a:p>
            <a:pPr algn="ctr"/>
            <a:r>
              <a:rPr lang="de-DE" sz="1200" dirty="0" smtClean="0">
                <a:solidFill>
                  <a:schemeClr val="bg1"/>
                </a:solidFill>
              </a:rPr>
              <a:t>Inhalt:</a:t>
            </a:r>
          </a:p>
          <a:p>
            <a:pPr marL="342900" indent="-342900" algn="just">
              <a:buAutoNum type="arabicPeriod"/>
            </a:pPr>
            <a:r>
              <a:rPr lang="de-DE" sz="1200" dirty="0" smtClean="0">
                <a:solidFill>
                  <a:schemeClr val="bg1"/>
                </a:solidFill>
              </a:rPr>
              <a:t>Einleitung mit aktuellem Literaturstand, Aufzeigen des Erkenntnisdefizits, Begründung der Projektnotwendigkeit</a:t>
            </a:r>
          </a:p>
          <a:p>
            <a:pPr marL="342900" indent="-342900" algn="just">
              <a:buAutoNum type="arabicPeriod"/>
            </a:pPr>
            <a:r>
              <a:rPr lang="de-DE" sz="1200" dirty="0" smtClean="0">
                <a:solidFill>
                  <a:schemeClr val="bg1"/>
                </a:solidFill>
              </a:rPr>
              <a:t>Ziele der Arbeit und </a:t>
            </a:r>
            <a:r>
              <a:rPr lang="de-DE" sz="1200" dirty="0">
                <a:solidFill>
                  <a:schemeClr val="bg1"/>
                </a:solidFill>
              </a:rPr>
              <a:t>H</a:t>
            </a:r>
            <a:r>
              <a:rPr lang="de-DE" sz="1200" dirty="0" smtClean="0">
                <a:solidFill>
                  <a:schemeClr val="bg1"/>
                </a:solidFill>
              </a:rPr>
              <a:t>ypothesen</a:t>
            </a:r>
          </a:p>
          <a:p>
            <a:pPr marL="342900" indent="-342900" algn="just">
              <a:buAutoNum type="arabicPeriod"/>
            </a:pPr>
            <a:r>
              <a:rPr lang="de-DE" sz="1200" dirty="0" smtClean="0">
                <a:solidFill>
                  <a:schemeClr val="bg1"/>
                </a:solidFill>
              </a:rPr>
              <a:t>Arbeitsplan (inklusive eingesetzter Methoden)</a:t>
            </a:r>
          </a:p>
          <a:p>
            <a:pPr marL="342900" indent="-342900" algn="just">
              <a:buAutoNum type="arabicPeriod"/>
            </a:pPr>
            <a:r>
              <a:rPr lang="de-DE" sz="1200" dirty="0" smtClean="0">
                <a:solidFill>
                  <a:schemeClr val="bg1"/>
                </a:solidFill>
              </a:rPr>
              <a:t>Zu erwartende Ergebnisse</a:t>
            </a:r>
          </a:p>
          <a:p>
            <a:pPr marL="342900" indent="-342900" algn="just">
              <a:buAutoNum type="arabicPeriod"/>
            </a:pPr>
            <a:r>
              <a:rPr lang="de-DE" sz="1200" dirty="0" smtClean="0">
                <a:solidFill>
                  <a:schemeClr val="bg1"/>
                </a:solidFill>
              </a:rPr>
              <a:t>Zeitplan</a:t>
            </a:r>
          </a:p>
          <a:p>
            <a:pPr marL="342900" indent="-342900" algn="just">
              <a:buAutoNum type="arabicPeriod"/>
            </a:pPr>
            <a:r>
              <a:rPr lang="de-DE" sz="1200" dirty="0" smtClean="0">
                <a:solidFill>
                  <a:schemeClr val="bg1"/>
                </a:solidFill>
              </a:rPr>
              <a:t>Literatur (</a:t>
            </a:r>
            <a:r>
              <a:rPr lang="de-DE" sz="1200" b="1" dirty="0" smtClean="0">
                <a:solidFill>
                  <a:schemeClr val="bg1"/>
                </a:solidFill>
              </a:rPr>
              <a:t>DVS Zitierrichtlinien</a:t>
            </a:r>
            <a:r>
              <a:rPr lang="de-DE" sz="1200" dirty="0" smtClean="0">
                <a:solidFill>
                  <a:schemeClr val="bg1"/>
                </a:solidFill>
              </a:rPr>
              <a:t> beachten)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88640" y="8553926"/>
            <a:ext cx="6480000" cy="338554"/>
          </a:xfrm>
          <a:prstGeom prst="rect">
            <a:avLst/>
          </a:prstGeom>
          <a:solidFill>
            <a:srgbClr val="193553"/>
          </a:solidFill>
          <a:ln w="19050">
            <a:solidFill>
              <a:srgbClr val="F59C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Anfertigung der Arbeit und Abgabe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609360" y="1907703"/>
            <a:ext cx="3060000" cy="1198800"/>
          </a:xfrm>
          <a:prstGeom prst="rect">
            <a:avLst/>
          </a:prstGeom>
          <a:solidFill>
            <a:srgbClr val="193553"/>
          </a:solidFill>
          <a:ln w="1905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Externes Projekt</a:t>
            </a:r>
          </a:p>
          <a:p>
            <a:pPr algn="ctr"/>
            <a:endParaRPr lang="de-DE" sz="1600" dirty="0" smtClean="0">
              <a:solidFill>
                <a:schemeClr val="bg1"/>
              </a:solidFill>
            </a:endParaRPr>
          </a:p>
          <a:p>
            <a:pPr algn="ctr"/>
            <a:r>
              <a:rPr lang="de-DE" sz="1200" dirty="0" smtClean="0">
                <a:solidFill>
                  <a:schemeClr val="bg1"/>
                </a:solidFill>
              </a:rPr>
              <a:t>Kontaktaufnahme: E-Mail an </a:t>
            </a:r>
            <a:r>
              <a:rPr lang="de-DE" sz="1200" b="1" dirty="0" smtClean="0">
                <a:solidFill>
                  <a:schemeClr val="bg1"/>
                </a:solidFill>
              </a:rPr>
              <a:t>Dr</a:t>
            </a:r>
            <a:r>
              <a:rPr lang="de-DE" sz="1200" b="1" dirty="0" smtClean="0">
                <a:solidFill>
                  <a:schemeClr val="bg1"/>
                </a:solidFill>
              </a:rPr>
              <a:t>. Tom Krüger </a:t>
            </a:r>
            <a:r>
              <a:rPr lang="de-DE" sz="1200" dirty="0" smtClean="0">
                <a:solidFill>
                  <a:schemeClr val="bg1"/>
                </a:solidFill>
              </a:rPr>
              <a:t>mit Motivationsschreiben und Curriculum Vitae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88640" y="1907705"/>
            <a:ext cx="3060000" cy="1200329"/>
          </a:xfrm>
          <a:prstGeom prst="rect">
            <a:avLst/>
          </a:prstGeom>
          <a:solidFill>
            <a:srgbClr val="193553"/>
          </a:solidFill>
          <a:ln w="1905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Ausgeschriebenes Projekt in der Trainings-Bewegungswissenschaft</a:t>
            </a:r>
          </a:p>
          <a:p>
            <a:pPr algn="ctr"/>
            <a:endParaRPr lang="de-DE" sz="1600" b="1" dirty="0" smtClean="0">
              <a:solidFill>
                <a:schemeClr val="bg1"/>
              </a:solidFill>
            </a:endParaRPr>
          </a:p>
          <a:p>
            <a:pPr algn="ctr"/>
            <a:r>
              <a:rPr lang="de-DE" sz="1200" dirty="0" smtClean="0">
                <a:solidFill>
                  <a:schemeClr val="bg1"/>
                </a:solidFill>
              </a:rPr>
              <a:t>Kontaktaufnahme: E-Mail an Projektleiter mit Motivationsschreiben und Curriculum </a:t>
            </a:r>
            <a:r>
              <a:rPr lang="de-DE" sz="1200" dirty="0">
                <a:solidFill>
                  <a:schemeClr val="bg1"/>
                </a:solidFill>
              </a:rPr>
              <a:t>V</a:t>
            </a:r>
            <a:r>
              <a:rPr lang="de-DE" sz="1200" dirty="0" smtClean="0">
                <a:solidFill>
                  <a:schemeClr val="bg1"/>
                </a:solidFill>
              </a:rPr>
              <a:t>itae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12" name="Pfeil nach rechts 11"/>
          <p:cNvSpPr/>
          <p:nvPr/>
        </p:nvSpPr>
        <p:spPr>
          <a:xfrm rot="6951418">
            <a:off x="1700807" y="1475657"/>
            <a:ext cx="432048" cy="288032"/>
          </a:xfrm>
          <a:prstGeom prst="rightArrow">
            <a:avLst/>
          </a:prstGeom>
          <a:solidFill>
            <a:srgbClr val="193553"/>
          </a:solidFill>
          <a:ln>
            <a:solidFill>
              <a:srgbClr val="F59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rechts 12"/>
          <p:cNvSpPr/>
          <p:nvPr/>
        </p:nvSpPr>
        <p:spPr>
          <a:xfrm rot="6951418">
            <a:off x="4630749" y="3245031"/>
            <a:ext cx="432048" cy="288032"/>
          </a:xfrm>
          <a:prstGeom prst="rightArrow">
            <a:avLst/>
          </a:prstGeom>
          <a:solidFill>
            <a:srgbClr val="193553"/>
          </a:solidFill>
          <a:ln>
            <a:solidFill>
              <a:srgbClr val="F59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rechts 13"/>
          <p:cNvSpPr/>
          <p:nvPr/>
        </p:nvSpPr>
        <p:spPr>
          <a:xfrm rot="4078497">
            <a:off x="4621370" y="1462668"/>
            <a:ext cx="432048" cy="288032"/>
          </a:xfrm>
          <a:prstGeom prst="rightArrow">
            <a:avLst/>
          </a:prstGeom>
          <a:solidFill>
            <a:srgbClr val="193553"/>
          </a:solidFill>
          <a:ln>
            <a:solidFill>
              <a:srgbClr val="F59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Pfeil nach rechts 15"/>
          <p:cNvSpPr/>
          <p:nvPr/>
        </p:nvSpPr>
        <p:spPr>
          <a:xfrm rot="4078497">
            <a:off x="1720645" y="3280702"/>
            <a:ext cx="383827" cy="257867"/>
          </a:xfrm>
          <a:prstGeom prst="rightArrow">
            <a:avLst/>
          </a:prstGeom>
          <a:solidFill>
            <a:srgbClr val="193553"/>
          </a:solidFill>
          <a:ln>
            <a:solidFill>
              <a:srgbClr val="F59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Pfeil nach rechts 16"/>
          <p:cNvSpPr/>
          <p:nvPr/>
        </p:nvSpPr>
        <p:spPr>
          <a:xfrm rot="5400000">
            <a:off x="3212976" y="4355976"/>
            <a:ext cx="432048" cy="288032"/>
          </a:xfrm>
          <a:prstGeom prst="rightArrow">
            <a:avLst/>
          </a:prstGeom>
          <a:solidFill>
            <a:srgbClr val="193553"/>
          </a:solidFill>
          <a:ln>
            <a:solidFill>
              <a:srgbClr val="F59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 nach rechts 17"/>
          <p:cNvSpPr/>
          <p:nvPr/>
        </p:nvSpPr>
        <p:spPr>
          <a:xfrm rot="5400000">
            <a:off x="3212976" y="6804248"/>
            <a:ext cx="432048" cy="288032"/>
          </a:xfrm>
          <a:prstGeom prst="rightArrow">
            <a:avLst/>
          </a:prstGeom>
          <a:solidFill>
            <a:srgbClr val="193553"/>
          </a:solidFill>
          <a:ln>
            <a:solidFill>
              <a:srgbClr val="F59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Pfeil nach rechts 18"/>
          <p:cNvSpPr/>
          <p:nvPr/>
        </p:nvSpPr>
        <p:spPr>
          <a:xfrm rot="5400000">
            <a:off x="3249756" y="8135620"/>
            <a:ext cx="358488" cy="288032"/>
          </a:xfrm>
          <a:prstGeom prst="rightArrow">
            <a:avLst/>
          </a:prstGeom>
          <a:solidFill>
            <a:srgbClr val="193553"/>
          </a:solidFill>
          <a:ln>
            <a:solidFill>
              <a:srgbClr val="F59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598894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Bildschirmpräsentation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Schritte zur Betreuung und Bearbeitung einer Abschlussarbeit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Schritte zur Betreuung und Bearbeitung einer Abschlussarbeit</dc:title>
  <dc:creator>Labor_TWS</dc:creator>
  <cp:lastModifiedBy>Tom Krüger</cp:lastModifiedBy>
  <cp:revision>7</cp:revision>
  <dcterms:created xsi:type="dcterms:W3CDTF">2017-05-11T09:21:30Z</dcterms:created>
  <dcterms:modified xsi:type="dcterms:W3CDTF">2019-08-27T05:51:17Z</dcterms:modified>
</cp:coreProperties>
</file>