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</p:sldIdLst>
  <p:sldSz cx="10080625" cy="567055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9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0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1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8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9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4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5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6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chteck 266"/>
          <p:cNvSpPr/>
          <p:nvPr/>
        </p:nvSpPr>
        <p:spPr>
          <a:xfrm>
            <a:off x="504000" y="74160"/>
            <a:ext cx="9070920" cy="124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Ukrainian grammar against Slavic and typological background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268" name="Rechteck 267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Dmitri Sitchinava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Leipzig University / Helsinki university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mitrius@gmail.com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echteck 289"/>
          <p:cNvSpPr/>
          <p:nvPr/>
        </p:nvSpPr>
        <p:spPr>
          <a:xfrm>
            <a:off x="504000" y="74160"/>
            <a:ext cx="9070920" cy="124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Passive-like impersonal construction with accusative object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291" name="Rechteck 290"/>
          <p:cNvSpPr/>
          <p:nvPr/>
        </p:nvSpPr>
        <p:spPr>
          <a:xfrm>
            <a:off x="468720" y="1324080"/>
            <a:ext cx="9070920" cy="328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63500" lnSpcReduction="20000"/>
          </a:bodyPr>
          <a:lstStyle/>
          <a:p>
            <a:pPr>
              <a:lnSpc>
                <a:spcPct val="100000"/>
              </a:lnSpc>
              <a:spcBef>
                <a:spcPts val="1417"/>
              </a:spcBef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ru-RU" sz="3600" b="0" i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bulo vidpravlen-</a:t>
            </a:r>
            <a:r>
              <a:rPr lang="ru-RU" sz="3600" b="1" i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o</a:t>
            </a:r>
            <a:r>
              <a:rPr lang="ru-RU" sz="3600" b="0" i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ekspedycij-</a:t>
            </a:r>
            <a:r>
              <a:rPr lang="ru-RU" sz="3600" b="1" i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u</a:t>
            </a:r>
            <a:r>
              <a:rPr lang="ru-RU" sz="36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be.PST.N send.PTCP.IMPERS </a:t>
            </a:r>
            <a:r>
              <a:rPr lang="ru-RU" sz="3600" b="0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expedition.ACC</a:t>
            </a:r>
            <a:endParaRPr lang="de-DE" sz="3600" b="0" strike="noStrike" spc="-1" dirty="0" smtClean="0">
              <a:solidFill>
                <a:srgbClr val="000000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ru-RU" sz="3600" b="0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 NB </a:t>
            </a:r>
            <a:r>
              <a:rPr lang="ru-RU" sz="36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as in Polish and Slovene: a separate category of impersonal -o vs. neuter (used in passives) -e (</a:t>
            </a:r>
            <a:r>
              <a:rPr lang="ru-RU" sz="3600" b="0" i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povidomlennja vidpravlen-e </a:t>
            </a:r>
            <a:r>
              <a:rPr lang="ru-RU" sz="36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notification-NOM </a:t>
            </a:r>
            <a:r>
              <a:rPr lang="ru-RU" sz="3600" b="0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send.PTCP.PASS-</a:t>
            </a:r>
            <a:r>
              <a:rPr lang="de-DE" sz="3600" spc="-1" dirty="0" smtClean="0">
                <a:solidFill>
                  <a:srgbClr val="000000"/>
                </a:solidFill>
                <a:latin typeface="Arial"/>
                <a:ea typeface="Microsoft YaHei"/>
              </a:rPr>
              <a:t>N</a:t>
            </a:r>
            <a:r>
              <a:rPr lang="ru-RU" sz="3600" b="0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), </a:t>
            </a:r>
            <a:r>
              <a:rPr lang="ru-RU" sz="36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a split of Old East Slavic *o neuter</a:t>
            </a:r>
            <a:r>
              <a:rPr lang="ru-RU" sz="3600" b="0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.</a:t>
            </a:r>
            <a:endParaRPr lang="de-DE" sz="3600" b="0" strike="noStrike" spc="-1" dirty="0" smtClean="0">
              <a:solidFill>
                <a:srgbClr val="000000"/>
              </a:solidFill>
              <a:latin typeface="Arial"/>
              <a:ea typeface="Microsoft YaHei"/>
            </a:endParaRPr>
          </a:p>
          <a:p>
            <a:pPr>
              <a:spcBef>
                <a:spcPts val="1417"/>
              </a:spcBef>
            </a:pPr>
            <a:r>
              <a:rPr lang="ru-RU" sz="3600" spc="-1" dirty="0">
                <a:solidFill>
                  <a:srgbClr val="000000"/>
                </a:solidFill>
                <a:ea typeface="Microsoft YaHei"/>
              </a:rPr>
              <a:t>Passive vs. impersonal outside Slavic: Finnic, Celtic </a:t>
            </a:r>
            <a:endParaRPr lang="ru-RU" sz="3600" spc="-1" dirty="0"/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ru-RU" sz="3600" b="0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ru-RU" sz="3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hteck 291"/>
          <p:cNvSpPr/>
          <p:nvPr/>
        </p:nvSpPr>
        <p:spPr>
          <a:xfrm>
            <a:off x="504000" y="74160"/>
            <a:ext cx="9070920" cy="124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Passive-like impersonal construction with accusative object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293" name="Rechteck 292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61000" lnSpcReduction="10000"/>
          </a:bodyPr>
          <a:lstStyle/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NB a regular passive </a:t>
            </a:r>
            <a:r>
              <a:rPr lang="ru-RU" sz="32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bul-</a:t>
            </a:r>
            <a:r>
              <a:rPr lang="ru-RU" sz="3200" b="1" i="1" strike="noStrike" spc="-1">
                <a:solidFill>
                  <a:srgbClr val="000000"/>
                </a:solidFill>
                <a:latin typeface="Arial"/>
                <a:ea typeface="Microsoft YaHei"/>
              </a:rPr>
              <a:t>a</a:t>
            </a:r>
            <a:r>
              <a:rPr lang="ru-RU" sz="32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 vidpravlen-</a:t>
            </a:r>
            <a:r>
              <a:rPr lang="ru-RU" sz="3200" b="1" i="1" strike="noStrike" spc="-1">
                <a:solidFill>
                  <a:srgbClr val="000000"/>
                </a:solidFill>
                <a:latin typeface="Arial"/>
                <a:ea typeface="Microsoft YaHei"/>
              </a:rPr>
              <a:t>a </a:t>
            </a:r>
            <a:r>
              <a:rPr lang="ru-RU" sz="32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ekspedycij-</a:t>
            </a:r>
            <a:r>
              <a:rPr lang="ru-RU" sz="3200" b="1" i="1" strike="noStrike" spc="-1">
                <a:solidFill>
                  <a:srgbClr val="000000"/>
                </a:solidFill>
                <a:latin typeface="Arial"/>
                <a:ea typeface="Microsoft YaHei"/>
              </a:rPr>
              <a:t>a 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be.PST.F send.PTCP.PASS.F expedition.NOM</a:t>
            </a:r>
            <a:r>
              <a:rPr lang="ru-RU" sz="3200" b="1" i="1" strike="noStrike" spc="-1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is also correct (and the only option in Russian)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Analogues in Polish: </a:t>
            </a:r>
            <a:r>
              <a:rPr lang="ru-RU" sz="32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Zbudowan-o szkoł-ę 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(built-PTCP.IMPERS school-ACC) ‛a school was built’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Northern Russian dialects: </a:t>
            </a:r>
            <a:r>
              <a:rPr lang="ru-RU" sz="32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kuplen-o korov-u 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(bought-PTCP.PASS cow-ACC) ‛a cow was bought’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V. Plungian: «lazy Passive» (without a syntactical raising of the object). Note that the Polish and Ukrainian constructions are not technically Passive (whereas the Northern Russian is)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hteck 293"/>
          <p:cNvSpPr/>
          <p:nvPr/>
        </p:nvSpPr>
        <p:spPr>
          <a:xfrm>
            <a:off x="504000" y="74160"/>
            <a:ext cx="9070920" cy="124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Passive-like impersonal construction with accusative object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295" name="Rechteck 294"/>
          <p:cNvSpPr/>
          <p:nvPr/>
        </p:nvSpPr>
        <p:spPr>
          <a:xfrm>
            <a:off x="468720" y="1324080"/>
            <a:ext cx="9070920" cy="328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40000" lnSpcReduction="20000"/>
          </a:bodyPr>
          <a:lstStyle/>
          <a:p>
            <a:pPr>
              <a:lnSpc>
                <a:spcPct val="100000"/>
              </a:lnSpc>
              <a:spcBef>
                <a:spcPts val="1417"/>
              </a:spcBef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ru-RU" sz="3600" b="0" i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j-</a:t>
            </a:r>
            <a:r>
              <a:rPr lang="ru-RU" sz="3600" b="1" i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oho</a:t>
            </a:r>
            <a:r>
              <a:rPr lang="ru-RU" sz="3600" b="0" i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vbyt-</a:t>
            </a:r>
            <a:r>
              <a:rPr lang="ru-RU" sz="3600" b="1" i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o</a:t>
            </a:r>
            <a:r>
              <a:rPr lang="ru-RU" sz="3600" b="0" i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he.ACC kill.PTCP.PASS-IMPERS </a:t>
            </a: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ru-RU" sz="36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a. ‛he is killed’ (recently, hot news perfect)</a:t>
            </a: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ru-RU" sz="36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b. ‛he (was) killed’ (say, in 1950, in a narrative)</a:t>
            </a: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ru-RU" sz="3600" b="0" i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j-</a:t>
            </a:r>
            <a:r>
              <a:rPr lang="ru-RU" sz="3600" b="1" i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oho</a:t>
            </a:r>
            <a:r>
              <a:rPr lang="ru-RU" sz="3600" b="0" i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bul-</a:t>
            </a:r>
            <a:r>
              <a:rPr lang="ru-RU" sz="3600" b="1" i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o</a:t>
            </a:r>
            <a:r>
              <a:rPr lang="ru-RU" sz="3600" b="0" i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vbyt-</a:t>
            </a:r>
            <a:r>
              <a:rPr lang="ru-RU" sz="3600" b="1" i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o</a:t>
            </a:r>
            <a:r>
              <a:rPr lang="ru-RU" sz="3600" b="0" i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he.ACC be-PST-N kill.PTCP.PASS-IMPERS </a:t>
            </a: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ru-RU" sz="36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only b. reading</a:t>
            </a: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ru-RU" sz="3600" b="0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NB </a:t>
            </a:r>
            <a:r>
              <a:rPr lang="ru-RU" sz="36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zero copula (=present copula in Slavic) does not imply perfect-resultative. </a:t>
            </a: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ru-RU" sz="36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Cf. Latin </a:t>
            </a:r>
            <a:r>
              <a:rPr lang="ru-RU" sz="3600" b="0" i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mortuus est</a:t>
            </a:r>
            <a:r>
              <a:rPr lang="ru-RU" sz="36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dead be-PRS ‛he died’ </a:t>
            </a: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ru-RU" sz="36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obsolete Russian (1830s) </a:t>
            </a:r>
            <a:r>
              <a:rPr lang="ru-RU" sz="3600" b="0" i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Moskva</a:t>
            </a:r>
            <a:r>
              <a:rPr lang="ru-RU" sz="36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…</a:t>
            </a:r>
            <a:r>
              <a:rPr lang="ru-RU" sz="3600" b="0" i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francuzu otdana </a:t>
            </a:r>
            <a:r>
              <a:rPr lang="ru-RU" sz="36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Moscow Frenchman.DAT given-PTCP.PASS.FEM lit. ‛Moscow is surrendered to the French’ (the intended meaning that it </a:t>
            </a:r>
            <a:r>
              <a:rPr lang="ru-RU" sz="3600" b="0" i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was </a:t>
            </a:r>
            <a:r>
              <a:rPr lang="ru-RU" sz="36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surrendered, but since evacuated)</a:t>
            </a: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ru-RU" sz="3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Rechteck 295"/>
          <p:cNvSpPr/>
          <p:nvPr/>
        </p:nvSpPr>
        <p:spPr>
          <a:xfrm>
            <a:off x="504000" y="226800"/>
            <a:ext cx="9070920" cy="94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latin typeface="Arial"/>
              </a:rPr>
              <a:t>West (orange) vs. East &amp; Kyiv (blue)</a:t>
            </a:r>
          </a:p>
        </p:txBody>
      </p:sp>
      <p:pic>
        <p:nvPicPr>
          <p:cNvPr id="297" name="Grafik 296"/>
          <p:cNvPicPr/>
          <p:nvPr/>
        </p:nvPicPr>
        <p:blipFill>
          <a:blip r:embed="rId2"/>
          <a:stretch/>
        </p:blipFill>
        <p:spPr>
          <a:xfrm>
            <a:off x="-180000" y="2340000"/>
            <a:ext cx="10080000" cy="2857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chteck 297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Active participles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299" name="Rechteck 298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8500" lnSpcReduction="10000"/>
          </a:bodyPr>
          <a:lstStyle/>
          <a:p>
            <a:pPr>
              <a:lnSpc>
                <a:spcPct val="100000"/>
              </a:lnSpc>
              <a:spcBef>
                <a:spcPts val="1417"/>
              </a:spcBef>
            </a:pPr>
            <a:endParaRPr lang="ru-RU" sz="18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NB less frequent use in Ukrainian of the active participles (such as </a:t>
            </a:r>
            <a:r>
              <a:rPr lang="ru-RU" sz="32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kerujučyj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 ‘govern.PTCP’) perceived often as Church Slavonic or Russian-influenced</a:t>
            </a:r>
            <a:endParaRPr lang="ru-RU" sz="32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In Slavic, active participles are prone to function as single attributes or in a relative clause (Shagal 2019), rather than in converb or predicate constructions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chteck 299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lang="en-US" sz="40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Jašč</a:t>
            </a:r>
            <a:r>
              <a:rPr lang="fr-CA" sz="40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lang="en-US" sz="40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j/-juščij </a:t>
            </a:r>
            <a:r>
              <a:rPr lang="en-US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active participles</a:t>
            </a:r>
            <a:r>
              <a:t/>
            </a:r>
            <a:br/>
            <a:r>
              <a:rPr lang="ru-RU" sz="40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301" name="Rechteck 300"/>
          <p:cNvSpPr/>
          <p:nvPr/>
        </p:nvSpPr>
        <p:spPr>
          <a:xfrm>
            <a:off x="504000" y="1323000"/>
            <a:ext cx="9071280" cy="374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6000" lnSpcReduction="20000"/>
          </a:bodyPr>
          <a:lstStyle/>
          <a:p>
            <a:pPr marL="432000" indent="-323280">
              <a:lnSpc>
                <a:spcPct val="100000"/>
              </a:lnSpc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Deriving from Church Slavonic with its characteristic feature of -</a:t>
            </a:r>
            <a:r>
              <a:rPr lang="en-US" sz="30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šč</a:t>
            </a:r>
            <a:r>
              <a:rPr lang="en-US" sz="30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- 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instead of East Slavic cognate </a:t>
            </a:r>
            <a:r>
              <a:rPr lang="en-US" sz="30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 -č-</a:t>
            </a:r>
            <a:endParaRPr lang="ru-RU" sz="30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Standard Ukrainian and Belarusian avoid them (as does </a:t>
            </a:r>
            <a:r>
              <a:rPr lang="en-US" sz="3000" b="1" strike="noStrike" spc="-1">
                <a:solidFill>
                  <a:srgbClr val="000000"/>
                </a:solidFill>
                <a:latin typeface="Arial"/>
                <a:ea typeface="DejaVu Sans"/>
              </a:rPr>
              <a:t>spoken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 Russian) in favor of relatives: U </a:t>
            </a:r>
            <a:r>
              <a:rPr lang="en-US" sz="30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toj, ščo… 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‘the one that…’, B </a:t>
            </a:r>
            <a:r>
              <a:rPr lang="en-US" sz="30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jaki… 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‘which…’ even in single attribute contexts</a:t>
            </a:r>
            <a:endParaRPr lang="ru-RU" sz="30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NB even the inherited ES participial active forms (</a:t>
            </a:r>
            <a:r>
              <a:rPr lang="en-US" sz="30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-č- 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PRS.PTCP and -</a:t>
            </a:r>
            <a:r>
              <a:rPr lang="en-US" sz="30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š</a:t>
            </a:r>
            <a:r>
              <a:rPr lang="en-US" sz="30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- 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PST.PTCP) are avoided as ‘too Russian’ syntactically save some lexicalizations (studied by M. Švedova 2020) in </a:t>
            </a:r>
            <a:r>
              <a:rPr lang="en-US" sz="3000" b="1" strike="noStrike" spc="-1">
                <a:solidFill>
                  <a:srgbClr val="000000"/>
                </a:solidFill>
                <a:latin typeface="Arial"/>
                <a:ea typeface="DejaVu Sans"/>
              </a:rPr>
              <a:t>single attribute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 (not </a:t>
            </a:r>
            <a:r>
              <a:rPr lang="en-US" sz="3000" b="1" strike="noStrike" spc="-1">
                <a:solidFill>
                  <a:srgbClr val="000000"/>
                </a:solidFill>
                <a:latin typeface="Arial"/>
                <a:ea typeface="DejaVu Sans"/>
              </a:rPr>
              <a:t>relative clause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) contexts</a:t>
            </a:r>
            <a:endParaRPr lang="ru-RU" sz="3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48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hteck 301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Early Standard Ukrainian: both SA and REL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03" name="Rechteck 302"/>
          <p:cNvSpPr/>
          <p:nvPr/>
        </p:nvSpPr>
        <p:spPr>
          <a:xfrm>
            <a:off x="504000" y="1323000"/>
            <a:ext cx="9071280" cy="374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5000" lnSpcReduction="10000"/>
          </a:bodyPr>
          <a:lstStyle/>
          <a:p>
            <a:pPr>
              <a:lnSpc>
                <a:spcPct val="100000"/>
              </a:lnSpc>
              <a:spcBef>
                <a:spcPts val="598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pro-ji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Arial"/>
              </a:rPr>
              <a:t>ž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d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Arial"/>
              </a:rPr>
              <a:t>ž-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aj-u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Arial"/>
              </a:rPr>
              <a:t>šč-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ij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through-drive-IPFV-PTCP.PRS.ACT-M.SG</a:t>
            </a:r>
            <a:endParaRPr lang="ru-RU" sz="24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‘even when a 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traveller-by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enters, he would chase everybody out’ (Kvitka-Osnovjanenko, Eastern Ukraine, 1838) 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Single attribute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dopik-aju-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Arial"/>
              </a:rPr>
              <a:t>šč-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ij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annoy-IPFV-PTCP.PRS.ACT-M.SG</a:t>
            </a:r>
            <a:endParaRPr lang="ru-RU" sz="24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‘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annoying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whiff of the northern wind and troubling frosts’</a:t>
            </a:r>
            <a:endParaRPr lang="ru-RU" sz="24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(Antin Mohylnyc’kyj, Western Ukraine, 1851) 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Single attribute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ljubj-a-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Arial"/>
              </a:rPr>
              <a:t>šč-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ij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love-IPFV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-PTCP.PRS.ACT-M.SG</a:t>
            </a:r>
            <a:endParaRPr lang="ru-RU" sz="24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59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‘Thank God, I am now healthy and merry and sincerely 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loving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you, my only friend’ (Shevchenko, 1857) 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Relative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Rechteck 303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A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Relatives: PTCP &gt; Finite 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05" name="Rechteck 304"/>
          <p:cNvSpPr/>
          <p:nvPr/>
        </p:nvSpPr>
        <p:spPr>
          <a:xfrm>
            <a:off x="504000" y="1323000"/>
            <a:ext cx="9071280" cy="374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748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rod-ju-šč-ij [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Kulish, Puljuj 1868-1904]</a:t>
            </a:r>
            <a:endParaRPr lang="ru-RU" sz="3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48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give.birth-IPFV-PTCP.PRS.ACT-M.NOM.SG</a:t>
            </a:r>
            <a:endParaRPr lang="ru-RU" sz="3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48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ščo vono roz-siv-a-je 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[Ohijenko 1950-1960s]</a:t>
            </a:r>
            <a:endParaRPr lang="ru-RU" sz="3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48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REL it PVB-give.seeds-IPFV-PRS.3.SG</a:t>
            </a:r>
            <a:endParaRPr lang="ru-RU" sz="3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48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and every tree, in the which is the fruit of a tree </a:t>
            </a:r>
            <a:r>
              <a:rPr lang="en-US" sz="3000" b="1" strike="noStrike" spc="-1">
                <a:solidFill>
                  <a:srgbClr val="000000"/>
                </a:solidFill>
                <a:latin typeface="Arial"/>
                <a:ea typeface="DejaVu Sans"/>
              </a:rPr>
              <a:t>yielding seed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; to you it shall be for meat [Bible KJV] </a:t>
            </a:r>
            <a:endParaRPr lang="ru-RU" sz="3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48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48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Rechteck 305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SA Participles &gt; Adjectives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07" name="Rechteck 306"/>
          <p:cNvSpPr/>
          <p:nvPr/>
        </p:nvSpPr>
        <p:spPr>
          <a:xfrm>
            <a:off x="504000" y="1323000"/>
            <a:ext cx="9071280" cy="374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7500" lnSpcReduction="10000"/>
          </a:bodyPr>
          <a:lstStyle/>
          <a:p>
            <a:pPr marL="432000" indent="-323280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0" strike="noStrike" spc="-1">
                <a:solidFill>
                  <a:srgbClr val="000000"/>
                </a:solidFill>
                <a:latin typeface="Arial"/>
                <a:ea typeface="DejaVu Sans"/>
              </a:rPr>
              <a:t>Lexicalized adjectives that made part of Modern Ukrainian:</a:t>
            </a:r>
            <a:endParaRPr lang="ru-RU" sz="25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NB ecclesiastical semantics </a:t>
            </a:r>
            <a:r>
              <a:rPr lang="en-US" sz="25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vsjudy-su-ščyj </a:t>
            </a:r>
            <a:r>
              <a:rPr lang="en-US" sz="25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everywhere-be-PTCP ‘omnipresent’, </a:t>
            </a:r>
            <a:r>
              <a:rPr lang="en-US" sz="25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hrjadu-ščyj </a:t>
            </a:r>
            <a:r>
              <a:rPr lang="en-US" sz="25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go-PTCP ‘forthcoming’ (&lt; participle of exclusively Church Slavonic </a:t>
            </a:r>
            <a:r>
              <a:rPr lang="en-US" sz="25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grjasti </a:t>
            </a:r>
            <a:r>
              <a:rPr lang="en-US" sz="25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‘go, come’; now associated with Rus. </a:t>
            </a:r>
            <a:r>
              <a:rPr lang="en-US" sz="25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g</a:t>
            </a:r>
            <a:r>
              <a:rPr lang="en-US" sz="25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rjadu-ščij </a:t>
            </a:r>
            <a:r>
              <a:rPr lang="en-US" sz="2500" b="0" strike="noStrike" spc="-1">
                <a:solidFill>
                  <a:srgbClr val="000000"/>
                </a:solidFill>
                <a:latin typeface="Arial"/>
                <a:ea typeface="DejaVu Sans"/>
              </a:rPr>
              <a:t>and is stigmatized)</a:t>
            </a:r>
            <a:endParaRPr lang="ru-RU" sz="25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0" strike="noStrike" spc="-1">
                <a:solidFill>
                  <a:srgbClr val="000000"/>
                </a:solidFill>
                <a:latin typeface="Arial"/>
                <a:ea typeface="DejaVu Sans"/>
              </a:rPr>
              <a:t>Four variants of ‘all-seing’ in the Ukrainian Academic Dictionary: </a:t>
            </a:r>
            <a:endParaRPr lang="ru-RU" sz="25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vse-vidju-</a:t>
            </a:r>
            <a:r>
              <a:rPr lang="en-US" sz="25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šč</a:t>
            </a:r>
            <a:r>
              <a:rPr lang="en-US" sz="25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yj, vse-vidja-</a:t>
            </a:r>
            <a:r>
              <a:rPr lang="en-US" sz="25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šč</a:t>
            </a:r>
            <a:r>
              <a:rPr lang="en-US" sz="25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yj, vse-vidja-</a:t>
            </a:r>
            <a:r>
              <a:rPr lang="en-US" sz="25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č</a:t>
            </a:r>
            <a:r>
              <a:rPr lang="en-US" sz="25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yj, vse-vidju-</a:t>
            </a:r>
            <a:r>
              <a:rPr lang="en-US" sz="25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č</a:t>
            </a:r>
            <a:r>
              <a:rPr lang="en-US" sz="25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yj </a:t>
            </a:r>
            <a:r>
              <a:rPr lang="en-US" sz="2500" b="0" strike="noStrike" spc="-1">
                <a:solidFill>
                  <a:srgbClr val="000000"/>
                </a:solidFill>
                <a:latin typeface="Arial"/>
                <a:ea typeface="DejaVu Sans"/>
              </a:rPr>
              <a:t>all-see-PTCP (with no evident diachronical distribution)</a:t>
            </a:r>
            <a:endParaRPr lang="ru-RU" sz="25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0" strike="noStrike" spc="-1">
                <a:solidFill>
                  <a:srgbClr val="000000"/>
                </a:solidFill>
                <a:latin typeface="Arial"/>
                <a:ea typeface="DejaVu Sans"/>
              </a:rPr>
              <a:t>Non-ecclesiactical lexicon</a:t>
            </a:r>
            <a:endParaRPr lang="ru-RU" sz="25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Pid-xodja-</a:t>
            </a:r>
            <a:r>
              <a:rPr lang="en-US" sz="25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šč</a:t>
            </a:r>
            <a:r>
              <a:rPr lang="en-US" sz="25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yj </a:t>
            </a:r>
            <a:r>
              <a:rPr lang="ru-RU" sz="25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500" b="0" strike="noStrike" spc="-1">
                <a:solidFill>
                  <a:srgbClr val="000000"/>
                </a:solidFill>
                <a:latin typeface="Arial"/>
                <a:ea typeface="DejaVu Sans"/>
              </a:rPr>
              <a:t>PVB-go-PTCP </a:t>
            </a:r>
            <a:r>
              <a:rPr lang="en-US" sz="2500" b="0" strike="noStrike" spc="-1">
                <a:solidFill>
                  <a:srgbClr val="000000"/>
                </a:solidFill>
                <a:latin typeface="Arial"/>
                <a:ea typeface="DejaVu Sans"/>
              </a:rPr>
              <a:t>‘suitable, appropriate’, </a:t>
            </a:r>
            <a:r>
              <a:rPr lang="en-US" sz="25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ne-v-myru-</a:t>
            </a:r>
            <a:r>
              <a:rPr lang="en-US" sz="25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šč</a:t>
            </a:r>
            <a:r>
              <a:rPr lang="en-US" sz="25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yj </a:t>
            </a:r>
            <a:r>
              <a:rPr lang="en-US" sz="2500" b="0" strike="noStrike" spc="-1">
                <a:solidFill>
                  <a:srgbClr val="000000"/>
                </a:solidFill>
                <a:latin typeface="Arial"/>
                <a:ea typeface="DejaVu Sans"/>
              </a:rPr>
              <a:t>NEG-PVB-die-PTCP ‘immortal’, </a:t>
            </a:r>
            <a:r>
              <a:rPr lang="en-US" sz="25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kryču-</a:t>
            </a:r>
            <a:r>
              <a:rPr lang="en-US" sz="25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šč</a:t>
            </a:r>
            <a:r>
              <a:rPr lang="en-US" sz="25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yj </a:t>
            </a:r>
            <a:r>
              <a:rPr lang="en-US" sz="2500" b="0" strike="noStrike" spc="-1">
                <a:solidFill>
                  <a:srgbClr val="000000"/>
                </a:solidFill>
                <a:latin typeface="Arial"/>
                <a:ea typeface="DejaVu Sans"/>
              </a:rPr>
              <a:t> shout-PTCP ‘blatant’, lit. ‘shouting’ (cf. Rus. </a:t>
            </a:r>
            <a:r>
              <a:rPr lang="en-US" sz="25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podxodjaščij, kričaščij</a:t>
            </a:r>
            <a:r>
              <a:rPr lang="en-US" sz="2500" b="0" strike="noStrike" spc="-1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r>
              <a:rPr lang="en-US" sz="25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25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hteck 307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DOM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09" name="Rechteck 308"/>
          <p:cNvSpPr/>
          <p:nvPr/>
        </p:nvSpPr>
        <p:spPr>
          <a:xfrm>
            <a:off x="504000" y="1323000"/>
            <a:ext cx="9071280" cy="374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8000" lnSpcReduction="10000"/>
          </a:bodyPr>
          <a:lstStyle/>
          <a:p>
            <a:pPr>
              <a:lnSpc>
                <a:spcPct val="80000"/>
              </a:lnSpc>
              <a:spcBef>
                <a:spcPts val="55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Differential object marking </a:t>
            </a: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(cf. papers in the collection Witzlack-Makarevich, Seržant (eds.). Diachrony of differential argument marking, Berlin 2018</a:t>
            </a: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lang="ru-RU" sz="2200" b="0" strike="noStrike" spc="-1">
              <a:latin typeface="Arial"/>
            </a:endParaRPr>
          </a:p>
          <a:p>
            <a:pPr marL="432000" indent="-323280">
              <a:lnSpc>
                <a:spcPct val="80000"/>
              </a:lnSpc>
              <a:spcBef>
                <a:spcPts val="5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Arial"/>
              </a:rPr>
              <a:t>Russian or Spanish animacy: </a:t>
            </a:r>
            <a:endParaRPr lang="ru-RU" sz="2200" b="0" strike="noStrike" spc="-1">
              <a:latin typeface="Arial"/>
            </a:endParaRPr>
          </a:p>
          <a:p>
            <a:pPr marL="432000" indent="-323280">
              <a:lnSpc>
                <a:spcPct val="80000"/>
              </a:lnSpc>
              <a:spcBef>
                <a:spcPts val="5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0" i="1" strike="noStrike" spc="-1">
                <a:solidFill>
                  <a:srgbClr val="000000"/>
                </a:solidFill>
                <a:latin typeface="Arial"/>
                <a:ea typeface="Arial"/>
              </a:rPr>
              <a:t>vižu stol / malčika / psa </a:t>
            </a:r>
            <a:endParaRPr lang="ru-RU" sz="2200" b="0" strike="noStrike" spc="-1">
              <a:latin typeface="Arial"/>
            </a:endParaRPr>
          </a:p>
          <a:p>
            <a:pPr marL="432000" indent="-323280">
              <a:lnSpc>
                <a:spcPct val="80000"/>
              </a:lnSpc>
              <a:spcBef>
                <a:spcPts val="5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Arial"/>
              </a:rPr>
              <a:t>see.1SG table-ACC=NOM boy-ACC=GEN dog-ACC=GEN</a:t>
            </a:r>
            <a:endParaRPr lang="ru-RU" sz="2200" b="0" strike="noStrike" spc="-1">
              <a:latin typeface="Arial"/>
            </a:endParaRPr>
          </a:p>
          <a:p>
            <a:pPr marL="432000" indent="-323280">
              <a:lnSpc>
                <a:spcPct val="80000"/>
              </a:lnSpc>
              <a:spcBef>
                <a:spcPts val="5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Arial"/>
              </a:rPr>
              <a:t>I see a table / a boy / a dog</a:t>
            </a:r>
            <a:endParaRPr lang="ru-RU" sz="2200" b="0" strike="noStrike" spc="-1">
              <a:latin typeface="Arial"/>
            </a:endParaRPr>
          </a:p>
          <a:p>
            <a:pPr marL="432000" indent="-323280">
              <a:lnSpc>
                <a:spcPct val="80000"/>
              </a:lnSpc>
              <a:spcBef>
                <a:spcPts val="5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0" i="1" strike="noStrike" spc="-1">
                <a:solidFill>
                  <a:srgbClr val="000000"/>
                </a:solidFill>
                <a:latin typeface="Arial"/>
                <a:ea typeface="Arial"/>
              </a:rPr>
              <a:t>veo una casa / a una mujer</a:t>
            </a:r>
            <a:endParaRPr lang="ru-RU" sz="2200" b="0" strike="noStrike" spc="-1">
              <a:latin typeface="Arial"/>
            </a:endParaRPr>
          </a:p>
          <a:p>
            <a:pPr marL="432000" indent="-323280">
              <a:lnSpc>
                <a:spcPct val="80000"/>
              </a:lnSpc>
              <a:spcBef>
                <a:spcPts val="5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Arial"/>
              </a:rPr>
              <a:t>see.1sg INDEF.F.SG house / PR INDEF.F.SG woman </a:t>
            </a:r>
            <a:endParaRPr lang="ru-RU" sz="2200" b="0" strike="noStrike" spc="-1">
              <a:latin typeface="Arial"/>
            </a:endParaRPr>
          </a:p>
          <a:p>
            <a:pPr marL="432000" indent="-323280">
              <a:lnSpc>
                <a:spcPct val="80000"/>
              </a:lnSpc>
              <a:spcBef>
                <a:spcPts val="5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Arial"/>
              </a:rPr>
              <a:t>I see a house / a woman</a:t>
            </a:r>
            <a:endParaRPr lang="ru-RU" sz="2200" b="0" strike="noStrike" spc="-1">
              <a:latin typeface="Arial"/>
            </a:endParaRPr>
          </a:p>
          <a:p>
            <a:pPr marL="432000" indent="-323280">
              <a:lnSpc>
                <a:spcPct val="80000"/>
              </a:lnSpc>
              <a:spcBef>
                <a:spcPts val="5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Arial"/>
              </a:rPr>
              <a:t>Polish and Slovak (dialectal) male-personal category (male humans are coded separately) </a:t>
            </a:r>
            <a:endParaRPr lang="ru-RU" sz="2200" b="0" strike="noStrike" spc="-1">
              <a:latin typeface="Arial"/>
            </a:endParaRPr>
          </a:p>
          <a:p>
            <a:pPr marL="432000" indent="-323280">
              <a:lnSpc>
                <a:spcPct val="80000"/>
              </a:lnSpc>
              <a:spcBef>
                <a:spcPts val="5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Arial"/>
              </a:rPr>
              <a:t>Early East Slavic personal category (before expanding to the names of animals)</a:t>
            </a:r>
            <a:endParaRPr lang="ru-RU" sz="2200" b="0" strike="noStrike" spc="-1">
              <a:latin typeface="Arial"/>
            </a:endParaRPr>
          </a:p>
          <a:p>
            <a:pPr marL="432000" indent="-323280">
              <a:lnSpc>
                <a:spcPct val="80000"/>
              </a:lnSpc>
              <a:spcBef>
                <a:spcPts val="5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Arial"/>
              </a:rPr>
              <a:t>Definiteness/specificity hierarchies (in Turkic) etc.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Заголовок 1"/>
          <p:cNvSpPr/>
          <p:nvPr/>
        </p:nvSpPr>
        <p:spPr>
          <a:xfrm>
            <a:off x="692640" y="301680"/>
            <a:ext cx="8692920" cy="109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Ukrainian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270" name="Объект 2_1"/>
          <p:cNvSpPr/>
          <p:nvPr/>
        </p:nvSpPr>
        <p:spPr>
          <a:xfrm>
            <a:off x="692640" y="1509120"/>
            <a:ext cx="4282920" cy="359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An East Slavic language</a:t>
            </a:r>
            <a:endParaRPr lang="ru-RU" sz="28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The official state language of Ukraine</a:t>
            </a:r>
            <a:endParaRPr lang="ru-RU" sz="28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The native language of about 40 million people</a:t>
            </a:r>
            <a:endParaRPr lang="ru-RU" sz="28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The third most spoken Slavic language after Russian and Polish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71" name="Picture 2_1" descr="Page 9 | Royalty-free graffiti art photos free download | Pxfuel"/>
          <p:cNvPicPr/>
          <p:nvPr/>
        </p:nvPicPr>
        <p:blipFill>
          <a:blip r:embed="rId2"/>
          <a:stretch/>
        </p:blipFill>
        <p:spPr>
          <a:xfrm>
            <a:off x="5849640" y="535680"/>
            <a:ext cx="2993400" cy="4520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Rechteck 309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Slavic </a:t>
            </a:r>
            <a:r>
              <a:rPr lang="en-US" sz="40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-a-</a:t>
            </a:r>
            <a:r>
              <a:rPr lang="ru-RU" sz="40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masculine</a:t>
            </a:r>
            <a:r>
              <a:rPr lang="ru-RU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 beyond animacy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311" name="Rechteck 310"/>
          <p:cNvSpPr/>
          <p:nvPr/>
        </p:nvSpPr>
        <p:spPr>
          <a:xfrm>
            <a:off x="504000" y="1323000"/>
            <a:ext cx="9071280" cy="374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432000" indent="-323280">
              <a:lnSpc>
                <a:spcPct val="80000"/>
              </a:lnSpc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Polish: </a:t>
            </a:r>
            <a:endParaRPr lang="ru-RU" sz="2600" b="0" strike="noStrike" spc="-1">
              <a:latin typeface="Arial"/>
            </a:endParaRPr>
          </a:p>
          <a:p>
            <a:pPr marL="432000" indent="-323280">
              <a:lnSpc>
                <a:spcPct val="80000"/>
              </a:lnSpc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widzę </a:t>
            </a:r>
            <a:r>
              <a:rPr lang="en-US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papiros-a</a:t>
            </a:r>
            <a:endParaRPr lang="ru-RU" sz="2600" b="0" strike="noStrike" spc="-1">
              <a:latin typeface="Arial"/>
            </a:endParaRPr>
          </a:p>
          <a:p>
            <a:pPr marL="432000" indent="-323280">
              <a:lnSpc>
                <a:spcPct val="80000"/>
              </a:lnSpc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see.1sg cigarette-ACC=GEN</a:t>
            </a:r>
            <a:endParaRPr lang="ru-RU" sz="2600" b="0" strike="noStrike" spc="-1">
              <a:latin typeface="Arial"/>
            </a:endParaRPr>
          </a:p>
          <a:p>
            <a:pPr marL="432000" indent="-323280">
              <a:lnSpc>
                <a:spcPct val="80000"/>
              </a:lnSpc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mam </a:t>
            </a:r>
            <a:r>
              <a:rPr lang="en-US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mercedes-a</a:t>
            </a:r>
            <a:endParaRPr lang="ru-RU" sz="2600" b="0" strike="noStrike" spc="-1">
              <a:latin typeface="Arial"/>
            </a:endParaRPr>
          </a:p>
          <a:p>
            <a:pPr marL="432000" indent="-323280">
              <a:lnSpc>
                <a:spcPct val="80000"/>
              </a:lnSpc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have.1sg Mercedes-ACC=GEN</a:t>
            </a:r>
            <a:endParaRPr lang="ru-RU" sz="2600" b="0" strike="noStrike" spc="-1">
              <a:latin typeface="Arial"/>
            </a:endParaRPr>
          </a:p>
          <a:p>
            <a:pPr marL="432000" indent="-323280">
              <a:lnSpc>
                <a:spcPct val="80000"/>
              </a:lnSpc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Dialectal and popular </a:t>
            </a:r>
            <a:r>
              <a:rPr lang="pl-PL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(Karas 1979, Banko 2001, Stefanczyk 2007), often rejected by educated speakers</a:t>
            </a:r>
            <a:endParaRPr lang="ru-RU" sz="2600" b="0" strike="noStrike" spc="-1">
              <a:latin typeface="Arial"/>
            </a:endParaRPr>
          </a:p>
          <a:p>
            <a:pPr marL="432000" indent="-323280">
              <a:lnSpc>
                <a:spcPct val="80000"/>
              </a:lnSpc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Swan 2002: 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«mental states; hits and kisses; cars; cigarettes; trademarks; dances; money; plays; gestures; mushrooms; garbage; wine; fruits; varia»</a:t>
            </a:r>
            <a:endParaRPr lang="ru-RU" sz="26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748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Rechteck 311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A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Ukrainian accusative -</a:t>
            </a:r>
            <a:r>
              <a:rPr lang="fr-CA" sz="40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a </a:t>
            </a:r>
            <a:r>
              <a:rPr lang="fr-CA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stemming from genitive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313" name="Rechteck 312"/>
          <p:cNvSpPr/>
          <p:nvPr/>
        </p:nvSpPr>
        <p:spPr>
          <a:xfrm>
            <a:off x="504000" y="1323000"/>
            <a:ext cx="9071280" cy="374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6500" lnSpcReduction="10000"/>
          </a:bodyPr>
          <a:lstStyle/>
          <a:p>
            <a:pPr>
              <a:lnSpc>
                <a:spcPct val="80000"/>
              </a:lnSpc>
              <a:spcBef>
                <a:spcPts val="55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Semantic classes include body parts, clothings, money, mechanisms and tools</a:t>
            </a:r>
            <a:endParaRPr lang="ru-RU" sz="26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55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6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55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Kapeljux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‘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hat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’ 70%, </a:t>
            </a:r>
            <a:r>
              <a:rPr lang="en-US" sz="26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spis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‘lance’ 50%, NB </a:t>
            </a:r>
            <a:r>
              <a:rPr lang="en-US" sz="26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hryb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‘mushroom’ 31% </a:t>
            </a:r>
            <a:endParaRPr lang="ru-RU" sz="26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55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6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55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Money: 37% for </a:t>
            </a:r>
            <a:r>
              <a:rPr lang="en-US" sz="26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karbovanec’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‘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Imperial and Soviet rouble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’, but 4% for </a:t>
            </a:r>
            <a:r>
              <a:rPr lang="en-US" sz="26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dolar</a:t>
            </a:r>
            <a:endParaRPr lang="ru-RU" sz="26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55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48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Some other semantic groups previously favoring -</a:t>
            </a:r>
            <a:r>
              <a:rPr lang="en-US" sz="26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a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such as “days and months” or “trees” shrink its use since the beginning of the 20</a:t>
            </a:r>
            <a:r>
              <a:rPr lang="en-US" sz="2600" b="0" strike="noStrike" spc="-1" baseline="30000">
                <a:solidFill>
                  <a:srgbClr val="000000"/>
                </a:solidFill>
                <a:latin typeface="Arial"/>
                <a:ea typeface="Microsoft YaHei"/>
              </a:rPr>
              <a:t>th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century</a:t>
            </a:r>
            <a:endParaRPr lang="ru-RU" sz="26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55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6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55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Does this suggest an overall diachronical decline?</a:t>
            </a:r>
            <a:endParaRPr lang="ru-RU" sz="26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55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6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55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Rechteck 313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A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Ukrainian accusative -</a:t>
            </a:r>
            <a:r>
              <a:rPr lang="fr-CA" sz="40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a </a:t>
            </a:r>
            <a:r>
              <a:rPr lang="fr-CA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stemming from genitive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315" name="Rechteck 314"/>
          <p:cNvSpPr/>
          <p:nvPr/>
        </p:nvSpPr>
        <p:spPr>
          <a:xfrm>
            <a:off x="504000" y="1323000"/>
            <a:ext cx="9071280" cy="374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1500" lnSpcReduction="10000"/>
          </a:bodyPr>
          <a:lstStyle/>
          <a:p>
            <a:pPr>
              <a:lnSpc>
                <a:spcPct val="80000"/>
              </a:lnSpc>
              <a:spcBef>
                <a:spcPts val="55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55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Productiveness: with new lexemes as </a:t>
            </a:r>
            <a:r>
              <a:rPr lang="ru-RU" sz="28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smartfon-a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‘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smartphone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’</a:t>
            </a:r>
            <a:r>
              <a:rPr lang="ru-RU" sz="28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, teploxod-a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‘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motor ship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’</a:t>
            </a:r>
            <a:r>
              <a:rPr lang="ru-RU" sz="28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, tomahavk-a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‘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tomahawk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’</a:t>
            </a:r>
            <a:r>
              <a:rPr lang="ru-RU" sz="28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, tjubik-a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‘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squeeze tube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’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55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55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“Phraseologisation”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48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55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A" sz="28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prykusyty jazyk-a </a:t>
            </a:r>
            <a:r>
              <a:rPr lang="fr-CA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lit.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‘bite tongue-GEN’ (‘to stop talking’) parallel to 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55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Russian </a:t>
            </a: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prikusit’ yazyk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with zero-marked ACC=NOM.INAN; some other phraseological units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(</a:t>
            </a:r>
            <a:r>
              <a:rPr lang="ru-RU" sz="28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vterty nosa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wipe nose-ACC=GEN,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‘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to have it, competing with an opponent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’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55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55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Fiction after 1990: ipm increases from 55,5 to 66,9 (exact Fisher test p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&lt; 0.00001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48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Rechteck 315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Body parts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17" name="Rechteck 316"/>
          <p:cNvSpPr/>
          <p:nvPr/>
        </p:nvSpPr>
        <p:spPr>
          <a:xfrm>
            <a:off x="504000" y="1323000"/>
            <a:ext cx="9071280" cy="374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432000" indent="-323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Gen-like form Widespread in Ukrainian but marginal in Polish</a:t>
            </a:r>
            <a:endParaRPr lang="ru-RU" sz="32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For Polish </a:t>
            </a:r>
            <a:r>
              <a:rPr lang="ru-RU" sz="32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palec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‘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finger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’ and </a:t>
            </a:r>
            <a:r>
              <a:rPr lang="en-US" sz="30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z</a:t>
            </a:r>
            <a:r>
              <a:rPr lang="en-US" sz="3000" b="0" i="1" strike="noStrike" spc="-1">
                <a:solidFill>
                  <a:srgbClr val="000000"/>
                </a:solidFill>
                <a:latin typeface="Arial"/>
                <a:ea typeface="Arial"/>
              </a:rPr>
              <a:t>ąb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‘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tooth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’ the a-form ratio (NKJP) is about 2%-3%, but 24% and 86% for their Ukrainian cognates </a:t>
            </a:r>
            <a:r>
              <a:rPr lang="ru-RU" sz="32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palec</a:t>
            </a:r>
            <a:r>
              <a:rPr lang="en-US" sz="30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’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‘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finger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’ and </a:t>
            </a:r>
            <a:r>
              <a:rPr lang="en-US" sz="30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zub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‘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tooth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’</a:t>
            </a:r>
            <a:endParaRPr lang="ru-RU" sz="30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Unattested for other Polish names of body parts</a:t>
            </a:r>
            <a:endParaRPr lang="ru-RU" sz="3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hteck 317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Pluperfect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19" name="Rechteck 318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Bef>
                <a:spcPts val="1417"/>
              </a:spcBef>
            </a:pPr>
            <a:endParaRPr lang="ru-RU" sz="18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vin pysa</a:t>
            </a:r>
            <a:r>
              <a:rPr lang="ru-RU" sz="32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v</a:t>
            </a:r>
            <a:r>
              <a:rPr lang="ru-RU" sz="32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 bu</a:t>
            </a:r>
            <a:r>
              <a:rPr lang="ru-RU" sz="32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v</a:t>
            </a:r>
            <a:r>
              <a:rPr lang="ru-RU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32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he write-PST be-PST </a:t>
            </a:r>
            <a:endParaRPr lang="ru-RU" sz="32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‛he had written’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Rechteck 319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A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Supercompound forms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21" name="Rechteck 320"/>
          <p:cNvSpPr/>
          <p:nvPr/>
        </p:nvSpPr>
        <p:spPr>
          <a:xfrm>
            <a:off x="504000" y="1323000"/>
            <a:ext cx="9071280" cy="374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6000" lnSpcReduction="10000"/>
          </a:bodyPr>
          <a:lstStyle/>
          <a:p>
            <a:pPr marL="432000" indent="-323280">
              <a:lnSpc>
                <a:spcPct val="80000"/>
              </a:lnSpc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Based on a compound Perfect form (HAVE or BE + participle)</a:t>
            </a:r>
            <a:endParaRPr lang="ru-RU" sz="3000" b="0" strike="noStrike" spc="-1">
              <a:latin typeface="Arial"/>
            </a:endParaRPr>
          </a:p>
          <a:p>
            <a:pPr marL="432000" indent="-323280">
              <a:lnSpc>
                <a:spcPct val="80000"/>
              </a:lnSpc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The auxiliary is itself in compound Perfect &gt; 2 auxiliaries</a:t>
            </a:r>
            <a:endParaRPr lang="ru-RU" sz="3000" b="0" strike="noStrike" spc="-1">
              <a:latin typeface="Arial"/>
            </a:endParaRPr>
          </a:p>
          <a:p>
            <a:pPr marL="432000" indent="-323280">
              <a:lnSpc>
                <a:spcPct val="80000"/>
              </a:lnSpc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Il </a:t>
            </a:r>
            <a:r>
              <a:rPr lang="en-US" sz="30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est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 venu &gt; il </a:t>
            </a:r>
            <a:r>
              <a:rPr lang="en-US" sz="30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a été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 venu (standard French, dialects; Franco-Provençal)</a:t>
            </a:r>
            <a:endParaRPr lang="ru-RU" sz="3000" b="0" strike="noStrike" spc="-1">
              <a:latin typeface="Arial"/>
            </a:endParaRPr>
          </a:p>
          <a:p>
            <a:pPr marL="432000" indent="-323280">
              <a:lnSpc>
                <a:spcPct val="80000"/>
              </a:lnSpc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Ich </a:t>
            </a:r>
            <a:r>
              <a:rPr lang="en-US" sz="30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habe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 gelesen &gt; ich </a:t>
            </a:r>
            <a:r>
              <a:rPr lang="en-US" sz="30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habe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 gelesen </a:t>
            </a:r>
            <a:r>
              <a:rPr lang="en-US" sz="30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gehabt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 (colloquial)</a:t>
            </a:r>
            <a:endParaRPr lang="ru-RU" sz="3000" b="0" strike="noStrike" spc="-1">
              <a:latin typeface="Arial"/>
            </a:endParaRPr>
          </a:p>
          <a:p>
            <a:pPr marL="432000" indent="-323280">
              <a:lnSpc>
                <a:spcPct val="80000"/>
              </a:lnSpc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NB a uniformed « auxiliary of shift » in some langu</a:t>
            </a:r>
            <a:r>
              <a:rPr lang="fr-CA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ag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es with HAVE/BE auxiliary choice (Franco-Provençal, Yiddish)</a:t>
            </a:r>
            <a:endParaRPr lang="ru-RU" sz="3000" b="0" strike="noStrike" spc="-1">
              <a:latin typeface="Arial"/>
            </a:endParaRPr>
          </a:p>
          <a:p>
            <a:pPr marL="432000" indent="-323280">
              <a:lnSpc>
                <a:spcPct val="80000"/>
              </a:lnSpc>
              <a:spcBef>
                <a:spcPts val="74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Pluperfects as “discontinuous past” (Plungian, Auwera 2006): cancelled results, frame past, irreals etc. </a:t>
            </a:r>
            <a:endParaRPr lang="ru-RU" sz="3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hteck 321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A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Supercompounds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23" name="Rechteck 322"/>
          <p:cNvSpPr/>
          <p:nvPr/>
        </p:nvSpPr>
        <p:spPr>
          <a:xfrm>
            <a:off x="504000" y="1323000"/>
            <a:ext cx="9071280" cy="374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4000" lnSpcReduction="10000"/>
          </a:bodyPr>
          <a:lstStyle/>
          <a:p>
            <a:pPr marL="432000" indent="-323280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0" strike="noStrike" spc="-1">
                <a:solidFill>
                  <a:srgbClr val="000000"/>
                </a:solidFill>
                <a:latin typeface="Arial"/>
                <a:ea typeface="DejaVu Sans"/>
              </a:rPr>
              <a:t>Without typological generalizations until 1980s</a:t>
            </a:r>
            <a:endParaRPr lang="ru-RU" sz="25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0" strike="noStrike" spc="-1">
                <a:solidFill>
                  <a:srgbClr val="000000"/>
                </a:solidFill>
                <a:latin typeface="Arial"/>
                <a:ea typeface="DejaVu Sans"/>
              </a:rPr>
              <a:t>Holtus 1995 on Romance</a:t>
            </a:r>
            <a:endParaRPr lang="ru-RU" sz="25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0" strike="noStrike" spc="-1">
                <a:solidFill>
                  <a:srgbClr val="000000"/>
                </a:solidFill>
                <a:latin typeface="Arial"/>
                <a:ea typeface="DejaVu Sans"/>
              </a:rPr>
              <a:t>Litvinov, Radčenko 1998 about German with parallels</a:t>
            </a:r>
            <a:endParaRPr lang="ru-RU" sz="25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0" strike="noStrike" spc="-1">
                <a:solidFill>
                  <a:srgbClr val="000000"/>
                </a:solidFill>
                <a:latin typeface="Arial"/>
                <a:ea typeface="DejaVu Sans"/>
              </a:rPr>
              <a:t>Buchwald-Wargenau 2012 – German (diachrony)</a:t>
            </a:r>
            <a:endParaRPr lang="ru-RU" sz="25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0" strike="noStrike" spc="-1">
                <a:solidFill>
                  <a:srgbClr val="000000"/>
                </a:solidFill>
                <a:latin typeface="Arial"/>
                <a:ea typeface="DejaVu Sans"/>
              </a:rPr>
              <a:t>Gilbert Lazard 1996 – </a:t>
            </a:r>
            <a:r>
              <a:rPr lang="en-US" sz="25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surcomposé</a:t>
            </a:r>
            <a:r>
              <a:rPr lang="en-US" sz="2500" b="0" strike="noStrike" spc="-1">
                <a:solidFill>
                  <a:srgbClr val="000000"/>
                </a:solidFill>
                <a:latin typeface="Arial"/>
                <a:ea typeface="DejaVu Sans"/>
              </a:rPr>
              <a:t> on Iranic</a:t>
            </a:r>
            <a:endParaRPr lang="ru-RU" sz="25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0" strike="noStrike" spc="-1">
                <a:solidFill>
                  <a:srgbClr val="000000"/>
                </a:solidFill>
                <a:latin typeface="Arial"/>
                <a:ea typeface="DejaVu Sans"/>
              </a:rPr>
              <a:t>Lewin-Steinmann 2004 – Bulgarian and German</a:t>
            </a:r>
            <a:endParaRPr lang="ru-RU" sz="25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0" strike="noStrike" spc="-1">
                <a:solidFill>
                  <a:srgbClr val="000000"/>
                </a:solidFill>
                <a:latin typeface="Arial"/>
                <a:ea typeface="DejaVu Sans"/>
              </a:rPr>
              <a:t>Petrukhin et Sitchinava, 2006+ -- Slavic forms </a:t>
            </a:r>
            <a:endParaRPr lang="ru-RU" sz="25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500" b="0" strike="noStrike" spc="-1">
                <a:solidFill>
                  <a:srgbClr val="000000"/>
                </a:solidFill>
                <a:latin typeface="Arial"/>
                <a:ea typeface="DejaVu Sans"/>
              </a:rPr>
              <a:t>Europe mainly Romance &amp; Germanic: Ammann 2005; Schaden 2009; L. De Saussure, Sthioul 2012</a:t>
            </a:r>
            <a:endParaRPr lang="ru-RU" sz="25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Rechteck 323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A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Areal distribution in Europe</a:t>
            </a:r>
            <a:endParaRPr lang="ru-RU" sz="4400" b="0" strike="noStrike" spc="-1">
              <a:latin typeface="Arial"/>
            </a:endParaRPr>
          </a:p>
        </p:txBody>
      </p:sp>
      <p:pic>
        <p:nvPicPr>
          <p:cNvPr id="325" name="Picture 2_7"/>
          <p:cNvPicPr/>
          <p:nvPr/>
        </p:nvPicPr>
        <p:blipFill>
          <a:blip r:embed="rId2"/>
          <a:stretch/>
        </p:blipFill>
        <p:spPr>
          <a:xfrm>
            <a:off x="1030320" y="1323000"/>
            <a:ext cx="8017920" cy="3741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Rechteck 325"/>
          <p:cNvSpPr/>
          <p:nvPr/>
        </p:nvSpPr>
        <p:spPr>
          <a:xfrm>
            <a:off x="504000" y="226800"/>
            <a:ext cx="9071280" cy="94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A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Pluperfect: Diachronical dimension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27" name="Rechteck 326"/>
          <p:cNvSpPr/>
          <p:nvPr/>
        </p:nvSpPr>
        <p:spPr>
          <a:xfrm>
            <a:off x="504000" y="1323000"/>
            <a:ext cx="9071280" cy="374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432000" indent="-323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Decline of the frequencies of the (non-standard) Ukrainian Pluperfect in fiction (other than counterparts of </a:t>
            </a:r>
            <a:r>
              <a:rPr lang="en-US" sz="32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bylo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, and even these) towards the later Soviet period (100 &gt; 60 ipm, only fiction)</a:t>
            </a:r>
            <a:endParaRPr lang="ru-RU" sz="32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Revival with some Post-Soviet authors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Заголовок 1_24"/>
          <p:cNvSpPr/>
          <p:nvPr/>
        </p:nvSpPr>
        <p:spPr>
          <a:xfrm>
            <a:off x="504000" y="226800"/>
            <a:ext cx="9070920" cy="94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10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Lexical frequency list of the Ukrainian pluperfect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29" name="Содержимое 2_3"/>
          <p:cNvSpPr/>
          <p:nvPr/>
        </p:nvSpPr>
        <p:spPr>
          <a:xfrm>
            <a:off x="504000" y="1323000"/>
            <a:ext cx="9070920" cy="374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3500" lnSpcReduction="10000"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xotity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‘want’ ~ as with Russian 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bylo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invariable particle (abnormal situation, Barentsen 1986, Kagan 2011 etc.)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xoti-v bu-v want-PST be-PST ‘I wanted to P, but did not P or did not finish it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’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Microsoft YaHei"/>
              </a:rPr>
              <a:t>počaty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‘start’ ~ R. (‘I started, but stopped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’), cancelled result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Microsoft YaHei"/>
              </a:rPr>
              <a:t>sprobyvaty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‘try’ ~ R. (‘I tried, but failed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’)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kynutysja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‘precipitate, reach, jump’ ~ R.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chteck 271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Ukrainian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273" name="Rechteck 272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Descendant of Old East Slavic (called also </a:t>
            </a:r>
            <a:r>
              <a:rPr lang="ru-RU" sz="1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davnjo-rus’-kyj 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old-Rus’-ADJ</a:t>
            </a:r>
            <a:r>
              <a:rPr lang="ru-RU" sz="1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&lt; rus’kyj 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from Rus’ not Russia; </a:t>
            </a:r>
            <a:r>
              <a:rPr lang="ru-RU" sz="16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Old Russian, Altrussisch 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are [at least after 1917] misleading)</a:t>
            </a:r>
            <a:endParaRPr lang="ru-RU" sz="16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 language sharing typological features with most Slavic languages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«free» word order with SVO unmarked; word order is typically topic/focus-marking;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7 cases and 3 genders;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no articles;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Slavic-type aspect (lexical feature) as a pivot verbal category; preverbs marking Perfective;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Future for Perfectives formed as a morphological Present; Past (&lt;Perfect) is a morphological participle with no person marking but agreed in gender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(NB Bulgarian and Macedonian depart from the Slavic standard in that they have articles and a more rich inventory of tenses and lack cases) 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Заголовок 1_0"/>
          <p:cNvSpPr/>
          <p:nvPr/>
        </p:nvSpPr>
        <p:spPr>
          <a:xfrm>
            <a:off x="504000" y="226800"/>
            <a:ext cx="9070920" cy="94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10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Lexical frequency list of the Ukrainian pluperfect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31" name="Содержимое 2_19"/>
          <p:cNvSpPr/>
          <p:nvPr/>
        </p:nvSpPr>
        <p:spPr>
          <a:xfrm>
            <a:off x="504000" y="1323000"/>
            <a:ext cx="9070920" cy="374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9500"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…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musity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‘to have to’ </a:t>
            </a:r>
            <a:r>
              <a:rPr lang="en-US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!=R.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mohty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‘to be able to’ </a:t>
            </a:r>
            <a:r>
              <a:rPr lang="en-US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!=R.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maty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‘to have to’ </a:t>
            </a:r>
            <a:r>
              <a:rPr lang="en-US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!=R.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NB!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NOT ONLY WESTERN USES, all the regions of Ukraine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Microsoft YaHei"/>
              </a:rPr>
              <a:t>vin musyv buv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he must-PST be-PST ‘he should have to do smth, but failed to do so’ (irreal)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eck 331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Ukrainian futures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33" name="Rechteck 332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40000" lnSpcReduction="10000"/>
          </a:bodyPr>
          <a:lstStyle/>
          <a:p>
            <a:pPr>
              <a:lnSpc>
                <a:spcPct val="100000"/>
              </a:lnSpc>
              <a:spcBef>
                <a:spcPts val="1417"/>
              </a:spcBef>
            </a:pPr>
            <a:endParaRPr lang="ru-RU" sz="18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Old East Slavic Future (I) </a:t>
            </a:r>
            <a:endParaRPr lang="ru-RU" sz="32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Auxiliary </a:t>
            </a:r>
            <a:r>
              <a:rPr lang="ru-RU" sz="32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jati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 ‛take’ (not to be confused with </a:t>
            </a:r>
            <a:r>
              <a:rPr lang="ru-RU" sz="32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iměti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 ‛have’) further grammaticalizing as a morpheme:</a:t>
            </a:r>
            <a:endParaRPr lang="ru-RU" sz="32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pysaty-mu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32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‘write.INF-take.1SG’ </a:t>
            </a:r>
            <a:endParaRPr lang="ru-RU" sz="32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‘I will write’</a:t>
            </a:r>
            <a:endParaRPr lang="ru-RU" sz="32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Only for imperfective aspect (PF.PRS = FUT) </a:t>
            </a:r>
            <a:endParaRPr lang="ru-RU" sz="32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cf. Romance: French </a:t>
            </a:r>
            <a:r>
              <a:rPr lang="ru-RU" sz="32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j’écrir-ai 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I write.INF FUT.1SG &lt; Latin </a:t>
            </a:r>
            <a:r>
              <a:rPr lang="ru-RU" sz="32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scribere habeo 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write.INF have.1SG </a:t>
            </a:r>
            <a:endParaRPr lang="ru-RU" sz="32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NB Old East Slavic archaism lost in Belarusian and Russian + innovation unique for Slavic</a:t>
            </a:r>
            <a:endParaRPr lang="ru-RU" sz="32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NB </a:t>
            </a:r>
            <a:r>
              <a:rPr lang="ru-RU" sz="32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budu pysaty 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be.FUT write.INF construction is also present, common with Russian and Belarusian (and borrowed from 16-century Polish)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Rechteck 333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Ukrainian futures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35" name="Rechteck 334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8000" lnSpcReduction="10000"/>
          </a:bodyPr>
          <a:lstStyle/>
          <a:p>
            <a:pPr>
              <a:lnSpc>
                <a:spcPct val="100000"/>
              </a:lnSpc>
              <a:spcBef>
                <a:spcPts val="1417"/>
              </a:spcBef>
            </a:pPr>
            <a:endParaRPr lang="ru-RU" sz="18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Future anterior (II)</a:t>
            </a:r>
            <a:endParaRPr lang="ru-RU" sz="32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characteristic for the Western dialects </a:t>
            </a:r>
            <a:endParaRPr lang="ru-RU" sz="32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drifting in the 19th-20th centuries towards the future imperfective marker not unlike in Polish (budu spala ‘be.FUT.1SG sleep.PST.PARTC.SG.F’ ‛I will have slept’ &gt; ‘I will sleep’) with some specific modal uses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Заголовок 1_4"/>
          <p:cNvSpPr/>
          <p:nvPr/>
        </p:nvSpPr>
        <p:spPr>
          <a:xfrm>
            <a:off x="504000" y="226800"/>
            <a:ext cx="9070920" cy="94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CA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FP </a:t>
            </a: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&gt; FUT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37" name="Содержимое 2_1"/>
          <p:cNvSpPr/>
          <p:nvPr/>
        </p:nvSpPr>
        <p:spPr>
          <a:xfrm>
            <a:off x="504000" y="1323000"/>
            <a:ext cx="9070920" cy="374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8500" lnSpcReduction="20000"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 Polish, the historical Slavic Future Perfect construction has grammaticalized into a marker of (imperfective) future: 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będzie robił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be-FUT do-PST.M ‘</a:t>
            </a:r>
            <a:r>
              <a:rPr lang="fr-CA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he will do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’ 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Historically Polish (now dialectal) be-FUT + inf. &gt; Russian 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Microsoft YaHei"/>
              </a:rPr>
              <a:t>budet delat’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be-FUT do-INF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</a:t>
            </a:r>
            <a:r>
              <a:rPr lang="fr-CA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he will do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’ 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This development is also known in Slovene, some Čakavian variaties of BCMS and, typologically, in Greek and Romance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fr-CA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Lat.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cantavero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fr-CA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sing.2FUT.1.SG &gt; Dalm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kantuóra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fr-CA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sing.FUT.1.SG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Заголовок 1_5"/>
          <p:cNvSpPr/>
          <p:nvPr/>
        </p:nvSpPr>
        <p:spPr>
          <a:xfrm>
            <a:off x="504000" y="226800"/>
            <a:ext cx="9070920" cy="94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FP &gt; FUT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39" name="Содержимое 2_0"/>
          <p:cNvSpPr/>
          <p:nvPr/>
        </p:nvSpPr>
        <p:spPr>
          <a:xfrm>
            <a:off x="504000" y="1323000"/>
            <a:ext cx="9070920" cy="374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 recent Pen’kova’s works that present a wide-scale typological account of Future Perfects and their secondary non-compositional meanings, this shift is described as a generalization of the conditional meaning (Pen’kova 2018).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Заголовок 1_7"/>
          <p:cNvSpPr/>
          <p:nvPr/>
        </p:nvSpPr>
        <p:spPr>
          <a:xfrm>
            <a:off x="504000" y="226800"/>
            <a:ext cx="9070920" cy="94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CA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GRAC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41" name="Содержимое 2_2"/>
          <p:cNvSpPr/>
          <p:nvPr/>
        </p:nvSpPr>
        <p:spPr>
          <a:xfrm>
            <a:off x="504000" y="1323000"/>
            <a:ext cx="9070920" cy="374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fr-CA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NB only contact constructions: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sv-SE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[lemma="бути" &amp; tag=".*futr.*"] [tag=".*past.*" &amp; tag!=".*noun.*" &amp; tag!=".*adv.*"]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sv-SE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NB the postposition of AUX is not attested</a:t>
            </a:r>
            <a:r>
              <a:rPr lang="fr-CA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Заголовок 1_11"/>
          <p:cNvSpPr/>
          <p:nvPr/>
        </p:nvSpPr>
        <p:spPr>
          <a:xfrm>
            <a:off x="504000" y="226800"/>
            <a:ext cx="9070920" cy="94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660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Be able.FUT: </a:t>
            </a:r>
            <a:r>
              <a:rPr lang="en-US" sz="44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budu mih</a:t>
            </a: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(IPFV) vs. </a:t>
            </a:r>
            <a:r>
              <a:rPr lang="en-US" sz="44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zmožu </a:t>
            </a: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(PRS.PFV)</a:t>
            </a:r>
            <a:r>
              <a:rPr lang="en-US" sz="44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(only in the West)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43" name="Содержимое 4_1"/>
          <p:cNvSpPr/>
          <p:nvPr/>
        </p:nvSpPr>
        <p:spPr>
          <a:xfrm>
            <a:off x="504000" y="1323000"/>
            <a:ext cx="9070920" cy="374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44" name="Picture 3_1"/>
          <p:cNvPicPr/>
          <p:nvPr/>
        </p:nvPicPr>
        <p:blipFill>
          <a:blip r:embed="rId2"/>
          <a:stretch/>
        </p:blipFill>
        <p:spPr>
          <a:xfrm>
            <a:off x="356760" y="1941840"/>
            <a:ext cx="9570600" cy="291600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Заголовок 1_12"/>
          <p:cNvSpPr/>
          <p:nvPr/>
        </p:nvSpPr>
        <p:spPr>
          <a:xfrm>
            <a:off x="504000" y="226800"/>
            <a:ext cx="9070920" cy="94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650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2FUT vs. budu+INF (=Central and Eastern &amp; as in Russian; but counted only in the West)</a:t>
            </a:r>
            <a:endParaRPr lang="ru-RU" sz="4400" b="0" strike="noStrike" spc="-1">
              <a:latin typeface="Arial"/>
            </a:endParaRPr>
          </a:p>
        </p:txBody>
      </p:sp>
      <p:pic>
        <p:nvPicPr>
          <p:cNvPr id="346" name="Picture 2_5"/>
          <p:cNvPicPr/>
          <p:nvPr/>
        </p:nvPicPr>
        <p:blipFill>
          <a:blip r:embed="rId2"/>
          <a:stretch/>
        </p:blipFill>
        <p:spPr>
          <a:xfrm>
            <a:off x="504000" y="2346840"/>
            <a:ext cx="9070920" cy="169308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Заголовок 1_13"/>
          <p:cNvSpPr/>
          <p:nvPr/>
        </p:nvSpPr>
        <p:spPr>
          <a:xfrm>
            <a:off x="504000" y="226800"/>
            <a:ext cx="9070920" cy="94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Lexical analysis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48" name="Содержимое 2_6"/>
          <p:cNvSpPr/>
          <p:nvPr/>
        </p:nvSpPr>
        <p:spPr>
          <a:xfrm>
            <a:off x="504000" y="1323000"/>
            <a:ext cx="9070920" cy="374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The most frequent verbs used with the FP are the modal verbs: 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mohty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‘to be able’, 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maty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‘to have to’ (but also just ‘have’), 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musity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‘to be obliged’, 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potrebuvaty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‘to need’, Western ‘to have to’,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znaty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‘to know’, Western ‘to be able’ 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Заголовок 1_14"/>
          <p:cNvSpPr/>
          <p:nvPr/>
        </p:nvSpPr>
        <p:spPr>
          <a:xfrm>
            <a:off x="504000" y="226800"/>
            <a:ext cx="9070920" cy="94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CA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Also featuring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50" name="Содержимое 2_9"/>
          <p:cNvSpPr/>
          <p:nvPr/>
        </p:nvSpPr>
        <p:spPr>
          <a:xfrm>
            <a:off x="504000" y="1323000"/>
            <a:ext cx="9070920" cy="374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fr-CA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prosyty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‘request’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robyty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‘make’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žyty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‘live’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staratysja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‘make effort’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jisty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‘eat’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hovoryty, kazaty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‘speak’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xodyty ‘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walk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’, stojaty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‘stand’, 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sydity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‘sit’, 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ležaty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‘lie’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Rechteck 273"/>
          <p:cNvSpPr/>
          <p:nvPr/>
        </p:nvSpPr>
        <p:spPr>
          <a:xfrm>
            <a:off x="504000" y="16345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Ukrainian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275" name="Rechteck 274"/>
          <p:cNvSpPr/>
          <p:nvPr/>
        </p:nvSpPr>
        <p:spPr>
          <a:xfrm>
            <a:off x="504000" y="838085"/>
            <a:ext cx="9070920" cy="328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1417"/>
              </a:spcBef>
            </a:pPr>
            <a:endParaRPr lang="ru-RU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Archaisms absent in Russian / Belarusian, to cite but a few: </a:t>
            </a:r>
            <a:endParaRPr lang="ru-RU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no vowel reduction;</a:t>
            </a:r>
            <a:endParaRPr lang="ru-RU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no final devocing;</a:t>
            </a:r>
            <a:endParaRPr lang="ru-RU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archaic word stress paradigms; </a:t>
            </a:r>
            <a:endParaRPr lang="ru-RU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positional vs. phonological palatalization of consonants  </a:t>
            </a:r>
            <a:endParaRPr lang="ru-RU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analytic future with TAKE rather than BE;</a:t>
            </a:r>
            <a:endParaRPr lang="ru-RU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dual number (in dialects)</a:t>
            </a:r>
            <a:endParaRPr lang="ru-RU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Innovations, including contact-induced (</a:t>
            </a:r>
            <a:r>
              <a:rPr lang="ru-RU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dax </a:t>
            </a: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„roof“, </a:t>
            </a:r>
            <a:r>
              <a:rPr lang="ru-RU" b="0" i="1" strike="noStrike" spc="-1" dirty="0">
                <a:solidFill>
                  <a:srgbClr val="000000"/>
                </a:solidFill>
                <a:latin typeface="Arial"/>
                <a:ea typeface="Arial"/>
              </a:rPr>
              <a:t>čekaty na kohos’</a:t>
            </a: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Arial"/>
              </a:rPr>
              <a:t> wait on smb.-ACC &lt; </a:t>
            </a:r>
            <a:r>
              <a:rPr lang="ru-RU" b="0" i="1" strike="noStrike" spc="-1" dirty="0">
                <a:solidFill>
                  <a:srgbClr val="000000"/>
                </a:solidFill>
                <a:latin typeface="Arial"/>
                <a:ea typeface="Arial"/>
              </a:rPr>
              <a:t>warten auf </a:t>
            </a: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Arial"/>
              </a:rPr>
              <a:t>wait on; Polish; Russian; other)</a:t>
            </a:r>
            <a:endParaRPr lang="ru-RU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Arial"/>
              </a:rPr>
              <a:t>NB high degree of variation even in the standard language! </a:t>
            </a:r>
            <a:endParaRPr lang="ru-RU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Заголовок 1_15"/>
          <p:cNvSpPr/>
          <p:nvPr/>
        </p:nvSpPr>
        <p:spPr>
          <a:xfrm>
            <a:off x="504000" y="226800"/>
            <a:ext cx="9070920" cy="94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Aspect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52" name="Содержимое 2_8"/>
          <p:cNvSpPr/>
          <p:nvPr/>
        </p:nvSpPr>
        <p:spPr>
          <a:xfrm>
            <a:off x="504000" y="1323000"/>
            <a:ext cx="9070920" cy="374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9000" lnSpcReduction="10000"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As it is the case in Polish, the verbs attested in this construction are overwhelmingly imperfective with very few earliest (19</a:t>
            </a:r>
            <a:r>
              <a:rPr lang="en-US" sz="3200" b="0" strike="noStrike" spc="-1" baseline="30000">
                <a:solidFill>
                  <a:srgbClr val="000000"/>
                </a:solidFill>
                <a:latin typeface="Calibri"/>
                <a:ea typeface="DejaVu Sans"/>
              </a:rPr>
              <a:t>th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-century) exceptions 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fr-CA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b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udu kin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Calibri"/>
              </a:rPr>
              <a:t>čiv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</a:rPr>
              <a:t>be.FUT.1SG finish.PST.M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</a:rPr>
              <a:t>‘I am about to finish’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</a:rPr>
              <a:t>the Biblical example [Leviticus 1, translated by Kulish and Puljuj]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Calibri"/>
              </a:rPr>
              <a:t>bude pry-nis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</a:rPr>
              <a:t>be.FUT.3SG PVB-bring.PST.M ‘he brought, offered’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</a:rPr>
              <a:t>And if the burnt sacrifice for his offering to the Lord </a:t>
            </a:r>
            <a:r>
              <a:rPr lang="en-US" sz="3200" b="1" strike="noStrike" spc="-1">
                <a:solidFill>
                  <a:srgbClr val="000000"/>
                </a:solidFill>
                <a:latin typeface="Calibri"/>
                <a:ea typeface="Calibri"/>
              </a:rPr>
              <a:t>be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Calibri"/>
              </a:rPr>
              <a:t> of fowls, then he shall bring his offering of turtledoves, or of young pigeons’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Заголовок 1_16"/>
          <p:cNvSpPr/>
          <p:nvPr/>
        </p:nvSpPr>
        <p:spPr>
          <a:xfrm>
            <a:off x="504000" y="226800"/>
            <a:ext cx="9070920" cy="94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CA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Condition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54" name="Содержимое 2_11"/>
          <p:cNvSpPr/>
          <p:nvPr/>
        </p:nvSpPr>
        <p:spPr>
          <a:xfrm>
            <a:off x="504000" y="1323000"/>
            <a:ext cx="9070920" cy="374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9000" lnSpcReduction="10000"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 the Biblical passage it signals a [non-temporal] precondition to a prescribed habitual situation, known also in Old East Slavic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Cf. the Russkaja Pravda (11 century) legalese passages: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Bud-et</a:t>
            </a:r>
            <a:r>
              <a:rPr lang="ru-RU" sz="3200" b="0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ь</a:t>
            </a:r>
            <a:r>
              <a:rPr lang="pl-PL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 li </a:t>
            </a:r>
            <a:r>
              <a:rPr lang="pl-PL" sz="3200" b="0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sta-l</a:t>
            </a:r>
            <a:r>
              <a:rPr lang="ru-RU" sz="3200" b="0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ъ</a:t>
            </a:r>
            <a:r>
              <a:rPr lang="pl-PL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 na razboi…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be.FUT-3.SG if stand/commit-PF.3.SG to murder.ACC.SG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‘In case one </a:t>
            </a:r>
            <a:r>
              <a:rPr lang="en-US" sz="3200" b="0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commits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murder without a conflict, (other) people should not pay for the murderer’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Заголовок 1_17"/>
          <p:cNvSpPr/>
          <p:nvPr/>
        </p:nvSpPr>
        <p:spPr>
          <a:xfrm>
            <a:off x="504000" y="226800"/>
            <a:ext cx="9070920" cy="94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If-clauses (in an non-temporal/future situation) 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56" name="Содержимое 2_10"/>
          <p:cNvSpPr/>
          <p:nvPr/>
        </p:nvSpPr>
        <p:spPr>
          <a:xfrm>
            <a:off x="504000" y="1323000"/>
            <a:ext cx="9070920" cy="374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... </a:t>
            </a:r>
            <a:r>
              <a:rPr lang="en-US" sz="3200" b="0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bud-ut' praktik-uva-l-y</a:t>
            </a:r>
            <a:r>
              <a:rPr lang="en-US" sz="32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v ukra</a:t>
            </a:r>
            <a:r>
              <a:rPr lang="ru-RU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ji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ns'k</a:t>
            </a:r>
            <a:r>
              <a:rPr lang="ru-RU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і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j mov</a:t>
            </a:r>
            <a:r>
              <a:rPr lang="ru-RU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і</a:t>
            </a:r>
            <a:r>
              <a:rPr lang="fr-CA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fr-CA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be.FUT-3PL practice-IPF-PST-PL in Ukrainian-LOC.SG.F language-LOC.SG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fr-CA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(Dilo, Lemberg/Lviv, 1913)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‘So after this performance the Dominican Fathers can fulfil their task and the Apostolic duties only (if and) when they hold public service in their churches in Ukrainian’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Заголовок 1_18"/>
          <p:cNvSpPr/>
          <p:nvPr/>
        </p:nvSpPr>
        <p:spPr>
          <a:xfrm>
            <a:off x="504000" y="226800"/>
            <a:ext cx="9070920" cy="94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Temporal precedence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58" name="Содержимое 2_13"/>
          <p:cNvSpPr/>
          <p:nvPr/>
        </p:nvSpPr>
        <p:spPr>
          <a:xfrm>
            <a:off x="504000" y="1323000"/>
            <a:ext cx="9070920" cy="374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9000" lnSpcReduction="20000"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Rare: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lang="ru-RU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і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l'ky tomu , ščo ty </a:t>
            </a:r>
            <a:r>
              <a:rPr lang="en-US" sz="3200" b="0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bud-eš ljaskav 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po stol</a:t>
            </a:r>
            <a:r>
              <a:rPr lang="ru-RU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і? 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only because that you be.FUT-2SG hit-PST.M on table.M.SG.LOC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(Jurij Vinnyčuk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Legends of L’viv)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‘I can bet for ten golden pieces that you will stand on the table and I will hit the table with my palm thrice, and you will immediately jump off the table. – Only because you </a:t>
            </a:r>
            <a:r>
              <a:rPr lang="en-US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will have hit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the table? – the king laughed’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Заголовок 1_19"/>
          <p:cNvSpPr/>
          <p:nvPr/>
        </p:nvSpPr>
        <p:spPr>
          <a:xfrm>
            <a:off x="504000" y="226800"/>
            <a:ext cx="9070920" cy="94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Questions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60" name="Содержимое 2_12"/>
          <p:cNvSpPr/>
          <p:nvPr/>
        </p:nvSpPr>
        <p:spPr>
          <a:xfrm>
            <a:off x="504000" y="1323000"/>
            <a:ext cx="9070920" cy="374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2000" lnSpcReduction="10000"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Other characteristic contexts for the FP are questions where the information about the prospective situation is incomplete (often in songs; 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xto </a:t>
            </a:r>
            <a:r>
              <a:rPr lang="en-US" sz="3200" b="0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bud-e kolysa-v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? who be.FUT-3SG rock-PST.M‘who </a:t>
            </a:r>
            <a:r>
              <a:rPr lang="en-US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will rock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the cradle?’): 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Ano, de </a:t>
            </a:r>
            <a:r>
              <a:rPr lang="en-US" sz="3200" b="0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bud-em nočuva-l-y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? 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(a folktale)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so where be.FUT-1PL stay.overnight-PST-PL ‘So, where </a:t>
            </a:r>
            <a:r>
              <a:rPr lang="en-US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would we stay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overnight?’, 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Ščo </a:t>
            </a:r>
            <a:r>
              <a:rPr lang="en-US" sz="3200" b="0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bud-ete ji-l-y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? what be.FUT-2PL eat-PST-PL ‘What </a:t>
            </a:r>
            <a:r>
              <a:rPr lang="en-US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are you going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to eat?’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To hovor-y ščo. – Ta ščo </a:t>
            </a:r>
            <a:r>
              <a:rPr lang="en-US" sz="3200" b="0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bud-u hovory-l-a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?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then say-IMPER.2SG that PTCL FUT-1PL say-PST-F ‘Then, say something. – What </a:t>
            </a:r>
            <a:r>
              <a:rPr lang="en-US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would I say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?’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Perhaps some point of reference is presupposed like ‘to be content later’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Заголовок 1_20"/>
          <p:cNvSpPr/>
          <p:nvPr/>
        </p:nvSpPr>
        <p:spPr>
          <a:xfrm>
            <a:off x="504000" y="226800"/>
            <a:ext cx="9070920" cy="94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Politeness 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62" name="Содержимое 2_15"/>
          <p:cNvSpPr/>
          <p:nvPr/>
        </p:nvSpPr>
        <p:spPr>
          <a:xfrm>
            <a:off x="504000" y="1323000"/>
            <a:ext cx="9070920" cy="374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‘Maybe it will be in the following way:’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bud-ete moh-l-y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be.FUT-2PL be.able-PST-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(I. Franko)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‘Hear, Mendel, </a:t>
            </a:r>
            <a:r>
              <a:rPr lang="en-US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will you be able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to pay me all my money a week before?’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Заголовок 1_21"/>
          <p:cNvSpPr/>
          <p:nvPr/>
        </p:nvSpPr>
        <p:spPr>
          <a:xfrm>
            <a:off x="504000" y="226800"/>
            <a:ext cx="9070920" cy="94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8500"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Politeness is also known for ES Pluperfect!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64" name="Содержимое 2_14"/>
          <p:cNvSpPr/>
          <p:nvPr/>
        </p:nvSpPr>
        <p:spPr>
          <a:xfrm>
            <a:off x="504000" y="1323000"/>
            <a:ext cx="9070920" cy="374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8000" lnSpcReduction="20000"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A different strategy: “understatement” (discontinuous past instead of actual present) 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French: 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J’</a:t>
            </a:r>
            <a:r>
              <a:rPr lang="fr-CA" sz="3200" b="0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étais venu</a:t>
            </a:r>
            <a:r>
              <a:rPr lang="fr-CA" sz="32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fr-CA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demander mes honoraires </a:t>
            </a:r>
            <a:r>
              <a:rPr lang="fr-CA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lit. I had come to receive my salary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Ja </a:t>
            </a:r>
            <a:r>
              <a:rPr lang="en-US" sz="3200" b="0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prišel-bylo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fr-CA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fr-CA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I come-PST.M be.PST.N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‘I </a:t>
            </a:r>
            <a:r>
              <a:rPr lang="en-US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came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to you to hear how I can become happy’ [Rus. 1780s]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— </a:t>
            </a:r>
            <a:r>
              <a:rPr lang="fr-CA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Ja </a:t>
            </a:r>
            <a:r>
              <a:rPr lang="fr-CA" sz="3200" b="0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xotiv buv</a:t>
            </a:r>
            <a:r>
              <a:rPr lang="fr-CA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 bačyty pani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. I want-PST.M be.PST.M see-INF lady-ACC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‘I </a:t>
            </a:r>
            <a:r>
              <a:rPr lang="en-US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would like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to see the lady’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[Ukrainian,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S. </a:t>
            </a:r>
            <a:r>
              <a:rPr lang="fr-CA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Vasyl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’</a:t>
            </a:r>
            <a:r>
              <a:rPr lang="fr-CA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čenko, 1932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]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Заголовок 1_22"/>
          <p:cNvSpPr/>
          <p:nvPr/>
        </p:nvSpPr>
        <p:spPr>
          <a:xfrm>
            <a:off x="504000" y="226800"/>
            <a:ext cx="9070920" cy="94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CA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Modality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66" name="Содержимое 2_17"/>
          <p:cNvSpPr/>
          <p:nvPr/>
        </p:nvSpPr>
        <p:spPr>
          <a:xfrm>
            <a:off x="504000" y="1323000"/>
            <a:ext cx="9070920" cy="374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0500" lnSpcReduction="10000"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Ukrainian FP is an instance of other semantic drift than in Polish, namely that of </a:t>
            </a:r>
            <a:r>
              <a:rPr lang="en-US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modality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with future (and sometimes indefinite) time reference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Modalisation of future perfect described with much detail in Pen’kova 2018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fr-CA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Cf. among others </a:t>
            </a:r>
            <a:r>
              <a:rPr lang="fr-CA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presumptive</a:t>
            </a:r>
            <a:r>
              <a:rPr lang="fr-CA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uses: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Croatian (Čakavian): 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Nieće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 se na </a:t>
            </a:r>
            <a:r>
              <a:rPr lang="en-US" sz="3200" b="0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biti izbudila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 još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NEG-FUT.3P.SG REFL she be-INF awaken-PST-F already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‘She </a:t>
            </a:r>
            <a:r>
              <a:rPr lang="en-US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must have been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already </a:t>
            </a:r>
            <a:r>
              <a:rPr lang="en-US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awakened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’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+Romance (</a:t>
            </a:r>
            <a:r>
              <a:rPr lang="de-DE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aurai remarqu</a:t>
            </a:r>
            <a:r>
              <a:rPr lang="fr-CA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é</a:t>
            </a:r>
            <a:r>
              <a:rPr lang="fr-CA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…</a:t>
            </a:r>
            <a:r>
              <a:rPr lang="de-DE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), Lithuanian, Albanian and even the 19th-century English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Заголовок 1_23"/>
          <p:cNvSpPr/>
          <p:nvPr/>
        </p:nvSpPr>
        <p:spPr>
          <a:xfrm>
            <a:off x="504000" y="226800"/>
            <a:ext cx="9070920" cy="94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Pluperfect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68" name="Содержимое 2_16"/>
          <p:cNvSpPr/>
          <p:nvPr/>
        </p:nvSpPr>
        <p:spPr>
          <a:xfrm>
            <a:off x="504000" y="1323000"/>
            <a:ext cx="9070920" cy="374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 some contexts it converges lexically and semantically with the Ukrainian Pluperfect (PPF) 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It is also characterized, especially in the Western texts,  by its frequent co-occurrence with modal verbs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Both the Pluperfect and Future Perfect make part of the tense paradigm of the modals.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Заголовок 1_6"/>
          <p:cNvSpPr/>
          <p:nvPr/>
        </p:nvSpPr>
        <p:spPr>
          <a:xfrm>
            <a:off x="504000" y="226800"/>
            <a:ext cx="9070920" cy="94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Lexical frequency list of the Ukrainian future anterior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70" name="Содержимое 2_7"/>
          <p:cNvSpPr/>
          <p:nvPr/>
        </p:nvSpPr>
        <p:spPr>
          <a:xfrm>
            <a:off x="504000" y="1323000"/>
            <a:ext cx="9070920" cy="374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The most frequent verbs used with the FP are the modal verbs: 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mohty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‘to be able’, 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maty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‘to have to’ (but also just ‘have’), 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musity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‘to be obliged’, 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potrebuvaty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‘to need’, Western ‘to have to’,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znaty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‘to know’, Western ‘to be able’ 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Rechteck 275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In focus in this talk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277" name="Rechteck 276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Grammar (rather than phonology and lexicon)</a:t>
            </a:r>
            <a:endParaRPr lang="ru-RU" sz="32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Typological and areal context</a:t>
            </a:r>
            <a:endParaRPr lang="ru-RU" sz="32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Corpus-based research</a:t>
            </a:r>
            <a:endParaRPr lang="ru-RU" sz="32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Regional norms and regional distribution (see next talk) 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Заголовок 1_8"/>
          <p:cNvSpPr/>
          <p:nvPr/>
        </p:nvSpPr>
        <p:spPr>
          <a:xfrm>
            <a:off x="504000" y="226800"/>
            <a:ext cx="9070920" cy="94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Lexical frequency list of the Ukrainian future anterior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72" name="Содержимое 2_18"/>
          <p:cNvSpPr/>
          <p:nvPr/>
        </p:nvSpPr>
        <p:spPr>
          <a:xfrm>
            <a:off x="504000" y="1323000"/>
            <a:ext cx="9070920" cy="374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fr-CA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prosyty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‘request’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robyty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‘make’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žyty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‘live’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staratysja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‘make effort’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jisty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‘eat’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hovoryty, kazaty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‘speak’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xodyty ‘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walk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’, stojaty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‘stand’, 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sydity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‘sit’, 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ležaty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‘lie’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Заголовок 1_1"/>
          <p:cNvSpPr/>
          <p:nvPr/>
        </p:nvSpPr>
        <p:spPr>
          <a:xfrm>
            <a:off x="504000" y="226800"/>
            <a:ext cx="9070920" cy="94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10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Lexical frequency list of the Ukrainian pluperfect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74" name="Содержимое 2_4"/>
          <p:cNvSpPr/>
          <p:nvPr/>
        </p:nvSpPr>
        <p:spPr>
          <a:xfrm>
            <a:off x="504000" y="1323000"/>
            <a:ext cx="9070920" cy="374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3500" lnSpcReduction="10000"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xotity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‘want’ ~ as with Russian 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bylo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invariable particle (abnormal situation, Barentsen 1986, Kagan 2011 etc.)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xoti-v bu-v want-PST be-PST ‘I wanted to P, but did not P or did not finish it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’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Microsoft YaHei"/>
              </a:rPr>
              <a:t>počaty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‘start’ ~ R. (‘I started, but stopped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’), cancelled result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Microsoft YaHei"/>
              </a:rPr>
              <a:t>sprobyvaty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‘try’ ~ R. (‘I tried, but failed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’)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kynutysja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‘precipitate, reach, jump’ ~ R.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Заголовок 1_2"/>
          <p:cNvSpPr/>
          <p:nvPr/>
        </p:nvSpPr>
        <p:spPr>
          <a:xfrm>
            <a:off x="504000" y="226800"/>
            <a:ext cx="9070920" cy="94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10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Lexical frequency list of the Ukrainian pluperfect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76" name="Содержимое 2_5"/>
          <p:cNvSpPr/>
          <p:nvPr/>
        </p:nvSpPr>
        <p:spPr>
          <a:xfrm>
            <a:off x="504000" y="1323000"/>
            <a:ext cx="9070920" cy="374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9500"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…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musity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‘to have to’ </a:t>
            </a:r>
            <a:r>
              <a:rPr lang="en-US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!=R.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mohty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‘to be able to’ </a:t>
            </a:r>
            <a:r>
              <a:rPr lang="en-US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!=R.</a:t>
            </a: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maty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‘to have to’ </a:t>
            </a:r>
            <a:r>
              <a:rPr lang="en-US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!=R.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NB!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NOT ONLY WESTERN USES, all the regions of Ukraine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n-US" sz="3200" b="0" i="1" strike="noStrike" spc="-1">
                <a:solidFill>
                  <a:srgbClr val="000000"/>
                </a:solidFill>
                <a:latin typeface="Calibri"/>
                <a:ea typeface="Microsoft YaHei"/>
              </a:rPr>
              <a:t>vin musyv buv 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he must-PST be-PST ‘he should have to do smth, but failed to do so’ (irreal)</a:t>
            </a: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Rechteck 376"/>
          <p:cNvSpPr/>
          <p:nvPr/>
        </p:nvSpPr>
        <p:spPr>
          <a:xfrm>
            <a:off x="504000" y="226800"/>
            <a:ext cx="9070920" cy="94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8" name="Grafik 377"/>
          <p:cNvPicPr/>
          <p:nvPr/>
        </p:nvPicPr>
        <p:blipFill>
          <a:blip r:embed="rId2"/>
          <a:stretch/>
        </p:blipFill>
        <p:spPr>
          <a:xfrm>
            <a:off x="2998080" y="838440"/>
            <a:ext cx="4741200" cy="4741200"/>
          </a:xfrm>
          <a:prstGeom prst="rect">
            <a:avLst/>
          </a:prstGeom>
          <a:ln w="0">
            <a:noFill/>
          </a:ln>
        </p:spPr>
      </p:pic>
      <p:sp>
        <p:nvSpPr>
          <p:cNvPr id="379" name="Rechteck 378"/>
          <p:cNvSpPr/>
          <p:nvPr/>
        </p:nvSpPr>
        <p:spPr>
          <a:xfrm>
            <a:off x="1620000" y="455760"/>
            <a:ext cx="6707520" cy="102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>
                <a:latin typeface="Arial"/>
              </a:rPr>
              <a:t>Thank you!</a:t>
            </a:r>
            <a:r>
              <a:rPr lang="ru-RU" sz="2200" b="0" strike="noStrike" spc="-1">
                <a:latin typeface="Arial"/>
              </a:rPr>
              <a:t> The many variants of </a:t>
            </a:r>
            <a:r>
              <a:rPr lang="ru-RU" sz="2200" b="0" i="1" strike="noStrike" spc="-1">
                <a:latin typeface="Arial"/>
              </a:rPr>
              <a:t>ADV + Thank you </a:t>
            </a:r>
            <a:endParaRPr lang="ru-RU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0" i="1" strike="noStrike" spc="-1">
                <a:latin typeface="Arial"/>
              </a:rPr>
              <a:t>grechno / krasno / krasnen’ko / uklinno djakuju</a:t>
            </a:r>
            <a:endParaRPr lang="ru-RU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0" strike="noStrike" spc="-1">
                <a:latin typeface="Arial"/>
              </a:rPr>
              <a:t>More on variation in Ukrainian after a break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_1"/>
          <p:cNvSpPr/>
          <p:nvPr/>
        </p:nvSpPr>
        <p:spPr>
          <a:xfrm>
            <a:off x="3668400" y="226080"/>
            <a:ext cx="6302160" cy="514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9000" lnSpcReduction="10000"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C9211E"/>
                </a:solidFill>
                <a:latin typeface="Calibri Light"/>
                <a:ea typeface="DejaVu Sans"/>
              </a:rPr>
              <a:t>G</a:t>
            </a:r>
            <a:r>
              <a:rPr lang="ru-RU" sz="36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eneral </a:t>
            </a:r>
            <a:r>
              <a:rPr lang="ru-RU" sz="3600" b="1" strike="noStrike" spc="-1">
                <a:solidFill>
                  <a:srgbClr val="C9211E"/>
                </a:solidFill>
                <a:latin typeface="Calibri Light"/>
                <a:ea typeface="DejaVu Sans"/>
              </a:rPr>
              <a:t>r</a:t>
            </a:r>
            <a:r>
              <a:rPr lang="ru-RU" sz="36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egionally </a:t>
            </a:r>
            <a:r>
              <a:rPr lang="ru-RU" sz="3600" b="1" strike="noStrike" spc="-1">
                <a:solidFill>
                  <a:srgbClr val="C9211E"/>
                </a:solidFill>
                <a:latin typeface="Calibri Light"/>
                <a:ea typeface="DejaVu Sans"/>
              </a:rPr>
              <a:t>a</a:t>
            </a:r>
            <a:r>
              <a:rPr lang="ru-RU" sz="36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nnotated </a:t>
            </a:r>
            <a:r>
              <a:rPr lang="ru-RU" sz="3600" b="1" strike="noStrike" spc="-1">
                <a:solidFill>
                  <a:srgbClr val="C9211E"/>
                </a:solidFill>
                <a:latin typeface="Calibri Light"/>
                <a:ea typeface="DejaVu Sans"/>
              </a:rPr>
              <a:t>c</a:t>
            </a:r>
            <a:r>
              <a:rPr lang="ru-RU" sz="36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orpus of Ukrainian (GRAC):</a:t>
            </a:r>
            <a:r>
              <a:rPr lang="ru-RU" sz="36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ru-RU" sz="3600" b="1" u="sng" strike="noStrike" spc="-1">
                <a:solidFill>
                  <a:srgbClr val="000000"/>
                </a:solidFill>
                <a:uFillTx/>
                <a:latin typeface="Calibri Light"/>
                <a:ea typeface="DejaVu Sans"/>
              </a:rPr>
              <a:t>uacorpus.org</a:t>
            </a:r>
            <a:r>
              <a:t/>
            </a:r>
            <a:br/>
            <a:r>
              <a:rPr lang="ru-RU" sz="36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- </a:t>
            </a:r>
            <a:r>
              <a:rPr lang="en-US" sz="36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860</a:t>
            </a:r>
            <a:r>
              <a:rPr lang="ru-RU" sz="36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M tokens, &gt;</a:t>
            </a:r>
            <a:r>
              <a:rPr lang="en-US" sz="36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10</a:t>
            </a:r>
            <a:r>
              <a:rPr lang="ru-RU" sz="36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0000 texts</a:t>
            </a:r>
            <a:r>
              <a:t/>
            </a:r>
            <a:br/>
            <a:r>
              <a:rPr lang="ru-RU" sz="36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- 1816-202</a:t>
            </a:r>
            <a:r>
              <a:rPr lang="en-US" sz="36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1</a:t>
            </a:r>
            <a:r>
              <a:t/>
            </a:r>
            <a:br/>
            <a:r>
              <a:rPr lang="ru-RU" sz="36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- morphological annotation </a:t>
            </a:r>
            <a:r>
              <a:t/>
            </a:r>
            <a:br/>
            <a:r>
              <a:rPr lang="ru-RU" sz="36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- regional annotation (85%)</a:t>
            </a:r>
            <a:r>
              <a:t/>
            </a:r>
            <a:br/>
            <a:r>
              <a:rPr lang="ru-RU" sz="36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- genres and style</a:t>
            </a:r>
            <a:r>
              <a:t/>
            </a:r>
            <a:br/>
            <a:r>
              <a:t/>
            </a:r>
            <a:br/>
            <a:r>
              <a:rPr lang="ru-RU" sz="36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Maria Shvedova, Ruprecht von Waldenfels, Sergei Yarygin, Andrii Rysin, Vasyl Starko, Tymofij Nikolaenko (2017-202</a:t>
            </a:r>
            <a:r>
              <a:rPr lang="en-US" sz="36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2</a:t>
            </a:r>
            <a:r>
              <a:rPr lang="ru-RU" sz="36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) Kyiv, Jena</a:t>
            </a:r>
            <a:r>
              <a:t/>
            </a:r>
            <a:br/>
            <a:endParaRPr lang="ru-RU" sz="3600" b="0" strike="noStrike" spc="-1">
              <a:latin typeface="Arial"/>
            </a:endParaRPr>
          </a:p>
        </p:txBody>
      </p:sp>
      <p:sp>
        <p:nvSpPr>
          <p:cNvPr id="279" name="CustomShape 2_0"/>
          <p:cNvSpPr/>
          <p:nvPr/>
        </p:nvSpPr>
        <p:spPr>
          <a:xfrm>
            <a:off x="4922640" y="2681280"/>
            <a:ext cx="2314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80" name="Рисунок 1_1"/>
          <p:cNvPicPr/>
          <p:nvPr/>
        </p:nvPicPr>
        <p:blipFill>
          <a:blip r:embed="rId2"/>
          <a:stretch/>
        </p:blipFill>
        <p:spPr>
          <a:xfrm>
            <a:off x="0" y="226080"/>
            <a:ext cx="2769480" cy="95976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6_1" descr="Humanities Faculty - Гуманітарний факультет"/>
          <p:cNvPicPr/>
          <p:nvPr/>
        </p:nvPicPr>
        <p:blipFill>
          <a:blip r:embed="rId3"/>
          <a:stretch/>
        </p:blipFill>
        <p:spPr>
          <a:xfrm>
            <a:off x="252000" y="3097080"/>
            <a:ext cx="1501920" cy="150192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8_1" descr="Центр інноваційних освітніх технологій"/>
          <p:cNvPicPr/>
          <p:nvPr/>
        </p:nvPicPr>
        <p:blipFill>
          <a:blip r:embed="rId4"/>
          <a:stretch/>
        </p:blipFill>
        <p:spPr>
          <a:xfrm>
            <a:off x="315720" y="1629000"/>
            <a:ext cx="1374480" cy="1285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_2"/>
          <p:cNvSpPr/>
          <p:nvPr/>
        </p:nvSpPr>
        <p:spPr>
          <a:xfrm>
            <a:off x="691920" y="300960"/>
            <a:ext cx="8690760" cy="109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4" name="Рисунок 2_1"/>
          <p:cNvPicPr/>
          <p:nvPr/>
        </p:nvPicPr>
        <p:blipFill>
          <a:blip r:embed="rId2"/>
          <a:stretch/>
        </p:blipFill>
        <p:spPr>
          <a:xfrm>
            <a:off x="358200" y="14760"/>
            <a:ext cx="9361440" cy="5637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Заголовок 1_3"/>
          <p:cNvSpPr/>
          <p:nvPr/>
        </p:nvSpPr>
        <p:spPr>
          <a:xfrm>
            <a:off x="503280" y="225720"/>
            <a:ext cx="9070560" cy="945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Regional annotation</a:t>
            </a:r>
            <a:r>
              <a:rPr lang="en-US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 of GRAC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286" name="Подзаголовок 2_1"/>
          <p:cNvSpPr/>
          <p:nvPr/>
        </p:nvSpPr>
        <p:spPr>
          <a:xfrm>
            <a:off x="503280" y="1325880"/>
            <a:ext cx="9070560" cy="328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7" name="Рисунок 6_1"/>
          <p:cNvPicPr/>
          <p:nvPr/>
        </p:nvPicPr>
        <p:blipFill>
          <a:blip r:embed="rId2"/>
          <a:stretch/>
        </p:blipFill>
        <p:spPr>
          <a:xfrm>
            <a:off x="1800000" y="1105200"/>
            <a:ext cx="6630120" cy="4336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_6"/>
          <p:cNvSpPr/>
          <p:nvPr/>
        </p:nvSpPr>
        <p:spPr>
          <a:xfrm>
            <a:off x="503640" y="226440"/>
            <a:ext cx="9069480" cy="64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720" tIns="54360" rIns="108720" bIns="54360" anchor="ctr">
            <a:normAutofit fontScale="690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5320" b="0" strike="noStrike" spc="-1">
                <a:solidFill>
                  <a:srgbClr val="000000"/>
                </a:solidFill>
                <a:latin typeface="Calibri"/>
                <a:ea typeface="DejaVu Sans"/>
              </a:rPr>
              <a:t>Ukrainian dialectal groups</a:t>
            </a:r>
            <a:endParaRPr lang="ru-RU" sz="5320" b="0" strike="noStrike" spc="-1">
              <a:latin typeface="Arial"/>
            </a:endParaRPr>
          </a:p>
        </p:txBody>
      </p:sp>
      <p:pic>
        <p:nvPicPr>
          <p:cNvPr id="289" name="Picture 2_2"/>
          <p:cNvPicPr/>
          <p:nvPr/>
        </p:nvPicPr>
        <p:blipFill>
          <a:blip r:embed="rId2"/>
          <a:stretch/>
        </p:blipFill>
        <p:spPr>
          <a:xfrm>
            <a:off x="1286280" y="868680"/>
            <a:ext cx="7505640" cy="4857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3344</Words>
  <Application>Microsoft Office PowerPoint</Application>
  <PresentationFormat>Benutzerdefiniert</PresentationFormat>
  <Paragraphs>303</Paragraphs>
  <Slides>53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53</vt:i4>
      </vt:variant>
    </vt:vector>
  </HeadingPairs>
  <TitlesOfParts>
    <vt:vector size="67" baseType="lpstr">
      <vt:lpstr>Microsoft YaHei</vt:lpstr>
      <vt:lpstr>Arial</vt:lpstr>
      <vt:lpstr>Calibri</vt:lpstr>
      <vt:lpstr>Calibri Light</vt:lpstr>
      <vt:lpstr>DejaVu Sans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/>
  <dc:description/>
  <cp:lastModifiedBy>Admin Lokal</cp:lastModifiedBy>
  <cp:revision>18</cp:revision>
  <dcterms:created xsi:type="dcterms:W3CDTF">2022-05-29T21:44:37Z</dcterms:created>
  <dcterms:modified xsi:type="dcterms:W3CDTF">2022-05-31T14:08:57Z</dcterms:modified>
  <dc:language>ru-RU</dc:language>
</cp:coreProperties>
</file>