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4" r:id="rId1"/>
  </p:sldMasterIdLst>
  <p:notesMasterIdLst>
    <p:notesMasterId r:id="rId43"/>
  </p:notesMasterIdLst>
  <p:handoutMasterIdLst>
    <p:handoutMasterId r:id="rId44"/>
  </p:handoutMasterIdLst>
  <p:sldIdLst>
    <p:sldId id="360" r:id="rId2"/>
    <p:sldId id="534" r:id="rId3"/>
    <p:sldId id="497" r:id="rId4"/>
    <p:sldId id="468" r:id="rId5"/>
    <p:sldId id="535" r:id="rId6"/>
    <p:sldId id="536" r:id="rId7"/>
    <p:sldId id="537" r:id="rId8"/>
    <p:sldId id="538" r:id="rId9"/>
    <p:sldId id="539" r:id="rId10"/>
    <p:sldId id="492" r:id="rId11"/>
    <p:sldId id="491" r:id="rId12"/>
    <p:sldId id="508" r:id="rId13"/>
    <p:sldId id="541" r:id="rId14"/>
    <p:sldId id="542" r:id="rId15"/>
    <p:sldId id="472" r:id="rId16"/>
    <p:sldId id="510" r:id="rId17"/>
    <p:sldId id="496" r:id="rId18"/>
    <p:sldId id="514" r:id="rId19"/>
    <p:sldId id="494" r:id="rId20"/>
    <p:sldId id="493" r:id="rId21"/>
    <p:sldId id="515" r:id="rId22"/>
    <p:sldId id="520" r:id="rId23"/>
    <p:sldId id="522" r:id="rId24"/>
    <p:sldId id="516" r:id="rId25"/>
    <p:sldId id="511" r:id="rId26"/>
    <p:sldId id="512" r:id="rId27"/>
    <p:sldId id="523" r:id="rId28"/>
    <p:sldId id="507" r:id="rId29"/>
    <p:sldId id="501" r:id="rId30"/>
    <p:sldId id="526" r:id="rId31"/>
    <p:sldId id="540" r:id="rId32"/>
    <p:sldId id="478" r:id="rId33"/>
    <p:sldId id="528" r:id="rId34"/>
    <p:sldId id="529" r:id="rId35"/>
    <p:sldId id="530" r:id="rId36"/>
    <p:sldId id="531" r:id="rId37"/>
    <p:sldId id="532" r:id="rId38"/>
    <p:sldId id="533" r:id="rId39"/>
    <p:sldId id="513" r:id="rId40"/>
    <p:sldId id="524" r:id="rId41"/>
    <p:sldId id="525" r:id="rId42"/>
  </p:sldIdLst>
  <p:sldSz cx="9144000" cy="6858000" type="screen4x3"/>
  <p:notesSz cx="6743700" cy="9893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3399"/>
    <a:srgbClr val="33CC33"/>
    <a:srgbClr val="00CC66"/>
    <a:srgbClr val="CC0000"/>
    <a:srgbClr val="99FF66"/>
    <a:srgbClr val="CCFF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732" autoAdjust="0"/>
    <p:restoredTop sz="57295" autoAdjust="0"/>
  </p:normalViewPr>
  <p:slideViewPr>
    <p:cSldViewPr>
      <p:cViewPr varScale="1">
        <p:scale>
          <a:sx n="64" d="100"/>
          <a:sy n="64" d="100"/>
        </p:scale>
        <p:origin x="5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302" y="-96"/>
      </p:cViewPr>
      <p:guideLst>
        <p:guide orient="horz" pos="3116"/>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7D9A0-AD36-49D5-BC66-B9C5844910A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DE2E1696-EBB6-49CD-B884-7E4FC2BBE0EC}">
      <dgm:prSet phldrT="[Текст]" custT="1"/>
      <dgm:spPr/>
      <dgm:t>
        <a:bodyPr/>
        <a:lstStyle/>
        <a:p>
          <a:r>
            <a:rPr lang="uk-UA" sz="1900" b="1" dirty="0"/>
            <a:t>2006</a:t>
          </a:r>
        </a:p>
        <a:p>
          <a:r>
            <a:rPr lang="uk-UA" sz="2800" b="1" dirty="0"/>
            <a:t>28%</a:t>
          </a:r>
          <a:endParaRPr lang="ru-RU" sz="2800" b="1" dirty="0"/>
        </a:p>
      </dgm:t>
    </dgm:pt>
    <dgm:pt modelId="{6FE9C5E9-D11F-4668-9DE8-52764F17DB95}" type="parTrans" cxnId="{21ACB278-30DC-465E-BDB3-3DC891E2AB70}">
      <dgm:prSet/>
      <dgm:spPr/>
      <dgm:t>
        <a:bodyPr/>
        <a:lstStyle/>
        <a:p>
          <a:endParaRPr lang="ru-RU"/>
        </a:p>
      </dgm:t>
    </dgm:pt>
    <dgm:pt modelId="{5FDCCAB3-EBF2-443B-9074-04907FFC6980}" type="sibTrans" cxnId="{21ACB278-30DC-465E-BDB3-3DC891E2AB70}">
      <dgm:prSet/>
      <dgm:spPr/>
      <dgm:t>
        <a:bodyPr/>
        <a:lstStyle/>
        <a:p>
          <a:endParaRPr lang="ru-RU"/>
        </a:p>
      </dgm:t>
    </dgm:pt>
    <dgm:pt modelId="{ED1184E1-D42C-44B9-B8AC-421710AF2E23}">
      <dgm:prSet phldrT="[Текст]" custT="1"/>
      <dgm:spPr/>
      <dgm:t>
        <a:bodyPr/>
        <a:lstStyle/>
        <a:p>
          <a:r>
            <a:rPr lang="uk-UA" sz="1900" b="1" dirty="0"/>
            <a:t>2016</a:t>
          </a:r>
        </a:p>
        <a:p>
          <a:r>
            <a:rPr lang="uk-UA" sz="2800" b="1" dirty="0"/>
            <a:t>9%</a:t>
          </a:r>
          <a:endParaRPr lang="ru-RU" sz="2800" b="1" dirty="0"/>
        </a:p>
      </dgm:t>
    </dgm:pt>
    <dgm:pt modelId="{EA7613D7-4BC8-4B43-9265-2F211C0E7FA6}" type="parTrans" cxnId="{76C44CA1-23F1-482E-9C8A-19AC562BA113}">
      <dgm:prSet/>
      <dgm:spPr/>
      <dgm:t>
        <a:bodyPr/>
        <a:lstStyle/>
        <a:p>
          <a:endParaRPr lang="ru-RU"/>
        </a:p>
      </dgm:t>
    </dgm:pt>
    <dgm:pt modelId="{9598F774-99DC-45FA-AEB6-B6B1AF718F8A}" type="sibTrans" cxnId="{76C44CA1-23F1-482E-9C8A-19AC562BA113}">
      <dgm:prSet/>
      <dgm:spPr/>
      <dgm:t>
        <a:bodyPr/>
        <a:lstStyle/>
        <a:p>
          <a:endParaRPr lang="ru-RU"/>
        </a:p>
      </dgm:t>
    </dgm:pt>
    <dgm:pt modelId="{EF4CBC92-7E7E-46A5-998D-1C953111D145}">
      <dgm:prSet phldrT="[Текст]" custT="1"/>
      <dgm:spPr/>
      <dgm:t>
        <a:bodyPr/>
        <a:lstStyle/>
        <a:p>
          <a:r>
            <a:rPr lang="uk-UA" sz="1900" b="1" dirty="0"/>
            <a:t>2023</a:t>
          </a:r>
        </a:p>
        <a:p>
          <a:r>
            <a:rPr lang="uk-UA" sz="2800" b="1" dirty="0"/>
            <a:t>2,2%</a:t>
          </a:r>
          <a:endParaRPr lang="ru-RU" sz="2800" b="1" dirty="0"/>
        </a:p>
      </dgm:t>
    </dgm:pt>
    <dgm:pt modelId="{C2E43917-E6E6-4C25-B98B-AA9DDF442898}" type="parTrans" cxnId="{16DD3840-29CF-47CD-8EC7-B560532C6B62}">
      <dgm:prSet/>
      <dgm:spPr/>
      <dgm:t>
        <a:bodyPr/>
        <a:lstStyle/>
        <a:p>
          <a:endParaRPr lang="ru-RU"/>
        </a:p>
      </dgm:t>
    </dgm:pt>
    <dgm:pt modelId="{72D41FD6-519E-4A83-96FD-7195F03E48F4}" type="sibTrans" cxnId="{16DD3840-29CF-47CD-8EC7-B560532C6B62}">
      <dgm:prSet/>
      <dgm:spPr/>
      <dgm:t>
        <a:bodyPr/>
        <a:lstStyle/>
        <a:p>
          <a:endParaRPr lang="ru-RU"/>
        </a:p>
      </dgm:t>
    </dgm:pt>
    <dgm:pt modelId="{141426B4-76DD-433C-ADAC-60DA82FE7BFB}" type="pres">
      <dgm:prSet presAssocID="{F237D9A0-AD36-49D5-BC66-B9C5844910AA}" presName="Name0" presStyleCnt="0">
        <dgm:presLayoutVars>
          <dgm:chMax val="7"/>
          <dgm:chPref val="5"/>
        </dgm:presLayoutVars>
      </dgm:prSet>
      <dgm:spPr/>
    </dgm:pt>
    <dgm:pt modelId="{59318DA0-4404-4DC9-A806-C3A9DDE407BD}" type="pres">
      <dgm:prSet presAssocID="{F237D9A0-AD36-49D5-BC66-B9C5844910AA}" presName="arrowNode" presStyleLbl="node1" presStyleIdx="0" presStyleCnt="1"/>
      <dgm:spPr/>
    </dgm:pt>
    <dgm:pt modelId="{9C82E180-1C9B-4FFA-84B4-20C734572D44}" type="pres">
      <dgm:prSet presAssocID="{DE2E1696-EBB6-49CD-B884-7E4FC2BBE0EC}" presName="txNode1" presStyleLbl="revTx" presStyleIdx="0" presStyleCnt="3">
        <dgm:presLayoutVars>
          <dgm:bulletEnabled val="1"/>
        </dgm:presLayoutVars>
      </dgm:prSet>
      <dgm:spPr/>
    </dgm:pt>
    <dgm:pt modelId="{AF38E332-D766-45EB-A308-01981D83D2A0}" type="pres">
      <dgm:prSet presAssocID="{ED1184E1-D42C-44B9-B8AC-421710AF2E23}" presName="txNode2" presStyleLbl="revTx" presStyleIdx="1" presStyleCnt="3">
        <dgm:presLayoutVars>
          <dgm:bulletEnabled val="1"/>
        </dgm:presLayoutVars>
      </dgm:prSet>
      <dgm:spPr/>
    </dgm:pt>
    <dgm:pt modelId="{52396C8E-4E4F-426B-B5CE-6CBAE7295271}" type="pres">
      <dgm:prSet presAssocID="{9598F774-99DC-45FA-AEB6-B6B1AF718F8A}" presName="dotNode2" presStyleCnt="0"/>
      <dgm:spPr/>
    </dgm:pt>
    <dgm:pt modelId="{41CDDED9-C3BB-4680-BE05-86D00CA6883D}" type="pres">
      <dgm:prSet presAssocID="{9598F774-99DC-45FA-AEB6-B6B1AF718F8A}" presName="dotRepeatNode" presStyleLbl="fgShp" presStyleIdx="0" presStyleCnt="1"/>
      <dgm:spPr/>
    </dgm:pt>
    <dgm:pt modelId="{41796B20-3D59-48FF-825E-3AF579B40468}" type="pres">
      <dgm:prSet presAssocID="{EF4CBC92-7E7E-46A5-998D-1C953111D145}" presName="txNode3" presStyleLbl="revTx" presStyleIdx="2" presStyleCnt="3">
        <dgm:presLayoutVars>
          <dgm:bulletEnabled val="1"/>
        </dgm:presLayoutVars>
      </dgm:prSet>
      <dgm:spPr/>
    </dgm:pt>
  </dgm:ptLst>
  <dgm:cxnLst>
    <dgm:cxn modelId="{76156A1D-C19A-4FE5-AB2F-D422004201C9}" type="presOf" srcId="{9598F774-99DC-45FA-AEB6-B6B1AF718F8A}" destId="{41CDDED9-C3BB-4680-BE05-86D00CA6883D}" srcOrd="0" destOrd="0" presId="urn:microsoft.com/office/officeart/2009/3/layout/DescendingProcess"/>
    <dgm:cxn modelId="{16DD3840-29CF-47CD-8EC7-B560532C6B62}" srcId="{F237D9A0-AD36-49D5-BC66-B9C5844910AA}" destId="{EF4CBC92-7E7E-46A5-998D-1C953111D145}" srcOrd="2" destOrd="0" parTransId="{C2E43917-E6E6-4C25-B98B-AA9DDF442898}" sibTransId="{72D41FD6-519E-4A83-96FD-7195F03E48F4}"/>
    <dgm:cxn modelId="{521FB85F-5D5C-4DCB-9475-E4424CE701DA}" type="presOf" srcId="{EF4CBC92-7E7E-46A5-998D-1C953111D145}" destId="{41796B20-3D59-48FF-825E-3AF579B40468}" srcOrd="0" destOrd="0" presId="urn:microsoft.com/office/officeart/2009/3/layout/DescendingProcess"/>
    <dgm:cxn modelId="{7476E56F-52D6-445D-992A-BB56305E95FF}" type="presOf" srcId="{F237D9A0-AD36-49D5-BC66-B9C5844910AA}" destId="{141426B4-76DD-433C-ADAC-60DA82FE7BFB}" srcOrd="0" destOrd="0" presId="urn:microsoft.com/office/officeart/2009/3/layout/DescendingProcess"/>
    <dgm:cxn modelId="{21ACB278-30DC-465E-BDB3-3DC891E2AB70}" srcId="{F237D9A0-AD36-49D5-BC66-B9C5844910AA}" destId="{DE2E1696-EBB6-49CD-B884-7E4FC2BBE0EC}" srcOrd="0" destOrd="0" parTransId="{6FE9C5E9-D11F-4668-9DE8-52764F17DB95}" sibTransId="{5FDCCAB3-EBF2-443B-9074-04907FFC6980}"/>
    <dgm:cxn modelId="{9140CF7F-AFC0-4D1B-A7B4-9E9D1F5C4CB8}" type="presOf" srcId="{DE2E1696-EBB6-49CD-B884-7E4FC2BBE0EC}" destId="{9C82E180-1C9B-4FFA-84B4-20C734572D44}" srcOrd="0" destOrd="0" presId="urn:microsoft.com/office/officeart/2009/3/layout/DescendingProcess"/>
    <dgm:cxn modelId="{76C44CA1-23F1-482E-9C8A-19AC562BA113}" srcId="{F237D9A0-AD36-49D5-BC66-B9C5844910AA}" destId="{ED1184E1-D42C-44B9-B8AC-421710AF2E23}" srcOrd="1" destOrd="0" parTransId="{EA7613D7-4BC8-4B43-9265-2F211C0E7FA6}" sibTransId="{9598F774-99DC-45FA-AEB6-B6B1AF718F8A}"/>
    <dgm:cxn modelId="{062BFED5-2C36-4FFF-9455-E6284B64D0CB}" type="presOf" srcId="{ED1184E1-D42C-44B9-B8AC-421710AF2E23}" destId="{AF38E332-D766-45EB-A308-01981D83D2A0}" srcOrd="0" destOrd="0" presId="urn:microsoft.com/office/officeart/2009/3/layout/DescendingProcess"/>
    <dgm:cxn modelId="{F4228D31-4494-4B12-8C9C-C1C65CDCE4A6}" type="presParOf" srcId="{141426B4-76DD-433C-ADAC-60DA82FE7BFB}" destId="{59318DA0-4404-4DC9-A806-C3A9DDE407BD}" srcOrd="0" destOrd="0" presId="urn:microsoft.com/office/officeart/2009/3/layout/DescendingProcess"/>
    <dgm:cxn modelId="{0C1DF113-D53C-4949-BAF3-611596E0ECD1}" type="presParOf" srcId="{141426B4-76DD-433C-ADAC-60DA82FE7BFB}" destId="{9C82E180-1C9B-4FFA-84B4-20C734572D44}" srcOrd="1" destOrd="0" presId="urn:microsoft.com/office/officeart/2009/3/layout/DescendingProcess"/>
    <dgm:cxn modelId="{37A9C1DA-10E4-439D-B342-EF530632E4B8}" type="presParOf" srcId="{141426B4-76DD-433C-ADAC-60DA82FE7BFB}" destId="{AF38E332-D766-45EB-A308-01981D83D2A0}" srcOrd="2" destOrd="0" presId="urn:microsoft.com/office/officeart/2009/3/layout/DescendingProcess"/>
    <dgm:cxn modelId="{5E4E295E-8F50-4193-B853-6807354C2DC3}" type="presParOf" srcId="{141426B4-76DD-433C-ADAC-60DA82FE7BFB}" destId="{52396C8E-4E4F-426B-B5CE-6CBAE7295271}" srcOrd="3" destOrd="0" presId="urn:microsoft.com/office/officeart/2009/3/layout/DescendingProcess"/>
    <dgm:cxn modelId="{03409AEA-8CFA-4326-A043-191ADED2D288}" type="presParOf" srcId="{52396C8E-4E4F-426B-B5CE-6CBAE7295271}" destId="{41CDDED9-C3BB-4680-BE05-86D00CA6883D}" srcOrd="0" destOrd="0" presId="urn:microsoft.com/office/officeart/2009/3/layout/DescendingProcess"/>
    <dgm:cxn modelId="{427B3B11-CF1F-4217-A43C-FBABFFB34069}" type="presParOf" srcId="{141426B4-76DD-433C-ADAC-60DA82FE7BFB}" destId="{41796B20-3D59-48FF-825E-3AF579B40468}" srcOrd="4"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FC6CD-0AF7-4D49-9FE6-DA8A251026F5}" type="doc">
      <dgm:prSet loTypeId="urn:microsoft.com/office/officeart/2005/8/layout/arrow2" loCatId="process" qsTypeId="urn:microsoft.com/office/officeart/2005/8/quickstyle/simple1" qsCatId="simple" csTypeId="urn:microsoft.com/office/officeart/2005/8/colors/accent1_2" csCatId="accent1" phldr="1"/>
      <dgm:spPr/>
    </dgm:pt>
    <dgm:pt modelId="{A0F66A04-4653-4A29-A7D5-F791778322F0}">
      <dgm:prSet phldrT="[Текст]" custT="1"/>
      <dgm:spPr/>
      <dgm:t>
        <a:bodyPr/>
        <a:lstStyle/>
        <a:p>
          <a:endParaRPr lang="uk-UA" sz="2800" dirty="0"/>
        </a:p>
        <a:p>
          <a:r>
            <a:rPr lang="uk-UA" sz="2800" dirty="0"/>
            <a:t>2016</a:t>
          </a:r>
        </a:p>
        <a:p>
          <a:r>
            <a:rPr lang="uk-UA" sz="2800" dirty="0"/>
            <a:t>60%</a:t>
          </a:r>
          <a:endParaRPr lang="ru-RU" sz="2800" dirty="0"/>
        </a:p>
      </dgm:t>
    </dgm:pt>
    <dgm:pt modelId="{44E151EB-C75D-4542-861E-36FBF5931685}" type="parTrans" cxnId="{099F4B2D-0C7B-4351-BA6C-088E042F879B}">
      <dgm:prSet/>
      <dgm:spPr/>
      <dgm:t>
        <a:bodyPr/>
        <a:lstStyle/>
        <a:p>
          <a:endParaRPr lang="ru-RU"/>
        </a:p>
      </dgm:t>
    </dgm:pt>
    <dgm:pt modelId="{A2E33B30-5862-4FFA-872D-1D972EE195C7}" type="sibTrans" cxnId="{099F4B2D-0C7B-4351-BA6C-088E042F879B}">
      <dgm:prSet/>
      <dgm:spPr/>
      <dgm:t>
        <a:bodyPr/>
        <a:lstStyle/>
        <a:p>
          <a:endParaRPr lang="ru-RU"/>
        </a:p>
      </dgm:t>
    </dgm:pt>
    <dgm:pt modelId="{DDF280ED-5B86-4E2D-80BE-3C19A1D76ACF}">
      <dgm:prSet phldrT="[Текст]" custT="1"/>
      <dgm:spPr/>
      <dgm:t>
        <a:bodyPr/>
        <a:lstStyle/>
        <a:p>
          <a:endParaRPr lang="uk-UA" sz="3600" dirty="0"/>
        </a:p>
        <a:p>
          <a:r>
            <a:rPr lang="uk-UA" sz="3600" dirty="0"/>
            <a:t>2022</a:t>
          </a:r>
        </a:p>
        <a:p>
          <a:r>
            <a:rPr lang="uk-UA" sz="2800" dirty="0"/>
            <a:t>76%</a:t>
          </a:r>
          <a:endParaRPr lang="ru-RU" sz="2800" dirty="0"/>
        </a:p>
      </dgm:t>
    </dgm:pt>
    <dgm:pt modelId="{5BFFB7E6-F8E4-4AD2-9B0F-B40F5F3BE27B}" type="parTrans" cxnId="{1312F1C3-AC6B-4968-942F-7426FA09A568}">
      <dgm:prSet/>
      <dgm:spPr/>
      <dgm:t>
        <a:bodyPr/>
        <a:lstStyle/>
        <a:p>
          <a:endParaRPr lang="ru-RU"/>
        </a:p>
      </dgm:t>
    </dgm:pt>
    <dgm:pt modelId="{1951C5D7-6D43-4C26-AA2F-DF1BF365199C}" type="sibTrans" cxnId="{1312F1C3-AC6B-4968-942F-7426FA09A568}">
      <dgm:prSet/>
      <dgm:spPr/>
      <dgm:t>
        <a:bodyPr/>
        <a:lstStyle/>
        <a:p>
          <a:endParaRPr lang="ru-RU"/>
        </a:p>
      </dgm:t>
    </dgm:pt>
    <dgm:pt modelId="{1F29EBBA-4798-412C-AD45-B9544AA82A84}" type="pres">
      <dgm:prSet presAssocID="{22FFC6CD-0AF7-4D49-9FE6-DA8A251026F5}" presName="arrowDiagram" presStyleCnt="0">
        <dgm:presLayoutVars>
          <dgm:chMax val="5"/>
          <dgm:dir/>
          <dgm:resizeHandles val="exact"/>
        </dgm:presLayoutVars>
      </dgm:prSet>
      <dgm:spPr/>
    </dgm:pt>
    <dgm:pt modelId="{223B26F9-9825-4098-BF0F-064A5036B42B}" type="pres">
      <dgm:prSet presAssocID="{22FFC6CD-0AF7-4D49-9FE6-DA8A251026F5}" presName="arrow" presStyleLbl="bgShp" presStyleIdx="0" presStyleCnt="1"/>
      <dgm:spPr>
        <a:solidFill>
          <a:srgbClr val="0070C0"/>
        </a:solidFill>
      </dgm:spPr>
    </dgm:pt>
    <dgm:pt modelId="{5108D808-E844-4DF2-90A7-07DE3B495D85}" type="pres">
      <dgm:prSet presAssocID="{22FFC6CD-0AF7-4D49-9FE6-DA8A251026F5}" presName="arrowDiagram2" presStyleCnt="0"/>
      <dgm:spPr/>
    </dgm:pt>
    <dgm:pt modelId="{3BD706E9-0C81-4C7D-9A12-BB954D530009}" type="pres">
      <dgm:prSet presAssocID="{A0F66A04-4653-4A29-A7D5-F791778322F0}" presName="bullet2a" presStyleLbl="node1" presStyleIdx="0" presStyleCnt="2"/>
      <dgm:spPr/>
    </dgm:pt>
    <dgm:pt modelId="{A6B560AD-662A-42FE-BB25-9EA2E9C275F8}" type="pres">
      <dgm:prSet presAssocID="{A0F66A04-4653-4A29-A7D5-F791778322F0}" presName="textBox2a" presStyleLbl="revTx" presStyleIdx="0" presStyleCnt="2">
        <dgm:presLayoutVars>
          <dgm:bulletEnabled val="1"/>
        </dgm:presLayoutVars>
      </dgm:prSet>
      <dgm:spPr/>
    </dgm:pt>
    <dgm:pt modelId="{142E3C49-344B-4C80-8F0E-C5D9AA83979A}" type="pres">
      <dgm:prSet presAssocID="{DDF280ED-5B86-4E2D-80BE-3C19A1D76ACF}" presName="bullet2b" presStyleLbl="node1" presStyleIdx="1" presStyleCnt="2"/>
      <dgm:spPr/>
    </dgm:pt>
    <dgm:pt modelId="{279CFF05-6B0D-448A-AC37-6046D2601091}" type="pres">
      <dgm:prSet presAssocID="{DDF280ED-5B86-4E2D-80BE-3C19A1D76ACF}" presName="textBox2b" presStyleLbl="revTx" presStyleIdx="1" presStyleCnt="2">
        <dgm:presLayoutVars>
          <dgm:bulletEnabled val="1"/>
        </dgm:presLayoutVars>
      </dgm:prSet>
      <dgm:spPr/>
    </dgm:pt>
  </dgm:ptLst>
  <dgm:cxnLst>
    <dgm:cxn modelId="{BF2F5316-9CAE-4357-9141-C147B77CBA52}" type="presOf" srcId="{DDF280ED-5B86-4E2D-80BE-3C19A1D76ACF}" destId="{279CFF05-6B0D-448A-AC37-6046D2601091}" srcOrd="0" destOrd="0" presId="urn:microsoft.com/office/officeart/2005/8/layout/arrow2"/>
    <dgm:cxn modelId="{6EE69E24-E149-48BF-8A55-BEF9C5284E73}" type="presOf" srcId="{22FFC6CD-0AF7-4D49-9FE6-DA8A251026F5}" destId="{1F29EBBA-4798-412C-AD45-B9544AA82A84}" srcOrd="0" destOrd="0" presId="urn:microsoft.com/office/officeart/2005/8/layout/arrow2"/>
    <dgm:cxn modelId="{099F4B2D-0C7B-4351-BA6C-088E042F879B}" srcId="{22FFC6CD-0AF7-4D49-9FE6-DA8A251026F5}" destId="{A0F66A04-4653-4A29-A7D5-F791778322F0}" srcOrd="0" destOrd="0" parTransId="{44E151EB-C75D-4542-861E-36FBF5931685}" sibTransId="{A2E33B30-5862-4FFA-872D-1D972EE195C7}"/>
    <dgm:cxn modelId="{70B7F0B7-1D0A-4342-BAE6-38ADA448D700}" type="presOf" srcId="{A0F66A04-4653-4A29-A7D5-F791778322F0}" destId="{A6B560AD-662A-42FE-BB25-9EA2E9C275F8}" srcOrd="0" destOrd="0" presId="urn:microsoft.com/office/officeart/2005/8/layout/arrow2"/>
    <dgm:cxn modelId="{1312F1C3-AC6B-4968-942F-7426FA09A568}" srcId="{22FFC6CD-0AF7-4D49-9FE6-DA8A251026F5}" destId="{DDF280ED-5B86-4E2D-80BE-3C19A1D76ACF}" srcOrd="1" destOrd="0" parTransId="{5BFFB7E6-F8E4-4AD2-9B0F-B40F5F3BE27B}" sibTransId="{1951C5D7-6D43-4C26-AA2F-DF1BF365199C}"/>
    <dgm:cxn modelId="{81149FA9-8C90-4E8A-9BC7-F1C16E4DC04F}" type="presParOf" srcId="{1F29EBBA-4798-412C-AD45-B9544AA82A84}" destId="{223B26F9-9825-4098-BF0F-064A5036B42B}" srcOrd="0" destOrd="0" presId="urn:microsoft.com/office/officeart/2005/8/layout/arrow2"/>
    <dgm:cxn modelId="{45D8EC3F-CB17-4A8A-9648-19945F8C4923}" type="presParOf" srcId="{1F29EBBA-4798-412C-AD45-B9544AA82A84}" destId="{5108D808-E844-4DF2-90A7-07DE3B495D85}" srcOrd="1" destOrd="0" presId="urn:microsoft.com/office/officeart/2005/8/layout/arrow2"/>
    <dgm:cxn modelId="{D77FF238-6183-40E4-9187-4EEB91E56F71}" type="presParOf" srcId="{5108D808-E844-4DF2-90A7-07DE3B495D85}" destId="{3BD706E9-0C81-4C7D-9A12-BB954D530009}" srcOrd="0" destOrd="0" presId="urn:microsoft.com/office/officeart/2005/8/layout/arrow2"/>
    <dgm:cxn modelId="{73D2C600-29B9-48FE-AA7C-A2BB16AE4D00}" type="presParOf" srcId="{5108D808-E844-4DF2-90A7-07DE3B495D85}" destId="{A6B560AD-662A-42FE-BB25-9EA2E9C275F8}" srcOrd="1" destOrd="0" presId="urn:microsoft.com/office/officeart/2005/8/layout/arrow2"/>
    <dgm:cxn modelId="{E945B2F8-DA3E-4CBF-A4EB-BA7BFC88D747}" type="presParOf" srcId="{5108D808-E844-4DF2-90A7-07DE3B495D85}" destId="{142E3C49-344B-4C80-8F0E-C5D9AA83979A}" srcOrd="2" destOrd="0" presId="urn:microsoft.com/office/officeart/2005/8/layout/arrow2"/>
    <dgm:cxn modelId="{4FFFE9EB-B6FC-47D7-99A2-DBE42331FD9F}" type="presParOf" srcId="{5108D808-E844-4DF2-90A7-07DE3B495D85}" destId="{279CFF05-6B0D-448A-AC37-6046D2601091}"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FC6CD-0AF7-4D49-9FE6-DA8A251026F5}" type="doc">
      <dgm:prSet loTypeId="urn:microsoft.com/office/officeart/2005/8/layout/arrow2" loCatId="process" qsTypeId="urn:microsoft.com/office/officeart/2005/8/quickstyle/simple1" qsCatId="simple" csTypeId="urn:microsoft.com/office/officeart/2005/8/colors/accent1_2" csCatId="accent1" phldr="1"/>
      <dgm:spPr/>
    </dgm:pt>
    <dgm:pt modelId="{A0F66A04-4653-4A29-A7D5-F791778322F0}">
      <dgm:prSet phldrT="[Текст]" custT="1"/>
      <dgm:spPr/>
      <dgm:t>
        <a:bodyPr/>
        <a:lstStyle/>
        <a:p>
          <a:r>
            <a:rPr lang="uk-UA" sz="2800" dirty="0"/>
            <a:t>2006</a:t>
          </a:r>
        </a:p>
        <a:p>
          <a:r>
            <a:rPr lang="uk-UA" sz="2800" b="1" dirty="0"/>
            <a:t>58%</a:t>
          </a:r>
          <a:endParaRPr lang="ru-RU" sz="2800" b="1" dirty="0"/>
        </a:p>
      </dgm:t>
    </dgm:pt>
    <dgm:pt modelId="{44E151EB-C75D-4542-861E-36FBF5931685}" type="parTrans" cxnId="{099F4B2D-0C7B-4351-BA6C-088E042F879B}">
      <dgm:prSet/>
      <dgm:spPr/>
      <dgm:t>
        <a:bodyPr/>
        <a:lstStyle/>
        <a:p>
          <a:endParaRPr lang="ru-RU"/>
        </a:p>
      </dgm:t>
    </dgm:pt>
    <dgm:pt modelId="{A2E33B30-5862-4FFA-872D-1D972EE195C7}" type="sibTrans" cxnId="{099F4B2D-0C7B-4351-BA6C-088E042F879B}">
      <dgm:prSet/>
      <dgm:spPr/>
      <dgm:t>
        <a:bodyPr/>
        <a:lstStyle/>
        <a:p>
          <a:endParaRPr lang="ru-RU"/>
        </a:p>
      </dgm:t>
    </dgm:pt>
    <dgm:pt modelId="{DDF280ED-5B86-4E2D-80BE-3C19A1D76ACF}">
      <dgm:prSet phldrT="[Текст]" custT="1"/>
      <dgm:spPr/>
      <dgm:t>
        <a:bodyPr/>
        <a:lstStyle/>
        <a:p>
          <a:endParaRPr lang="uk-UA" sz="2800" dirty="0"/>
        </a:p>
        <a:p>
          <a:r>
            <a:rPr lang="uk-UA" sz="2800" dirty="0"/>
            <a:t>2016</a:t>
          </a:r>
        </a:p>
        <a:p>
          <a:r>
            <a:rPr lang="uk-UA" sz="2800" b="1" dirty="0"/>
            <a:t>71%</a:t>
          </a:r>
          <a:endParaRPr lang="ru-RU" sz="2800" b="1" dirty="0"/>
        </a:p>
      </dgm:t>
    </dgm:pt>
    <dgm:pt modelId="{5BFFB7E6-F8E4-4AD2-9B0F-B40F5F3BE27B}" type="parTrans" cxnId="{1312F1C3-AC6B-4968-942F-7426FA09A568}">
      <dgm:prSet/>
      <dgm:spPr/>
      <dgm:t>
        <a:bodyPr/>
        <a:lstStyle/>
        <a:p>
          <a:endParaRPr lang="ru-RU"/>
        </a:p>
      </dgm:t>
    </dgm:pt>
    <dgm:pt modelId="{1951C5D7-6D43-4C26-AA2F-DF1BF365199C}" type="sibTrans" cxnId="{1312F1C3-AC6B-4968-942F-7426FA09A568}">
      <dgm:prSet/>
      <dgm:spPr/>
      <dgm:t>
        <a:bodyPr/>
        <a:lstStyle/>
        <a:p>
          <a:endParaRPr lang="ru-RU"/>
        </a:p>
      </dgm:t>
    </dgm:pt>
    <dgm:pt modelId="{57E7A20E-5D2A-4C1A-9A9D-7AC7B615C0A0}">
      <dgm:prSet phldrT="[Текст]" custT="1"/>
      <dgm:spPr/>
      <dgm:t>
        <a:bodyPr/>
        <a:lstStyle/>
        <a:p>
          <a:endParaRPr lang="uk-UA" sz="2800" dirty="0"/>
        </a:p>
        <a:p>
          <a:r>
            <a:rPr lang="uk-UA" sz="2800" dirty="0"/>
            <a:t>2022</a:t>
          </a:r>
        </a:p>
        <a:p>
          <a:r>
            <a:rPr lang="uk-UA" sz="2800" b="1" dirty="0"/>
            <a:t>91%</a:t>
          </a:r>
          <a:endParaRPr lang="ru-RU" sz="2800" b="1" dirty="0"/>
        </a:p>
      </dgm:t>
    </dgm:pt>
    <dgm:pt modelId="{26373821-DF6F-4257-B6DE-1E21094F1869}" type="parTrans" cxnId="{080E8625-BAAD-4E4F-9858-799B9A30F223}">
      <dgm:prSet/>
      <dgm:spPr/>
      <dgm:t>
        <a:bodyPr/>
        <a:lstStyle/>
        <a:p>
          <a:endParaRPr lang="ru-RU"/>
        </a:p>
      </dgm:t>
    </dgm:pt>
    <dgm:pt modelId="{6BB9444A-FD77-4460-B3FC-41389DB49F0B}" type="sibTrans" cxnId="{080E8625-BAAD-4E4F-9858-799B9A30F223}">
      <dgm:prSet/>
      <dgm:spPr/>
      <dgm:t>
        <a:bodyPr/>
        <a:lstStyle/>
        <a:p>
          <a:endParaRPr lang="ru-RU"/>
        </a:p>
      </dgm:t>
    </dgm:pt>
    <dgm:pt modelId="{1F29EBBA-4798-412C-AD45-B9544AA82A84}" type="pres">
      <dgm:prSet presAssocID="{22FFC6CD-0AF7-4D49-9FE6-DA8A251026F5}" presName="arrowDiagram" presStyleCnt="0">
        <dgm:presLayoutVars>
          <dgm:chMax val="5"/>
          <dgm:dir/>
          <dgm:resizeHandles val="exact"/>
        </dgm:presLayoutVars>
      </dgm:prSet>
      <dgm:spPr/>
    </dgm:pt>
    <dgm:pt modelId="{223B26F9-9825-4098-BF0F-064A5036B42B}" type="pres">
      <dgm:prSet presAssocID="{22FFC6CD-0AF7-4D49-9FE6-DA8A251026F5}" presName="arrow" presStyleLbl="bgShp" presStyleIdx="0" presStyleCnt="1" custLinFactNeighborX="-793" custLinFactNeighborY="-8589"/>
      <dgm:spPr>
        <a:solidFill>
          <a:srgbClr val="0070C0"/>
        </a:solidFill>
      </dgm:spPr>
    </dgm:pt>
    <dgm:pt modelId="{600F527C-E71A-441C-827E-3F829136B89A}" type="pres">
      <dgm:prSet presAssocID="{22FFC6CD-0AF7-4D49-9FE6-DA8A251026F5}" presName="arrowDiagram3" presStyleCnt="0"/>
      <dgm:spPr/>
    </dgm:pt>
    <dgm:pt modelId="{459A009C-12B0-41FF-9F7D-61DC0A7FAAC0}" type="pres">
      <dgm:prSet presAssocID="{A0F66A04-4653-4A29-A7D5-F791778322F0}" presName="bullet3a" presStyleLbl="node1" presStyleIdx="0" presStyleCnt="3"/>
      <dgm:spPr/>
    </dgm:pt>
    <dgm:pt modelId="{F800A7B5-B3DB-4D7A-93BE-8840B8235011}" type="pres">
      <dgm:prSet presAssocID="{A0F66A04-4653-4A29-A7D5-F791778322F0}" presName="textBox3a" presStyleLbl="revTx" presStyleIdx="0" presStyleCnt="3">
        <dgm:presLayoutVars>
          <dgm:bulletEnabled val="1"/>
        </dgm:presLayoutVars>
      </dgm:prSet>
      <dgm:spPr/>
    </dgm:pt>
    <dgm:pt modelId="{48D06A03-5ACB-4B87-89E6-840934414274}" type="pres">
      <dgm:prSet presAssocID="{DDF280ED-5B86-4E2D-80BE-3C19A1D76ACF}" presName="bullet3b" presStyleLbl="node1" presStyleIdx="1" presStyleCnt="3" custLinFactNeighborX="3728" custLinFactNeighborY="7980"/>
      <dgm:spPr/>
    </dgm:pt>
    <dgm:pt modelId="{44A189BE-7D29-465D-81F1-23FB89F1EB9A}" type="pres">
      <dgm:prSet presAssocID="{DDF280ED-5B86-4E2D-80BE-3C19A1D76ACF}" presName="textBox3b" presStyleLbl="revTx" presStyleIdx="1" presStyleCnt="3">
        <dgm:presLayoutVars>
          <dgm:bulletEnabled val="1"/>
        </dgm:presLayoutVars>
      </dgm:prSet>
      <dgm:spPr/>
    </dgm:pt>
    <dgm:pt modelId="{C4174910-35E1-4A95-9E87-F9436D923C1E}" type="pres">
      <dgm:prSet presAssocID="{57E7A20E-5D2A-4C1A-9A9D-7AC7B615C0A0}" presName="bullet3c" presStyleLbl="node1" presStyleIdx="2" presStyleCnt="3"/>
      <dgm:spPr/>
    </dgm:pt>
    <dgm:pt modelId="{50A7CE1B-A4B7-4819-AAA8-169DB1A3F886}" type="pres">
      <dgm:prSet presAssocID="{57E7A20E-5D2A-4C1A-9A9D-7AC7B615C0A0}" presName="textBox3c" presStyleLbl="revTx" presStyleIdx="2" presStyleCnt="3">
        <dgm:presLayoutVars>
          <dgm:bulletEnabled val="1"/>
        </dgm:presLayoutVars>
      </dgm:prSet>
      <dgm:spPr/>
    </dgm:pt>
  </dgm:ptLst>
  <dgm:cxnLst>
    <dgm:cxn modelId="{080E8625-BAAD-4E4F-9858-799B9A30F223}" srcId="{22FFC6CD-0AF7-4D49-9FE6-DA8A251026F5}" destId="{57E7A20E-5D2A-4C1A-9A9D-7AC7B615C0A0}" srcOrd="2" destOrd="0" parTransId="{26373821-DF6F-4257-B6DE-1E21094F1869}" sibTransId="{6BB9444A-FD77-4460-B3FC-41389DB49F0B}"/>
    <dgm:cxn modelId="{099F4B2D-0C7B-4351-BA6C-088E042F879B}" srcId="{22FFC6CD-0AF7-4D49-9FE6-DA8A251026F5}" destId="{A0F66A04-4653-4A29-A7D5-F791778322F0}" srcOrd="0" destOrd="0" parTransId="{44E151EB-C75D-4542-861E-36FBF5931685}" sibTransId="{A2E33B30-5862-4FFA-872D-1D972EE195C7}"/>
    <dgm:cxn modelId="{0528FC3A-A159-4C70-B8A8-DBCCB8A04704}" type="presOf" srcId="{57E7A20E-5D2A-4C1A-9A9D-7AC7B615C0A0}" destId="{50A7CE1B-A4B7-4819-AAA8-169DB1A3F886}" srcOrd="0" destOrd="0" presId="urn:microsoft.com/office/officeart/2005/8/layout/arrow2"/>
    <dgm:cxn modelId="{50B86F8B-A28E-4A11-BEFF-36A8B117D9BF}" type="presOf" srcId="{22FFC6CD-0AF7-4D49-9FE6-DA8A251026F5}" destId="{1F29EBBA-4798-412C-AD45-B9544AA82A84}" srcOrd="0" destOrd="0" presId="urn:microsoft.com/office/officeart/2005/8/layout/arrow2"/>
    <dgm:cxn modelId="{124514BC-70D8-4C86-A3CE-AC7CBEF67A27}" type="presOf" srcId="{DDF280ED-5B86-4E2D-80BE-3C19A1D76ACF}" destId="{44A189BE-7D29-465D-81F1-23FB89F1EB9A}" srcOrd="0" destOrd="0" presId="urn:microsoft.com/office/officeart/2005/8/layout/arrow2"/>
    <dgm:cxn modelId="{1312F1C3-AC6B-4968-942F-7426FA09A568}" srcId="{22FFC6CD-0AF7-4D49-9FE6-DA8A251026F5}" destId="{DDF280ED-5B86-4E2D-80BE-3C19A1D76ACF}" srcOrd="1" destOrd="0" parTransId="{5BFFB7E6-F8E4-4AD2-9B0F-B40F5F3BE27B}" sibTransId="{1951C5D7-6D43-4C26-AA2F-DF1BF365199C}"/>
    <dgm:cxn modelId="{89EB04EB-18B3-4897-A354-388F064D8CF6}" type="presOf" srcId="{A0F66A04-4653-4A29-A7D5-F791778322F0}" destId="{F800A7B5-B3DB-4D7A-93BE-8840B8235011}" srcOrd="0" destOrd="0" presId="urn:microsoft.com/office/officeart/2005/8/layout/arrow2"/>
    <dgm:cxn modelId="{646FFBB1-D6A4-45C6-A306-58AD4FF30F36}" type="presParOf" srcId="{1F29EBBA-4798-412C-AD45-B9544AA82A84}" destId="{223B26F9-9825-4098-BF0F-064A5036B42B}" srcOrd="0" destOrd="0" presId="urn:microsoft.com/office/officeart/2005/8/layout/arrow2"/>
    <dgm:cxn modelId="{1364A335-55E8-4E0B-A6F9-C8E494D56FDB}" type="presParOf" srcId="{1F29EBBA-4798-412C-AD45-B9544AA82A84}" destId="{600F527C-E71A-441C-827E-3F829136B89A}" srcOrd="1" destOrd="0" presId="urn:microsoft.com/office/officeart/2005/8/layout/arrow2"/>
    <dgm:cxn modelId="{0BC7590F-E043-4361-9AF5-304CF5FFF451}" type="presParOf" srcId="{600F527C-E71A-441C-827E-3F829136B89A}" destId="{459A009C-12B0-41FF-9F7D-61DC0A7FAAC0}" srcOrd="0" destOrd="0" presId="urn:microsoft.com/office/officeart/2005/8/layout/arrow2"/>
    <dgm:cxn modelId="{1528E815-C7CE-438E-9409-F8A141404EF8}" type="presParOf" srcId="{600F527C-E71A-441C-827E-3F829136B89A}" destId="{F800A7B5-B3DB-4D7A-93BE-8840B8235011}" srcOrd="1" destOrd="0" presId="urn:microsoft.com/office/officeart/2005/8/layout/arrow2"/>
    <dgm:cxn modelId="{8B46B68F-4A4A-454B-9C09-DC8B8A8D7519}" type="presParOf" srcId="{600F527C-E71A-441C-827E-3F829136B89A}" destId="{48D06A03-5ACB-4B87-89E6-840934414274}" srcOrd="2" destOrd="0" presId="urn:microsoft.com/office/officeart/2005/8/layout/arrow2"/>
    <dgm:cxn modelId="{228DAFC5-9540-4EC9-BB9D-5C20962E253D}" type="presParOf" srcId="{600F527C-E71A-441C-827E-3F829136B89A}" destId="{44A189BE-7D29-465D-81F1-23FB89F1EB9A}" srcOrd="3" destOrd="0" presId="urn:microsoft.com/office/officeart/2005/8/layout/arrow2"/>
    <dgm:cxn modelId="{849B0028-AA09-4D50-89B5-A4EBE80F64A2}" type="presParOf" srcId="{600F527C-E71A-441C-827E-3F829136B89A}" destId="{C4174910-35E1-4A95-9E87-F9436D923C1E}" srcOrd="4" destOrd="0" presId="urn:microsoft.com/office/officeart/2005/8/layout/arrow2"/>
    <dgm:cxn modelId="{B274CABF-2F1C-4867-9C63-24336807CAB0}" type="presParOf" srcId="{600F527C-E71A-441C-827E-3F829136B89A}" destId="{50A7CE1B-A4B7-4819-AAA8-169DB1A3F88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18DA0-4404-4DC9-A806-C3A9DDE407BD}">
      <dsp:nvSpPr>
        <dsp:cNvPr id="0" name=""/>
        <dsp:cNvSpPr/>
      </dsp:nvSpPr>
      <dsp:spPr>
        <a:xfrm rot="4396374">
          <a:off x="886326" y="874070"/>
          <a:ext cx="3791856" cy="2644346"/>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DDED9-C3BB-4680-BE05-86D00CA6883D}">
      <dsp:nvSpPr>
        <dsp:cNvPr id="0" name=""/>
        <dsp:cNvSpPr/>
      </dsp:nvSpPr>
      <dsp:spPr>
        <a:xfrm>
          <a:off x="2894790" y="1705603"/>
          <a:ext cx="95756" cy="9575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2E180-1C9B-4FFA-84B4-20C734572D44}">
      <dsp:nvSpPr>
        <dsp:cNvPr id="0" name=""/>
        <dsp:cNvSpPr/>
      </dsp:nvSpPr>
      <dsp:spPr>
        <a:xfrm>
          <a:off x="632131" y="0"/>
          <a:ext cx="1787742" cy="7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marL="0" lvl="0" indent="0" algn="ctr" defTabSz="844550">
            <a:lnSpc>
              <a:spcPct val="90000"/>
            </a:lnSpc>
            <a:spcBef>
              <a:spcPct val="0"/>
            </a:spcBef>
            <a:spcAft>
              <a:spcPct val="35000"/>
            </a:spcAft>
            <a:buNone/>
          </a:pPr>
          <a:r>
            <a:rPr lang="uk-UA" sz="1900" b="1" kern="1200" dirty="0"/>
            <a:t>2006</a:t>
          </a:r>
        </a:p>
        <a:p>
          <a:pPr marL="0" lvl="0" indent="0" algn="ctr" defTabSz="844550">
            <a:lnSpc>
              <a:spcPct val="90000"/>
            </a:lnSpc>
            <a:spcBef>
              <a:spcPct val="0"/>
            </a:spcBef>
            <a:spcAft>
              <a:spcPct val="35000"/>
            </a:spcAft>
            <a:buNone/>
          </a:pPr>
          <a:r>
            <a:rPr lang="uk-UA" sz="2800" b="1" kern="1200" dirty="0"/>
            <a:t>28%</a:t>
          </a:r>
          <a:endParaRPr lang="ru-RU" sz="2800" b="1" kern="1200" dirty="0"/>
        </a:p>
      </dsp:txBody>
      <dsp:txXfrm>
        <a:off x="632131" y="0"/>
        <a:ext cx="1787742" cy="702798"/>
      </dsp:txXfrm>
    </dsp:sp>
    <dsp:sp modelId="{AF38E332-D766-45EB-A308-01981D83D2A0}">
      <dsp:nvSpPr>
        <dsp:cNvPr id="0" name=""/>
        <dsp:cNvSpPr/>
      </dsp:nvSpPr>
      <dsp:spPr>
        <a:xfrm>
          <a:off x="3337904" y="1402082"/>
          <a:ext cx="2125964" cy="7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uk-UA" sz="1900" b="1" kern="1200" dirty="0"/>
            <a:t>2016</a:t>
          </a:r>
        </a:p>
        <a:p>
          <a:pPr marL="0" lvl="0" indent="0" algn="l" defTabSz="844550">
            <a:lnSpc>
              <a:spcPct val="90000"/>
            </a:lnSpc>
            <a:spcBef>
              <a:spcPct val="0"/>
            </a:spcBef>
            <a:spcAft>
              <a:spcPct val="35000"/>
            </a:spcAft>
            <a:buNone/>
          </a:pPr>
          <a:r>
            <a:rPr lang="uk-UA" sz="2800" b="1" kern="1200" dirty="0"/>
            <a:t>9%</a:t>
          </a:r>
          <a:endParaRPr lang="ru-RU" sz="2800" b="1" kern="1200" dirty="0"/>
        </a:p>
      </dsp:txBody>
      <dsp:txXfrm>
        <a:off x="3337904" y="1402082"/>
        <a:ext cx="2125964" cy="702798"/>
      </dsp:txXfrm>
    </dsp:sp>
    <dsp:sp modelId="{41796B20-3D59-48FF-825E-3AF579B40468}">
      <dsp:nvSpPr>
        <dsp:cNvPr id="0" name=""/>
        <dsp:cNvSpPr/>
      </dsp:nvSpPr>
      <dsp:spPr>
        <a:xfrm>
          <a:off x="3047999" y="3689689"/>
          <a:ext cx="2415868" cy="7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marL="0" lvl="0" indent="0" algn="ctr" defTabSz="844550">
            <a:lnSpc>
              <a:spcPct val="90000"/>
            </a:lnSpc>
            <a:spcBef>
              <a:spcPct val="0"/>
            </a:spcBef>
            <a:spcAft>
              <a:spcPct val="35000"/>
            </a:spcAft>
            <a:buNone/>
          </a:pPr>
          <a:r>
            <a:rPr lang="uk-UA" sz="1900" b="1" kern="1200" dirty="0"/>
            <a:t>2023</a:t>
          </a:r>
        </a:p>
        <a:p>
          <a:pPr marL="0" lvl="0" indent="0" algn="ctr" defTabSz="844550">
            <a:lnSpc>
              <a:spcPct val="90000"/>
            </a:lnSpc>
            <a:spcBef>
              <a:spcPct val="0"/>
            </a:spcBef>
            <a:spcAft>
              <a:spcPct val="35000"/>
            </a:spcAft>
            <a:buNone/>
          </a:pPr>
          <a:r>
            <a:rPr lang="uk-UA" sz="2800" b="1" kern="1200" dirty="0"/>
            <a:t>2,2%</a:t>
          </a:r>
          <a:endParaRPr lang="ru-RU" sz="2800" b="1" kern="1200" dirty="0"/>
        </a:p>
      </dsp:txBody>
      <dsp:txXfrm>
        <a:off x="3047999" y="3689689"/>
        <a:ext cx="2415868" cy="70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26F9-9825-4098-BF0F-064A5036B42B}">
      <dsp:nvSpPr>
        <dsp:cNvPr id="0" name=""/>
        <dsp:cNvSpPr/>
      </dsp:nvSpPr>
      <dsp:spPr>
        <a:xfrm>
          <a:off x="0" y="126999"/>
          <a:ext cx="6096000" cy="3810000"/>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3BD706E9-0C81-4C7D-9A12-BB954D530009}">
      <dsp:nvSpPr>
        <dsp:cNvPr id="0" name=""/>
        <dsp:cNvSpPr/>
      </dsp:nvSpPr>
      <dsp:spPr>
        <a:xfrm>
          <a:off x="1417320" y="2203449"/>
          <a:ext cx="213360" cy="213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560AD-662A-42FE-BB25-9EA2E9C275F8}">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marL="0" lvl="0" indent="0" algn="l" defTabSz="1244600">
            <a:lnSpc>
              <a:spcPct val="90000"/>
            </a:lnSpc>
            <a:spcBef>
              <a:spcPct val="0"/>
            </a:spcBef>
            <a:spcAft>
              <a:spcPct val="35000"/>
            </a:spcAft>
            <a:buNone/>
          </a:pPr>
          <a:endParaRPr lang="uk-UA" sz="2800" kern="1200" dirty="0"/>
        </a:p>
        <a:p>
          <a:pPr marL="0" lvl="0" indent="0" algn="l" defTabSz="1244600">
            <a:lnSpc>
              <a:spcPct val="90000"/>
            </a:lnSpc>
            <a:spcBef>
              <a:spcPct val="0"/>
            </a:spcBef>
            <a:spcAft>
              <a:spcPct val="35000"/>
            </a:spcAft>
            <a:buNone/>
          </a:pPr>
          <a:r>
            <a:rPr lang="uk-UA" sz="2800" kern="1200" dirty="0"/>
            <a:t>2016</a:t>
          </a:r>
        </a:p>
        <a:p>
          <a:pPr marL="0" lvl="0" indent="0" algn="l" defTabSz="1244600">
            <a:lnSpc>
              <a:spcPct val="90000"/>
            </a:lnSpc>
            <a:spcBef>
              <a:spcPct val="0"/>
            </a:spcBef>
            <a:spcAft>
              <a:spcPct val="35000"/>
            </a:spcAft>
            <a:buNone/>
          </a:pPr>
          <a:r>
            <a:rPr lang="uk-UA" sz="2800" kern="1200" dirty="0"/>
            <a:t>60%</a:t>
          </a:r>
          <a:endParaRPr lang="ru-RU" sz="2800" kern="1200" dirty="0"/>
        </a:p>
      </dsp:txBody>
      <dsp:txXfrm>
        <a:off x="1524000" y="2310129"/>
        <a:ext cx="1981200" cy="1626870"/>
      </dsp:txXfrm>
    </dsp:sp>
    <dsp:sp modelId="{142E3C49-344B-4C80-8F0E-C5D9AA83979A}">
      <dsp:nvSpPr>
        <dsp:cNvPr id="0" name=""/>
        <dsp:cNvSpPr/>
      </dsp:nvSpPr>
      <dsp:spPr>
        <a:xfrm>
          <a:off x="3383280" y="1231899"/>
          <a:ext cx="365760" cy="365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CFF05-6B0D-448A-AC37-6046D2601091}">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marL="0" lvl="0" indent="0" algn="l" defTabSz="1600200">
            <a:lnSpc>
              <a:spcPct val="90000"/>
            </a:lnSpc>
            <a:spcBef>
              <a:spcPct val="0"/>
            </a:spcBef>
            <a:spcAft>
              <a:spcPct val="35000"/>
            </a:spcAft>
            <a:buNone/>
          </a:pPr>
          <a:endParaRPr lang="uk-UA" sz="3600" kern="1200" dirty="0"/>
        </a:p>
        <a:p>
          <a:pPr marL="0" lvl="0" indent="0" algn="l" defTabSz="1600200">
            <a:lnSpc>
              <a:spcPct val="90000"/>
            </a:lnSpc>
            <a:spcBef>
              <a:spcPct val="0"/>
            </a:spcBef>
            <a:spcAft>
              <a:spcPct val="35000"/>
            </a:spcAft>
            <a:buNone/>
          </a:pPr>
          <a:r>
            <a:rPr lang="uk-UA" sz="3600" kern="1200" dirty="0"/>
            <a:t>2022</a:t>
          </a:r>
        </a:p>
        <a:p>
          <a:pPr marL="0" lvl="0" indent="0" algn="l" defTabSz="1600200">
            <a:lnSpc>
              <a:spcPct val="90000"/>
            </a:lnSpc>
            <a:spcBef>
              <a:spcPct val="0"/>
            </a:spcBef>
            <a:spcAft>
              <a:spcPct val="35000"/>
            </a:spcAft>
            <a:buNone/>
          </a:pPr>
          <a:r>
            <a:rPr lang="uk-UA" sz="2800" kern="1200" dirty="0"/>
            <a:t>76%</a:t>
          </a:r>
          <a:endParaRPr lang="ru-RU" sz="2800" kern="1200" dirty="0"/>
        </a:p>
      </dsp:txBody>
      <dsp:txXfrm>
        <a:off x="3566160" y="1414779"/>
        <a:ext cx="1981200" cy="2522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26F9-9825-4098-BF0F-064A5036B42B}">
      <dsp:nvSpPr>
        <dsp:cNvPr id="0" name=""/>
        <dsp:cNvSpPr/>
      </dsp:nvSpPr>
      <dsp:spPr>
        <a:xfrm>
          <a:off x="0" y="0"/>
          <a:ext cx="6096000" cy="3810000"/>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459A009C-12B0-41FF-9F7D-61DC0A7FAAC0}">
      <dsp:nvSpPr>
        <dsp:cNvPr id="0" name=""/>
        <dsp:cNvSpPr/>
      </dsp:nvSpPr>
      <dsp:spPr>
        <a:xfrm>
          <a:off x="774192" y="2756661"/>
          <a:ext cx="158496" cy="1584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A7B5-B3DB-4D7A-93BE-8840B8235011}">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1244600">
            <a:lnSpc>
              <a:spcPct val="90000"/>
            </a:lnSpc>
            <a:spcBef>
              <a:spcPct val="0"/>
            </a:spcBef>
            <a:spcAft>
              <a:spcPct val="35000"/>
            </a:spcAft>
            <a:buNone/>
          </a:pPr>
          <a:r>
            <a:rPr lang="uk-UA" sz="2800" kern="1200" dirty="0"/>
            <a:t>2006</a:t>
          </a:r>
        </a:p>
        <a:p>
          <a:pPr marL="0" lvl="0" indent="0" algn="l" defTabSz="1244600">
            <a:lnSpc>
              <a:spcPct val="90000"/>
            </a:lnSpc>
            <a:spcBef>
              <a:spcPct val="0"/>
            </a:spcBef>
            <a:spcAft>
              <a:spcPct val="35000"/>
            </a:spcAft>
            <a:buNone/>
          </a:pPr>
          <a:r>
            <a:rPr lang="uk-UA" sz="2800" b="1" kern="1200" dirty="0"/>
            <a:t>58%</a:t>
          </a:r>
          <a:endParaRPr lang="ru-RU" sz="2800" b="1" kern="1200" dirty="0"/>
        </a:p>
      </dsp:txBody>
      <dsp:txXfrm>
        <a:off x="853440" y="2835910"/>
        <a:ext cx="1420368" cy="1101090"/>
      </dsp:txXfrm>
    </dsp:sp>
    <dsp:sp modelId="{48D06A03-5ACB-4B87-89E6-840934414274}">
      <dsp:nvSpPr>
        <dsp:cNvPr id="0" name=""/>
        <dsp:cNvSpPr/>
      </dsp:nvSpPr>
      <dsp:spPr>
        <a:xfrm>
          <a:off x="2183905" y="1743967"/>
          <a:ext cx="286512" cy="2865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189BE-7D29-465D-81F1-23FB89F1EB9A}">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1244600">
            <a:lnSpc>
              <a:spcPct val="90000"/>
            </a:lnSpc>
            <a:spcBef>
              <a:spcPct val="0"/>
            </a:spcBef>
            <a:spcAft>
              <a:spcPct val="35000"/>
            </a:spcAft>
            <a:buNone/>
          </a:pPr>
          <a:endParaRPr lang="uk-UA" sz="2800" kern="1200" dirty="0"/>
        </a:p>
        <a:p>
          <a:pPr marL="0" lvl="0" indent="0" algn="l" defTabSz="1244600">
            <a:lnSpc>
              <a:spcPct val="90000"/>
            </a:lnSpc>
            <a:spcBef>
              <a:spcPct val="0"/>
            </a:spcBef>
            <a:spcAft>
              <a:spcPct val="35000"/>
            </a:spcAft>
            <a:buNone/>
          </a:pPr>
          <a:r>
            <a:rPr lang="uk-UA" sz="2800" kern="1200" dirty="0"/>
            <a:t>2016</a:t>
          </a:r>
        </a:p>
        <a:p>
          <a:pPr marL="0" lvl="0" indent="0" algn="l" defTabSz="1244600">
            <a:lnSpc>
              <a:spcPct val="90000"/>
            </a:lnSpc>
            <a:spcBef>
              <a:spcPct val="0"/>
            </a:spcBef>
            <a:spcAft>
              <a:spcPct val="35000"/>
            </a:spcAft>
            <a:buNone/>
          </a:pPr>
          <a:r>
            <a:rPr lang="uk-UA" sz="2800" b="1" kern="1200" dirty="0"/>
            <a:t>71%</a:t>
          </a:r>
          <a:endParaRPr lang="ru-RU" sz="2800" b="1" kern="1200" dirty="0"/>
        </a:p>
      </dsp:txBody>
      <dsp:txXfrm>
        <a:off x="2316480" y="1864359"/>
        <a:ext cx="1463040" cy="2072640"/>
      </dsp:txXfrm>
    </dsp:sp>
    <dsp:sp modelId="{C4174910-35E1-4A95-9E87-F9436D923C1E}">
      <dsp:nvSpPr>
        <dsp:cNvPr id="0" name=""/>
        <dsp:cNvSpPr/>
      </dsp:nvSpPr>
      <dsp:spPr>
        <a:xfrm>
          <a:off x="3855720" y="1090929"/>
          <a:ext cx="396240" cy="3962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7CE1B-A4B7-4819-AAA8-169DB1A3F886}">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1244600">
            <a:lnSpc>
              <a:spcPct val="90000"/>
            </a:lnSpc>
            <a:spcBef>
              <a:spcPct val="0"/>
            </a:spcBef>
            <a:spcAft>
              <a:spcPct val="35000"/>
            </a:spcAft>
            <a:buNone/>
          </a:pPr>
          <a:endParaRPr lang="uk-UA" sz="2800" kern="1200" dirty="0"/>
        </a:p>
        <a:p>
          <a:pPr marL="0" lvl="0" indent="0" algn="l" defTabSz="1244600">
            <a:lnSpc>
              <a:spcPct val="90000"/>
            </a:lnSpc>
            <a:spcBef>
              <a:spcPct val="0"/>
            </a:spcBef>
            <a:spcAft>
              <a:spcPct val="35000"/>
            </a:spcAft>
            <a:buNone/>
          </a:pPr>
          <a:r>
            <a:rPr lang="uk-UA" sz="2800" kern="1200" dirty="0"/>
            <a:t>2022</a:t>
          </a:r>
        </a:p>
        <a:p>
          <a:pPr marL="0" lvl="0" indent="0" algn="l" defTabSz="1244600">
            <a:lnSpc>
              <a:spcPct val="90000"/>
            </a:lnSpc>
            <a:spcBef>
              <a:spcPct val="0"/>
            </a:spcBef>
            <a:spcAft>
              <a:spcPct val="35000"/>
            </a:spcAft>
            <a:buNone/>
          </a:pPr>
          <a:r>
            <a:rPr lang="uk-UA" sz="2800" b="1" kern="1200" dirty="0"/>
            <a:t>91%</a:t>
          </a:r>
          <a:endParaRPr lang="ru-RU" sz="2800" b="1"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Times New Roman" panose="02020603050405020304" pitchFamily="18" charset="0"/>
              </a:defRPr>
            </a:lvl1pPr>
          </a:lstStyle>
          <a:p>
            <a:pPr>
              <a:defRPr/>
            </a:pPr>
            <a:r>
              <a:rPr lang="de-DE" altLang="uk-UA"/>
              <a:t>Grammatik: Eine EinführungKarl Heinz Wagner</a:t>
            </a:r>
          </a:p>
        </p:txBody>
      </p:sp>
      <p:sp>
        <p:nvSpPr>
          <p:cNvPr id="17411" name="Rectangle 3"/>
          <p:cNvSpPr>
            <a:spLocks noGrp="1" noChangeArrowheads="1"/>
          </p:cNvSpPr>
          <p:nvPr>
            <p:ph type="dt" sz="quarter" idx="1"/>
          </p:nvPr>
        </p:nvSpPr>
        <p:spPr bwMode="auto">
          <a:xfrm>
            <a:off x="3821113" y="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r>
              <a:rPr lang="de-DE" altLang="uk-UA"/>
              <a:t>27. Oktober 2003</a:t>
            </a:r>
          </a:p>
        </p:txBody>
      </p:sp>
      <p:sp>
        <p:nvSpPr>
          <p:cNvPr id="17412" name="Rectangle 4"/>
          <p:cNvSpPr>
            <a:spLocks noGrp="1" noChangeArrowheads="1"/>
          </p:cNvSpPr>
          <p:nvPr>
            <p:ph type="ftr" sz="quarter" idx="2"/>
          </p:nvPr>
        </p:nvSpPr>
        <p:spPr bwMode="auto">
          <a:xfrm>
            <a:off x="0" y="939800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Times New Roman" panose="02020603050405020304" pitchFamily="18" charset="0"/>
              </a:defRPr>
            </a:lvl1pPr>
          </a:lstStyle>
          <a:p>
            <a:pPr>
              <a:defRPr/>
            </a:pPr>
            <a:r>
              <a:rPr lang="de-DE" altLang="uk-UA"/>
              <a:t>Grammatiktheorie: was ist das?</a:t>
            </a:r>
          </a:p>
        </p:txBody>
      </p:sp>
      <p:sp>
        <p:nvSpPr>
          <p:cNvPr id="17413" name="Rectangle 5"/>
          <p:cNvSpPr>
            <a:spLocks noGrp="1" noChangeArrowheads="1"/>
          </p:cNvSpPr>
          <p:nvPr>
            <p:ph type="sldNum" sz="quarter" idx="3"/>
          </p:nvPr>
        </p:nvSpPr>
        <p:spPr bwMode="auto">
          <a:xfrm>
            <a:off x="3821113" y="939800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A20CFF3D-2BFA-4459-A8CD-D72BC6BA8180}" type="slidenum">
              <a:rPr lang="de-DE" altLang="uk-UA"/>
              <a:pPr>
                <a:defRPr/>
              </a:pPr>
              <a:t>‹Nr.›</a:t>
            </a:fld>
            <a:endParaRPr lang="de-DE" altLang="uk-U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kumimoji="1" sz="1200">
                <a:latin typeface="Times New Roman" panose="02020603050405020304" pitchFamily="18" charset="0"/>
              </a:defRPr>
            </a:lvl1pPr>
          </a:lstStyle>
          <a:p>
            <a:pPr>
              <a:defRPr/>
            </a:pPr>
            <a:r>
              <a:rPr lang="de-DE" altLang="uk-UA"/>
              <a:t>Grammatik: Eine Einführung</a:t>
            </a:r>
          </a:p>
        </p:txBody>
      </p:sp>
      <p:sp>
        <p:nvSpPr>
          <p:cNvPr id="140291" name="Rectangle 3"/>
          <p:cNvSpPr>
            <a:spLocks noGrp="1" noChangeArrowheads="1"/>
          </p:cNvSpPr>
          <p:nvPr>
            <p:ph type="dt" idx="1"/>
          </p:nvPr>
        </p:nvSpPr>
        <p:spPr bwMode="auto">
          <a:xfrm>
            <a:off x="3819525"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1" sz="1200">
                <a:latin typeface="Times New Roman" panose="02020603050405020304" pitchFamily="18" charset="0"/>
              </a:defRPr>
            </a:lvl1pPr>
          </a:lstStyle>
          <a:p>
            <a:pPr>
              <a:defRPr/>
            </a:pPr>
            <a:endParaRPr lang="de-DE" altLang="uk-UA"/>
          </a:p>
        </p:txBody>
      </p:sp>
      <p:sp>
        <p:nvSpPr>
          <p:cNvPr id="3076" name="Rectangle 4"/>
          <p:cNvSpPr>
            <a:spLocks noGrp="1" noRot="1" noChangeAspect="1" noChangeArrowheads="1" noTextEdit="1"/>
          </p:cNvSpPr>
          <p:nvPr>
            <p:ph type="sldImg" idx="2"/>
          </p:nvPr>
        </p:nvSpPr>
        <p:spPr bwMode="auto">
          <a:xfrm>
            <a:off x="898525" y="741363"/>
            <a:ext cx="4946650" cy="3709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3" name="Rectangle 5"/>
          <p:cNvSpPr>
            <a:spLocks noGrp="1" noChangeArrowheads="1"/>
          </p:cNvSpPr>
          <p:nvPr>
            <p:ph type="body" sz="quarter" idx="3"/>
          </p:nvPr>
        </p:nvSpPr>
        <p:spPr bwMode="auto">
          <a:xfrm>
            <a:off x="674688" y="4699000"/>
            <a:ext cx="5394325"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uk-UA" noProof="0"/>
              <a:t>Textmasterformate durch Klicken bearbeiten</a:t>
            </a:r>
          </a:p>
          <a:p>
            <a:pPr lvl="1"/>
            <a:r>
              <a:rPr lang="de-DE" altLang="uk-UA" noProof="0"/>
              <a:t>Zweite Ebene</a:t>
            </a:r>
          </a:p>
          <a:p>
            <a:pPr lvl="2"/>
            <a:r>
              <a:rPr lang="de-DE" altLang="uk-UA" noProof="0"/>
              <a:t>Dritte Ebene</a:t>
            </a:r>
          </a:p>
          <a:p>
            <a:pPr lvl="3"/>
            <a:r>
              <a:rPr lang="de-DE" altLang="uk-UA" noProof="0"/>
              <a:t>Vierte Ebene</a:t>
            </a:r>
          </a:p>
          <a:p>
            <a:pPr lvl="4"/>
            <a:r>
              <a:rPr lang="de-DE" altLang="uk-UA" noProof="0"/>
              <a:t>Fünfte Ebene</a:t>
            </a:r>
          </a:p>
        </p:txBody>
      </p:sp>
      <p:sp>
        <p:nvSpPr>
          <p:cNvPr id="140294" name="Rectangle 6"/>
          <p:cNvSpPr>
            <a:spLocks noGrp="1" noChangeArrowheads="1"/>
          </p:cNvSpPr>
          <p:nvPr>
            <p:ph type="ftr" sz="quarter" idx="4"/>
          </p:nvPr>
        </p:nvSpPr>
        <p:spPr bwMode="auto">
          <a:xfrm>
            <a:off x="0" y="93964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kumimoji="1" sz="1200">
                <a:latin typeface="Times New Roman" panose="02020603050405020304" pitchFamily="18" charset="0"/>
              </a:defRPr>
            </a:lvl1pPr>
          </a:lstStyle>
          <a:p>
            <a:pPr>
              <a:defRPr/>
            </a:pPr>
            <a:endParaRPr lang="de-DE" altLang="uk-UA"/>
          </a:p>
        </p:txBody>
      </p:sp>
      <p:sp>
        <p:nvSpPr>
          <p:cNvPr id="140295" name="Rectangle 7"/>
          <p:cNvSpPr>
            <a:spLocks noGrp="1" noChangeArrowheads="1"/>
          </p:cNvSpPr>
          <p:nvPr>
            <p:ph type="sldNum" sz="quarter" idx="5"/>
          </p:nvPr>
        </p:nvSpPr>
        <p:spPr bwMode="auto">
          <a:xfrm>
            <a:off x="3819525" y="93964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pPr>
              <a:defRPr/>
            </a:pPr>
            <a:fld id="{B7A01064-BE69-42F9-8375-E748B1FB7BC6}" type="slidenum">
              <a:rPr lang="de-DE" altLang="uk-UA"/>
              <a:pPr>
                <a:defRPr/>
              </a:pPr>
              <a:t>‹Nr.›</a:t>
            </a:fld>
            <a:endParaRPr lang="de-DE" altLang="uk-UA"/>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uk-UA">
                <a:latin typeface="Times New Roman" panose="02020603050405020304" pitchFamily="18" charset="0"/>
              </a:rPr>
              <a:t>Grammatik: Eine Einführung</a:t>
            </a:r>
          </a:p>
        </p:txBody>
      </p:sp>
      <p:sp>
        <p:nvSpPr>
          <p:cNvPr id="6147"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BC1E94-27BA-4E21-9EAB-6BEB51374B60}" type="slidenum">
              <a:rPr lang="de-DE" altLang="uk-UA" smtClean="0">
                <a:latin typeface="Times New Roman" panose="02020603050405020304" pitchFamily="18" charset="0"/>
              </a:rPr>
              <a:pPr/>
              <a:t>1</a:t>
            </a:fld>
            <a:endParaRPr lang="de-DE" altLang="uk-UA">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noFill/>
        </p:spPr>
        <p:txBody>
          <a:bodyPr/>
          <a:lstStyle/>
          <a:p>
            <a:pPr eaLnBrk="1" hangingPunct="1"/>
            <a:endParaRPr lang="de-DE" alt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uk-UA"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grpSp>
      </p:grpSp>
      <p:sp>
        <p:nvSpPr>
          <p:cNvPr id="464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uk-UA" noProof="0"/>
              <a:t>Образец заголовка</a:t>
            </a:r>
          </a:p>
        </p:txBody>
      </p:sp>
      <p:sp>
        <p:nvSpPr>
          <p:cNvPr id="464916"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uk-UA" noProof="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ltLang="uk-UA"/>
          </a:p>
        </p:txBody>
      </p:sp>
      <p:sp>
        <p:nvSpPr>
          <p:cNvPr id="19" name="Rectangle 17"/>
          <p:cNvSpPr>
            <a:spLocks noGrp="1" noChangeArrowheads="1"/>
          </p:cNvSpPr>
          <p:nvPr>
            <p:ph type="ftr" sz="quarter" idx="11"/>
          </p:nvPr>
        </p:nvSpPr>
        <p:spPr/>
        <p:txBody>
          <a:bodyPr/>
          <a:lstStyle>
            <a:lvl1pPr>
              <a:defRPr/>
            </a:lvl1pPr>
          </a:lstStyle>
          <a:p>
            <a:pPr>
              <a:defRPr/>
            </a:pPr>
            <a:endParaRPr lang="ru-RU" altLang="uk-UA"/>
          </a:p>
        </p:txBody>
      </p:sp>
      <p:sp>
        <p:nvSpPr>
          <p:cNvPr id="20" name="Rectangle 18"/>
          <p:cNvSpPr>
            <a:spLocks noGrp="1" noChangeArrowheads="1"/>
          </p:cNvSpPr>
          <p:nvPr>
            <p:ph type="sldNum" sz="quarter" idx="12"/>
          </p:nvPr>
        </p:nvSpPr>
        <p:spPr/>
        <p:txBody>
          <a:bodyPr/>
          <a:lstStyle>
            <a:lvl1pPr>
              <a:defRPr/>
            </a:lvl1pPr>
          </a:lstStyle>
          <a:p>
            <a:pPr>
              <a:defRPr/>
            </a:pPr>
            <a:fld id="{17DB3048-80BB-4621-8935-63335414A58D}" type="slidenum">
              <a:rPr lang="ru-RU" altLang="uk-UA"/>
              <a:pPr>
                <a:defRPr/>
              </a:pPr>
              <a:t>‹Nr.›</a:t>
            </a:fld>
            <a:endParaRPr lang="ru-RU" altLang="uk-UA"/>
          </a:p>
        </p:txBody>
      </p:sp>
    </p:spTree>
    <p:extLst>
      <p:ext uri="{BB962C8B-B14F-4D97-AF65-F5344CB8AC3E}">
        <p14:creationId xmlns:p14="http://schemas.microsoft.com/office/powerpoint/2010/main" val="309774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6F858223-4A91-4D83-9236-0182B3525E7B}" type="slidenum">
              <a:rPr lang="ru-RU" altLang="uk-UA"/>
              <a:pPr>
                <a:defRPr/>
              </a:pPr>
              <a:t>‹Nr.›</a:t>
            </a:fld>
            <a:endParaRPr lang="ru-RU" altLang="uk-UA"/>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02099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8465C60C-B62F-417E-BA37-9FA8B2335B1D}" type="slidenum">
              <a:rPr lang="ru-RU" altLang="uk-UA"/>
              <a:pPr>
                <a:defRPr/>
              </a:pPr>
              <a:t>‹Nr.›</a:t>
            </a:fld>
            <a:endParaRPr lang="ru-RU" altLang="uk-UA"/>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36303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a:t>Образец заголовка</a:t>
            </a:r>
            <a:endParaRPr lang="uk-UA"/>
          </a:p>
        </p:txBody>
      </p:sp>
      <p:sp>
        <p:nvSpPr>
          <p:cNvPr id="3" name="Текст 2"/>
          <p:cNvSpPr>
            <a:spLocks noGrp="1"/>
          </p:cNvSpPr>
          <p:nvPr>
            <p:ph type="body"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1A4C0253-D733-45C7-BDF0-BCBCF9469CF3}" type="slidenum">
              <a:rPr lang="ru-RU" altLang="uk-UA"/>
              <a:pPr>
                <a:defRPr/>
              </a:pPr>
              <a:t>‹Nr.›</a:t>
            </a:fld>
            <a:endParaRPr lang="ru-RU" altLang="uk-UA"/>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7040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51A52B20-8444-432B-AE81-2F8FBA4B7CE7}" type="slidenum">
              <a:rPr lang="ru-RU" altLang="uk-UA"/>
              <a:pPr>
                <a:defRPr/>
              </a:pPr>
              <a:t>‹Nr.›</a:t>
            </a:fld>
            <a:endParaRPr lang="ru-RU" altLang="uk-UA"/>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1583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FA2A8ECD-5F60-465D-83A9-C4ACA6C9067F}" type="slidenum">
              <a:rPr lang="ru-RU" altLang="uk-UA"/>
              <a:pPr>
                <a:defRPr/>
              </a:pPr>
              <a:t>‹Nr.›</a:t>
            </a:fld>
            <a:endParaRPr lang="ru-RU" altLang="uk-UA"/>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48667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C6F104F3-C990-4FC7-A88C-0371FA9B3512}" type="slidenum">
              <a:rPr lang="ru-RU" altLang="uk-UA"/>
              <a:pPr>
                <a:defRPr/>
              </a:pPr>
              <a:t>‹Nr.›</a:t>
            </a:fld>
            <a:endParaRPr lang="ru-RU" altLang="uk-UA"/>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41378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8" name="Rectangle 3"/>
          <p:cNvSpPr>
            <a:spLocks noGrp="1" noChangeArrowheads="1"/>
          </p:cNvSpPr>
          <p:nvPr>
            <p:ph type="sldNum" sz="quarter" idx="11"/>
          </p:nvPr>
        </p:nvSpPr>
        <p:spPr>
          <a:ln/>
        </p:spPr>
        <p:txBody>
          <a:bodyPr/>
          <a:lstStyle>
            <a:lvl1pPr>
              <a:defRPr/>
            </a:lvl1pPr>
          </a:lstStyle>
          <a:p>
            <a:pPr>
              <a:defRPr/>
            </a:pPr>
            <a:fld id="{25B8D335-0106-487B-9DB5-EE46CC1BD121}" type="slidenum">
              <a:rPr lang="ru-RU" altLang="uk-UA"/>
              <a:pPr>
                <a:defRPr/>
              </a:pPr>
              <a:t>‹Nr.›</a:t>
            </a:fld>
            <a:endParaRPr lang="ru-RU" altLang="uk-UA"/>
          </a:p>
        </p:txBody>
      </p:sp>
      <p:sp>
        <p:nvSpPr>
          <p:cNvPr id="9"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124201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4" name="Rectangle 3"/>
          <p:cNvSpPr>
            <a:spLocks noGrp="1" noChangeArrowheads="1"/>
          </p:cNvSpPr>
          <p:nvPr>
            <p:ph type="sldNum" sz="quarter" idx="11"/>
          </p:nvPr>
        </p:nvSpPr>
        <p:spPr>
          <a:ln/>
        </p:spPr>
        <p:txBody>
          <a:bodyPr/>
          <a:lstStyle>
            <a:lvl1pPr>
              <a:defRPr/>
            </a:lvl1pPr>
          </a:lstStyle>
          <a:p>
            <a:pPr>
              <a:defRPr/>
            </a:pPr>
            <a:fld id="{6A8A718D-E34E-435F-9710-C185F30D1E76}" type="slidenum">
              <a:rPr lang="ru-RU" altLang="uk-UA"/>
              <a:pPr>
                <a:defRPr/>
              </a:pPr>
              <a:t>‹Nr.›</a:t>
            </a:fld>
            <a:endParaRPr lang="ru-RU" altLang="uk-UA"/>
          </a:p>
        </p:txBody>
      </p:sp>
      <p:sp>
        <p:nvSpPr>
          <p:cNvPr id="5"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24086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3" name="Rectangle 3"/>
          <p:cNvSpPr>
            <a:spLocks noGrp="1" noChangeArrowheads="1"/>
          </p:cNvSpPr>
          <p:nvPr>
            <p:ph type="sldNum" sz="quarter" idx="11"/>
          </p:nvPr>
        </p:nvSpPr>
        <p:spPr>
          <a:ln/>
        </p:spPr>
        <p:txBody>
          <a:bodyPr/>
          <a:lstStyle>
            <a:lvl1pPr>
              <a:defRPr/>
            </a:lvl1pPr>
          </a:lstStyle>
          <a:p>
            <a:pPr>
              <a:defRPr/>
            </a:pPr>
            <a:fld id="{696B8C19-A806-4F91-91FE-133C8E1BF434}" type="slidenum">
              <a:rPr lang="ru-RU" altLang="uk-UA"/>
              <a:pPr>
                <a:defRPr/>
              </a:pPr>
              <a:t>‹Nr.›</a:t>
            </a:fld>
            <a:endParaRPr lang="ru-RU" altLang="uk-UA"/>
          </a:p>
        </p:txBody>
      </p:sp>
      <p:sp>
        <p:nvSpPr>
          <p:cNvPr id="4"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147931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BD16040A-CD53-45D7-89DB-A5B40507774A}" type="slidenum">
              <a:rPr lang="ru-RU" altLang="uk-UA"/>
              <a:pPr>
                <a:defRPr/>
              </a:pPr>
              <a:t>‹Nr.›</a:t>
            </a:fld>
            <a:endParaRPr lang="ru-RU" altLang="uk-UA"/>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91611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F8423C75-D693-4E2A-8AB7-213C54087B0A}" type="slidenum">
              <a:rPr lang="ru-RU" altLang="uk-UA"/>
              <a:pPr>
                <a:defRPr/>
              </a:pPr>
              <a:t>‹Nr.›</a:t>
            </a:fld>
            <a:endParaRPr lang="ru-RU" altLang="uk-UA"/>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89418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387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ru-RU" altLang="uk-UA"/>
          </a:p>
        </p:txBody>
      </p:sp>
      <p:sp>
        <p:nvSpPr>
          <p:cNvPr id="46387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849E3059-FA73-4F43-966B-F9AF32B2722D}" type="slidenum">
              <a:rPr lang="ru-RU" altLang="uk-UA"/>
              <a:pPr>
                <a:defRPr/>
              </a:pPr>
              <a:t>‹Nr.›</a:t>
            </a:fld>
            <a:endParaRPr lang="ru-RU" altLang="uk-UA"/>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altLang="uk-UA"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endParaRPr lang="ru-RU" altLang="uk-UA">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6388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ru-RU" altLang="uk-UA"/>
          </a:p>
        </p:txBody>
      </p:sp>
    </p:spTree>
  </p:cSld>
  <p:clrMap bg1="lt1" tx1="dk1" bg2="lt2" tx2="dk2" accent1="accent1" accent2="accent2" accent3="accent3" accent4="accent4" accent5="accent5" accent6="accent6" hlink="hlink" folHlink="folHlink"/>
  <p:sldLayoutIdLst>
    <p:sldLayoutId id="2147484192"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kmu.gov.ua/news/vimoga-kulturnih-sankcij-shchodo-rosijskoyi-federaciy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zeitschrift-osteuropa.de/hefte/2022/6-8/die-sprache-des-widerstands/english" TargetMode="External"/><Relationship Id="rId2" Type="http://schemas.openxmlformats.org/officeDocument/2006/relationships/hyperlink" Target="https://www.nas.gov.ua/UA/Messages/Pages/View.aspx?MessageID=9617" TargetMode="External"/><Relationship Id="rId1" Type="http://schemas.openxmlformats.org/officeDocument/2006/relationships/slideLayout" Target="../slideLayouts/slideLayout2.xml"/><Relationship Id="rId4" Type="http://schemas.openxmlformats.org/officeDocument/2006/relationships/hyperlink" Target="https://www.cambridge.org/core/journals/slavic-review/article/abs/is-ukraine-a-multiethnic-country/F7A4132353341BF9B48D47BAB733981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zeitschrift-osteuropa.de/hefte/2022/6-8/die-sprache-des-widerstands/englis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69913" y="549275"/>
            <a:ext cx="8229600" cy="4248150"/>
          </a:xfrm>
        </p:spPr>
        <p:txBody>
          <a:bodyPr/>
          <a:lstStyle/>
          <a:p>
            <a:pPr algn="ctr" eaLnBrk="1" hangingPunct="1">
              <a:lnSpc>
                <a:spcPct val="130000"/>
              </a:lnSpc>
              <a:buFont typeface="Wingdings" panose="05000000000000000000" pitchFamily="2" charset="2"/>
              <a:buNone/>
              <a:defRPr/>
            </a:pPr>
            <a:endParaRPr lang="ru-RU" altLang="uk-UA" sz="1800" b="1" dirty="0">
              <a:solidFill>
                <a:schemeClr val="bg2"/>
              </a:solidFill>
            </a:endParaRPr>
          </a:p>
          <a:p>
            <a:pPr algn="ctr" eaLnBrk="1" hangingPunct="1">
              <a:lnSpc>
                <a:spcPct val="130000"/>
              </a:lnSpc>
              <a:buFont typeface="Wingdings" panose="05000000000000000000" pitchFamily="2" charset="2"/>
              <a:buNone/>
              <a:defRPr/>
            </a:pPr>
            <a:r>
              <a:rPr lang="en-US" altLang="uk-UA" sz="2000" b="1" dirty="0"/>
              <a:t>13</a:t>
            </a:r>
            <a:r>
              <a:rPr lang="en-US" sz="2000" b="1" dirty="0"/>
              <a:t> December 2023</a:t>
            </a:r>
            <a:endParaRPr lang="ru-RU" sz="2000" b="1" dirty="0"/>
          </a:p>
          <a:p>
            <a:pPr algn="ctr" eaLnBrk="1" hangingPunct="1">
              <a:lnSpc>
                <a:spcPct val="130000"/>
              </a:lnSpc>
              <a:buFont typeface="Wingdings" panose="05000000000000000000" pitchFamily="2" charset="2"/>
              <a:buNone/>
              <a:defRPr/>
            </a:pPr>
            <a:endParaRPr lang="en-US" altLang="ru-RU" sz="3600" dirty="0"/>
          </a:p>
          <a:p>
            <a:pPr marL="0" indent="0" algn="ctr">
              <a:buFont typeface="Wingdings" panose="05000000000000000000" pitchFamily="2" charset="2"/>
              <a:buNone/>
              <a:defRPr/>
            </a:pPr>
            <a:r>
              <a:rPr lang="en-GB" b="1" dirty="0"/>
              <a:t>War, Language and Culture</a:t>
            </a:r>
            <a:endParaRPr lang="ru-RU" dirty="0"/>
          </a:p>
          <a:p>
            <a:pPr marL="0" indent="0" algn="ctr">
              <a:buFont typeface="Wingdings" panose="05000000000000000000" pitchFamily="2" charset="2"/>
              <a:buNone/>
              <a:defRPr/>
            </a:pPr>
            <a:r>
              <a:rPr lang="en-GB" dirty="0"/>
              <a:t>Changes in cultural and linguistic attitudes in education and culture in central Ukraine after February 24, 2022</a:t>
            </a:r>
            <a:endParaRPr lang="ru-RU" dirty="0"/>
          </a:p>
          <a:p>
            <a:pPr algn="ctr" eaLnBrk="1" hangingPunct="1">
              <a:lnSpc>
                <a:spcPct val="130000"/>
              </a:lnSpc>
              <a:buFont typeface="Wingdings" panose="05000000000000000000" pitchFamily="2" charset="2"/>
              <a:buNone/>
              <a:defRPr/>
            </a:pPr>
            <a:r>
              <a:rPr lang="ru-RU" altLang="uk-UA" sz="3600" dirty="0"/>
              <a:t> </a:t>
            </a:r>
          </a:p>
        </p:txBody>
      </p:sp>
      <p:sp>
        <p:nvSpPr>
          <p:cNvPr id="5123" name="Text Box 18"/>
          <p:cNvSpPr txBox="1">
            <a:spLocks noChangeArrowheads="1"/>
          </p:cNvSpPr>
          <p:nvPr/>
        </p:nvSpPr>
        <p:spPr bwMode="auto">
          <a:xfrm>
            <a:off x="684213" y="4575175"/>
            <a:ext cx="800258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ru-RU" altLang="uk-UA" sz="2400" b="1" dirty="0"/>
          </a:p>
          <a:p>
            <a:pPr algn="r" eaLnBrk="1" hangingPunct="1">
              <a:spcBef>
                <a:spcPct val="0"/>
              </a:spcBef>
              <a:buClrTx/>
              <a:buSzTx/>
              <a:buFontTx/>
              <a:buNone/>
            </a:pPr>
            <a:r>
              <a:rPr lang="ru-RU" altLang="uk-UA" sz="2400" dirty="0"/>
              <a:t> </a:t>
            </a:r>
            <a:r>
              <a:rPr lang="en-US" altLang="uk-UA" sz="2400" dirty="0">
                <a:solidFill>
                  <a:schemeClr val="bg2"/>
                </a:solidFill>
              </a:rPr>
              <a:t>Olena Pchelintseva</a:t>
            </a:r>
          </a:p>
          <a:p>
            <a:pPr algn="r" eaLnBrk="1" hangingPunct="1">
              <a:spcBef>
                <a:spcPct val="0"/>
              </a:spcBef>
              <a:buClrTx/>
              <a:buSzTx/>
              <a:buFontTx/>
              <a:buNone/>
            </a:pPr>
            <a:endParaRPr lang="ru-RU" altLang="uk-UA" sz="1800" dirty="0">
              <a:solidFill>
                <a:schemeClr val="bg2"/>
              </a:solidFill>
            </a:endParaRPr>
          </a:p>
          <a:p>
            <a:pPr algn="r">
              <a:spcBef>
                <a:spcPct val="0"/>
              </a:spcBef>
              <a:buClr>
                <a:srgbClr val="000000"/>
              </a:buClr>
              <a:buSzPts val="2000"/>
              <a:buFontTx/>
              <a:buNone/>
            </a:pPr>
            <a:r>
              <a:rPr lang="en-US" altLang="ru-RU" sz="1600" dirty="0">
                <a:solidFill>
                  <a:schemeClr val="bg2"/>
                </a:solidFill>
                <a:cs typeface="Arial" panose="020B0604020202020204" pitchFamily="34" charset="0"/>
                <a:sym typeface="Arial" panose="020B0604020202020204" pitchFamily="34" charset="0"/>
              </a:rPr>
              <a:t>Cherkasy State Technological University, </a:t>
            </a:r>
            <a:r>
              <a:rPr lang="en-US" altLang="ru-RU" sz="1600" b="1" dirty="0">
                <a:solidFill>
                  <a:schemeClr val="bg2"/>
                </a:solidFill>
                <a:cs typeface="Arial" panose="020B0604020202020204" pitchFamily="34" charset="0"/>
                <a:sym typeface="Arial" panose="020B0604020202020204" pitchFamily="34" charset="0"/>
              </a:rPr>
              <a:t>Cherkasy, Ukraine</a:t>
            </a:r>
          </a:p>
          <a:p>
            <a:pPr algn="r">
              <a:spcBef>
                <a:spcPct val="0"/>
              </a:spcBef>
              <a:buClr>
                <a:srgbClr val="000000"/>
              </a:buClr>
              <a:buSzPts val="2000"/>
              <a:buFontTx/>
              <a:buNone/>
            </a:pPr>
            <a:endParaRPr lang="en-US" altLang="uk-UA" sz="1600" dirty="0">
              <a:solidFill>
                <a:schemeClr val="bg2"/>
              </a:solidFill>
            </a:endParaRPr>
          </a:p>
          <a:p>
            <a:pPr algn="r" eaLnBrk="1" hangingPunct="1">
              <a:spcBef>
                <a:spcPct val="0"/>
              </a:spcBef>
              <a:buClrTx/>
              <a:buSzTx/>
              <a:buFontTx/>
              <a:buNone/>
            </a:pPr>
            <a:r>
              <a:rPr lang="en-US" altLang="ru-RU" sz="1600" dirty="0">
                <a:solidFill>
                  <a:schemeClr val="bg2"/>
                </a:solidFill>
              </a:rPr>
              <a:t>Johannes-Gutenberg-</a:t>
            </a:r>
            <a:r>
              <a:rPr lang="en-US" altLang="ru-RU" sz="1600" dirty="0" err="1">
                <a:solidFill>
                  <a:schemeClr val="bg2"/>
                </a:solidFill>
              </a:rPr>
              <a:t>Universität</a:t>
            </a:r>
            <a:r>
              <a:rPr lang="en-US" altLang="ru-RU" sz="1600" dirty="0">
                <a:solidFill>
                  <a:schemeClr val="bg2"/>
                </a:solidFill>
              </a:rPr>
              <a:t>; </a:t>
            </a:r>
            <a:r>
              <a:rPr lang="en-US" altLang="ru-RU" sz="1600" dirty="0" err="1">
                <a:solidFill>
                  <a:schemeClr val="bg2"/>
                </a:solidFill>
              </a:rPr>
              <a:t>Institut</a:t>
            </a:r>
            <a:r>
              <a:rPr lang="en-US" altLang="ru-RU" sz="1600" dirty="0">
                <a:solidFill>
                  <a:schemeClr val="bg2"/>
                </a:solidFill>
              </a:rPr>
              <a:t> </a:t>
            </a:r>
            <a:r>
              <a:rPr lang="en-US" altLang="ru-RU" sz="1600" dirty="0" err="1">
                <a:solidFill>
                  <a:schemeClr val="bg2"/>
                </a:solidFill>
              </a:rPr>
              <a:t>für</a:t>
            </a:r>
            <a:r>
              <a:rPr lang="en-US" altLang="ru-RU" sz="1600" dirty="0">
                <a:solidFill>
                  <a:schemeClr val="bg2"/>
                </a:solidFill>
              </a:rPr>
              <a:t> </a:t>
            </a:r>
            <a:r>
              <a:rPr lang="en-US" altLang="ru-RU" sz="1600" dirty="0" err="1">
                <a:solidFill>
                  <a:schemeClr val="bg2"/>
                </a:solidFill>
              </a:rPr>
              <a:t>Slavistik</a:t>
            </a:r>
            <a:r>
              <a:rPr lang="en-US" altLang="ru-RU" sz="1600" dirty="0">
                <a:solidFill>
                  <a:schemeClr val="bg2"/>
                </a:solidFill>
              </a:rPr>
              <a:t>, </a:t>
            </a:r>
            <a:r>
              <a:rPr lang="en-US" altLang="ru-RU" sz="1600" dirty="0" err="1">
                <a:solidFill>
                  <a:schemeClr val="bg2"/>
                </a:solidFill>
              </a:rPr>
              <a:t>Turkologie</a:t>
            </a:r>
            <a:r>
              <a:rPr lang="en-US" altLang="ru-RU" sz="1600" dirty="0">
                <a:solidFill>
                  <a:schemeClr val="bg2"/>
                </a:solidFill>
              </a:rPr>
              <a:t> und </a:t>
            </a:r>
            <a:r>
              <a:rPr lang="en-US" altLang="ru-RU" sz="1600" dirty="0" err="1">
                <a:solidFill>
                  <a:schemeClr val="bg2"/>
                </a:solidFill>
              </a:rPr>
              <a:t>zirkumbaltische</a:t>
            </a:r>
            <a:r>
              <a:rPr lang="en-US" altLang="ru-RU" sz="1600" dirty="0">
                <a:solidFill>
                  <a:schemeClr val="bg2"/>
                </a:solidFill>
              </a:rPr>
              <a:t> </a:t>
            </a:r>
            <a:r>
              <a:rPr lang="en-US" altLang="ru-RU" sz="1600" dirty="0" err="1">
                <a:solidFill>
                  <a:schemeClr val="bg2"/>
                </a:solidFill>
              </a:rPr>
              <a:t>Studien</a:t>
            </a:r>
            <a:r>
              <a:rPr lang="en-US" altLang="ru-RU" sz="1600" dirty="0">
                <a:solidFill>
                  <a:schemeClr val="bg2"/>
                </a:solidFill>
              </a:rPr>
              <a:t>, </a:t>
            </a:r>
            <a:r>
              <a:rPr lang="en-US" altLang="ru-RU" sz="1600" b="1" dirty="0">
                <a:solidFill>
                  <a:schemeClr val="bg2"/>
                </a:solidFill>
              </a:rPr>
              <a:t>Mainz, Germany</a:t>
            </a:r>
            <a:endParaRPr lang="ru-RU" altLang="uk-UA" sz="18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50825" y="441325"/>
            <a:ext cx="8229600" cy="5543550"/>
          </a:xfrm>
        </p:spPr>
        <p:txBody>
          <a:bodyPr/>
          <a:lstStyle/>
          <a:p>
            <a:pPr algn="ctr" eaLnBrk="1" hangingPunct="1">
              <a:buFont typeface="Wingdings" panose="05000000000000000000" pitchFamily="2" charset="2"/>
              <a:buNone/>
            </a:pPr>
            <a:endParaRPr lang="uk-UA" altLang="uk-UA">
              <a:solidFill>
                <a:schemeClr val="bg2"/>
              </a:solidFill>
            </a:endParaRPr>
          </a:p>
          <a:p>
            <a:r>
              <a:rPr lang="en-GB" altLang="ru-RU" sz="2400"/>
              <a:t>On February 28, 2022, at 14:45, the State Agency of Ukraine for Art and Art Education published the document “Demand for Cultural Sanctions Against the Russian Federation” on its official website. </a:t>
            </a:r>
            <a:r>
              <a:rPr lang="en-US" altLang="ru-RU" sz="2400"/>
              <a:t>Demand for cultural sanctions against the Russian Federation. 28.02.2022 </a:t>
            </a:r>
            <a:r>
              <a:rPr lang="en-US" altLang="ru-RU" sz="2400">
                <a:hlinkClick r:id="rId2"/>
              </a:rPr>
              <a:t>https://www.kmu.gov.ua/news/vimoga-kulturnih-sankcij-shchodo-rosijskoyi-federaciyi</a:t>
            </a:r>
            <a:endParaRPr lang="ru-RU" altLang="ru-RU" sz="2400"/>
          </a:p>
          <a:p>
            <a:pPr algn="just" eaLnBrk="1" hangingPunct="1">
              <a:buFont typeface="Wingdings" panose="05000000000000000000" pitchFamily="2" charset="2"/>
              <a:buNone/>
            </a:pPr>
            <a:r>
              <a:rPr lang="en-GB" altLang="ru-RU" sz="2400"/>
              <a:t>	</a:t>
            </a:r>
          </a:p>
          <a:p>
            <a:pPr algn="just" eaLnBrk="1" hangingPunct="1">
              <a:buFont typeface="Wingdings" panose="05000000000000000000" pitchFamily="2" charset="2"/>
              <a:buNone/>
            </a:pPr>
            <a:r>
              <a:rPr lang="en-GB" altLang="ru-RU" sz="2400"/>
              <a:t>	The main message verbalized by this document is the “toxicity” of the Russian culture and a call to reject the Russian cultural product</a:t>
            </a:r>
            <a:endParaRPr lang="uk-UA" altLang="uk-UA" sz="2400">
              <a:solidFill>
                <a:schemeClr val="bg2"/>
              </a:solidFill>
            </a:endParaRPr>
          </a:p>
          <a:p>
            <a:pPr algn="ctr" eaLnBrk="1" hangingPunct="1">
              <a:buFont typeface="Wingdings" panose="05000000000000000000" pitchFamily="2" charset="2"/>
              <a:buNone/>
            </a:pPr>
            <a:r>
              <a:rPr lang="ru-RU" altLang="ru-RU" sz="2400" b="1"/>
              <a:t>«cancelled Russian culture»</a:t>
            </a:r>
          </a:p>
          <a:p>
            <a:pPr algn="ctr" eaLnBrk="1" hangingPunct="1">
              <a:buFont typeface="Wingdings" panose="05000000000000000000" pitchFamily="2" charset="2"/>
              <a:buNone/>
            </a:pPr>
            <a:r>
              <a:rPr lang="ru-RU" altLang="ru-RU" sz="2400" b="1"/>
              <a:t> «відмова від російської культури»</a:t>
            </a:r>
            <a:endParaRPr lang="ru-RU" altLang="uk-UA" sz="2400">
              <a:solidFill>
                <a:schemeClr val="bg2"/>
              </a:solidFill>
            </a:endParaRPr>
          </a:p>
        </p:txBody>
      </p:sp>
      <p:sp>
        <p:nvSpPr>
          <p:cNvPr id="15363" name="Стрелка вправо 1"/>
          <p:cNvSpPr>
            <a:spLocks noChangeArrowheads="1"/>
          </p:cNvSpPr>
          <p:nvPr/>
        </p:nvSpPr>
        <p:spPr bwMode="auto">
          <a:xfrm>
            <a:off x="827088" y="5300663"/>
            <a:ext cx="977900" cy="485775"/>
          </a:xfrm>
          <a:prstGeom prst="rightArrow">
            <a:avLst>
              <a:gd name="adj1" fmla="val 50000"/>
              <a:gd name="adj2" fmla="val 49861"/>
            </a:avLst>
          </a:prstGeom>
          <a:solidFill>
            <a:schemeClr val="accent1"/>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68313" y="260350"/>
            <a:ext cx="8229600" cy="6264275"/>
          </a:xfrm>
        </p:spPr>
        <p:txBody>
          <a:bodyPr/>
          <a:lstStyle/>
          <a:p>
            <a:pPr marL="0" indent="0" algn="ctr" eaLnBrk="1" hangingPunct="1">
              <a:lnSpc>
                <a:spcPct val="200000"/>
              </a:lnSpc>
              <a:buFont typeface="Wingdings" panose="05000000000000000000" pitchFamily="2" charset="2"/>
              <a:buNone/>
            </a:pPr>
            <a:r>
              <a:rPr lang="en-GB" altLang="ru-RU" sz="2000" b="1"/>
              <a:t>Vakhtang Kebuladze, philosopher, writer</a:t>
            </a:r>
            <a:r>
              <a:rPr lang="en-GB" altLang="ru-RU" sz="1600" b="1"/>
              <a:t>, interview to Forbes 08.08.2022</a:t>
            </a:r>
            <a:r>
              <a:rPr lang="uk-UA" altLang="ru-RU" sz="1600"/>
              <a:t>:</a:t>
            </a:r>
          </a:p>
          <a:p>
            <a:pPr marL="0" indent="0" algn="just" eaLnBrk="1" hangingPunct="1">
              <a:lnSpc>
                <a:spcPct val="150000"/>
              </a:lnSpc>
              <a:buFont typeface="Wingdings" panose="05000000000000000000" pitchFamily="2" charset="2"/>
              <a:buNone/>
            </a:pPr>
            <a:endParaRPr lang="ru-RU" altLang="ru-RU" sz="1600"/>
          </a:p>
          <a:p>
            <a:pPr marL="0" indent="0" algn="just" eaLnBrk="1" hangingPunct="1">
              <a:lnSpc>
                <a:spcPct val="150000"/>
              </a:lnSpc>
              <a:buFont typeface="Wingdings" panose="05000000000000000000" pitchFamily="2" charset="2"/>
              <a:buNone/>
            </a:pPr>
            <a:r>
              <a:rPr lang="en-GB" altLang="ru-RU" sz="1600"/>
              <a:t>I hope that the majority of our fellow citizens will finally understand that Russia is evil</a:t>
            </a:r>
            <a:r>
              <a:rPr lang="en-US" altLang="ru-RU" sz="1600"/>
              <a:t>. </a:t>
            </a:r>
            <a:r>
              <a:rPr lang="en-GB" altLang="ru-RU" sz="1600"/>
              <a:t>That sentiment for Russian culture, art, literature or the country as a whole, if any, will persist only among a few. And this is also the moment of truth: Russia is not only our enemy, but the enemy of all mankind, it brings death to the world.(...) Russians cannot be cured by forcing them to read Pushkin – on the contrary, it will aggravate the disease. Pushkin is also a symptom of the disease, there is nothing to cling to (...).</a:t>
            </a:r>
            <a:endParaRPr lang="ru-RU" altLang="ru-RU" sz="1600"/>
          </a:p>
          <a:p>
            <a:pPr marL="0" indent="0" algn="just" eaLnBrk="1" hangingPunct="1">
              <a:lnSpc>
                <a:spcPct val="150000"/>
              </a:lnSpc>
              <a:buFont typeface="Wingdings" panose="05000000000000000000" pitchFamily="2" charset="2"/>
              <a:buNone/>
            </a:pPr>
            <a:endParaRPr lang="ru-RU" altLang="ru-RU" sz="1600"/>
          </a:p>
          <a:p>
            <a:pPr marL="0" indent="0" algn="just" eaLnBrk="1" hangingPunct="1">
              <a:lnSpc>
                <a:spcPct val="150000"/>
              </a:lnSpc>
              <a:buFont typeface="Wingdings" panose="05000000000000000000" pitchFamily="2" charset="2"/>
              <a:buNone/>
            </a:pPr>
            <a:r>
              <a:rPr lang="en-GB" altLang="ru-RU" sz="1600"/>
              <a:t>I advise everyone who wants to understand what Russia is to read “Shatuny” by Yuri Mamleev and “Nastya” by Vladimir Sorokin. It is a disaster and a living hell. It is enjoying own degradation. And this is what Russia really is</a:t>
            </a:r>
            <a:endParaRPr lang="ru-RU" altLang="ru-RU" sz="1600"/>
          </a:p>
          <a:p>
            <a:pPr marL="0" indent="0" algn="just" eaLnBrk="1" hangingPunct="1">
              <a:lnSpc>
                <a:spcPct val="150000"/>
              </a:lnSpc>
              <a:buFont typeface="Wingdings" panose="05000000000000000000" pitchFamily="2" charset="2"/>
              <a:buNone/>
            </a:pPr>
            <a:endParaRPr lang="en-US" altLang="ru-RU" sz="1600"/>
          </a:p>
          <a:p>
            <a:pPr marL="0" indent="0" algn="r" eaLnBrk="1" hangingPunct="1">
              <a:lnSpc>
                <a:spcPct val="150000"/>
              </a:lnSpc>
              <a:buFont typeface="Wingdings" panose="05000000000000000000" pitchFamily="2" charset="2"/>
              <a:buNone/>
            </a:pPr>
            <a:r>
              <a:rPr lang="ru-RU" altLang="ru-RU" sz="1200"/>
              <a:t>https://forbes.ua/lifestyle/viyna-zhakhliviy-ale-potuzhniy-psikhoterapevt-yak-dosvid-smerti-zminyue-ukraintsiv-a-spilna-travma-zshivae-krainu-intervyu-z-filosofom-vakhtangom-kebuladze</a:t>
            </a:r>
            <a:endParaRPr lang="uk-UA" altLang="uk-UA" sz="1200" b="1">
              <a:solidFill>
                <a:schemeClr val="bg2"/>
              </a:solidFill>
            </a:endParaRPr>
          </a:p>
          <a:p>
            <a:pPr marL="0" indent="0" algn="ctr" eaLnBrk="1" hangingPunct="1">
              <a:lnSpc>
                <a:spcPct val="200000"/>
              </a:lnSpc>
              <a:buFont typeface="Wingdings" panose="05000000000000000000" pitchFamily="2" charset="2"/>
              <a:buNone/>
            </a:pPr>
            <a:endParaRPr lang="uk-UA" altLang="uk-UA" sz="2400" b="1">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07950" y="260350"/>
            <a:ext cx="8589963" cy="5905500"/>
          </a:xfrm>
        </p:spPr>
        <p:txBody>
          <a:bodyPr/>
          <a:lstStyle/>
          <a:p>
            <a:pPr marL="0" indent="0" algn="ctr" eaLnBrk="1" hangingPunct="1">
              <a:lnSpc>
                <a:spcPct val="80000"/>
              </a:lnSpc>
              <a:buFont typeface="Wingdings" panose="05000000000000000000" pitchFamily="2" charset="2"/>
              <a:buNone/>
              <a:defRPr/>
            </a:pPr>
            <a:endParaRPr lang="uk-UA" altLang="uk-UA" sz="4400" dirty="0">
              <a:solidFill>
                <a:schemeClr val="bg2"/>
              </a:solidFill>
            </a:endParaRPr>
          </a:p>
          <a:p>
            <a:pPr marL="0" indent="0" algn="ctr" eaLnBrk="1" hangingPunct="1">
              <a:lnSpc>
                <a:spcPct val="80000"/>
              </a:lnSpc>
              <a:buFont typeface="Wingdings" panose="05000000000000000000" pitchFamily="2" charset="2"/>
              <a:buNone/>
              <a:defRPr/>
            </a:pPr>
            <a:r>
              <a:rPr lang="uk-UA" altLang="uk-UA" sz="4000" dirty="0">
                <a:solidFill>
                  <a:schemeClr val="bg2"/>
                </a:solidFill>
              </a:rPr>
              <a:t>	</a:t>
            </a:r>
          </a:p>
          <a:p>
            <a:pPr marL="0" indent="0" algn="ctr" eaLnBrk="1" hangingPunct="1">
              <a:lnSpc>
                <a:spcPct val="80000"/>
              </a:lnSpc>
              <a:buFont typeface="Wingdings" panose="05000000000000000000" pitchFamily="2" charset="2"/>
              <a:buNone/>
              <a:defRPr/>
            </a:pPr>
            <a:r>
              <a:rPr lang="en-US" b="1" dirty="0"/>
              <a:t>Department Meeting</a:t>
            </a:r>
            <a:endParaRPr lang="ru-RU" b="1" dirty="0"/>
          </a:p>
          <a:p>
            <a:pPr marL="0" indent="0" algn="ctr" eaLnBrk="1" hangingPunct="1">
              <a:lnSpc>
                <a:spcPct val="80000"/>
              </a:lnSpc>
              <a:buFont typeface="Wingdings" panose="05000000000000000000" pitchFamily="2" charset="2"/>
              <a:buNone/>
              <a:defRPr/>
            </a:pPr>
            <a:r>
              <a:rPr lang="en-US" b="1" dirty="0"/>
              <a:t> Ukrainian Language and General Linguistics</a:t>
            </a:r>
            <a:endParaRPr lang="ru-RU" b="1" dirty="0"/>
          </a:p>
          <a:p>
            <a:pPr marL="0" indent="0" algn="ctr" eaLnBrk="1" hangingPunct="1">
              <a:lnSpc>
                <a:spcPct val="80000"/>
              </a:lnSpc>
              <a:buFont typeface="Wingdings" panose="05000000000000000000" pitchFamily="2" charset="2"/>
              <a:buNone/>
              <a:defRPr/>
            </a:pPr>
            <a:r>
              <a:rPr lang="en-US" dirty="0"/>
              <a:t>No. 7 </a:t>
            </a:r>
            <a:endParaRPr lang="ru-RU" dirty="0"/>
          </a:p>
          <a:p>
            <a:pPr marL="0" indent="0" algn="ctr" eaLnBrk="1" hangingPunct="1">
              <a:lnSpc>
                <a:spcPct val="80000"/>
              </a:lnSpc>
              <a:buFont typeface="Wingdings" panose="05000000000000000000" pitchFamily="2" charset="2"/>
              <a:buNone/>
              <a:defRPr/>
            </a:pPr>
            <a:r>
              <a:rPr lang="en-US" dirty="0"/>
              <a:t>April 10, 2022.</a:t>
            </a:r>
          </a:p>
          <a:p>
            <a:pPr marL="0" indent="0" algn="ctr" eaLnBrk="1" hangingPunct="1">
              <a:lnSpc>
                <a:spcPct val="80000"/>
              </a:lnSpc>
              <a:buFont typeface="Wingdings" panose="05000000000000000000" pitchFamily="2" charset="2"/>
              <a:buNone/>
              <a:defRPr/>
            </a:pPr>
            <a:endParaRPr lang="uk-UA" altLang="uk-UA" sz="4000" dirty="0">
              <a:solidFill>
                <a:schemeClr val="bg2"/>
              </a:solidFill>
            </a:endParaRPr>
          </a:p>
          <a:p>
            <a:pPr marL="457200" indent="-457200" algn="ctr" eaLnBrk="1" hangingPunct="1">
              <a:lnSpc>
                <a:spcPct val="80000"/>
              </a:lnSpc>
              <a:buFont typeface="Wingdings" panose="05000000000000000000" pitchFamily="2" charset="2"/>
              <a:buAutoNum type="arabicPeriod"/>
              <a:defRPr/>
            </a:pPr>
            <a:endParaRPr lang="ru-RU" altLang="uk-UA" sz="4400"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107950" y="260350"/>
            <a:ext cx="8589963" cy="5905500"/>
          </a:xfrm>
        </p:spPr>
        <p:txBody>
          <a:bodyPr/>
          <a:lstStyle/>
          <a:p>
            <a:pPr marL="0" indent="0" algn="just" eaLnBrk="1" hangingPunct="1">
              <a:lnSpc>
                <a:spcPct val="80000"/>
              </a:lnSpc>
              <a:buFont typeface="Wingdings" panose="05000000000000000000" pitchFamily="2" charset="2"/>
              <a:buNone/>
            </a:pPr>
            <a:endParaRPr lang="uk-UA" altLang="uk-UA" sz="2400">
              <a:solidFill>
                <a:schemeClr val="bg2"/>
              </a:solidFill>
            </a:endParaRPr>
          </a:p>
          <a:p>
            <a:pPr marL="0" indent="0" algn="ctr" eaLnBrk="1" hangingPunct="1">
              <a:lnSpc>
                <a:spcPct val="80000"/>
              </a:lnSpc>
              <a:buFont typeface="Wingdings" panose="05000000000000000000" pitchFamily="2" charset="2"/>
              <a:buNone/>
            </a:pPr>
            <a:r>
              <a:rPr lang="uk-UA" altLang="uk-UA" sz="2000">
                <a:solidFill>
                  <a:schemeClr val="bg2"/>
                </a:solidFill>
              </a:rPr>
              <a:t>		</a:t>
            </a:r>
            <a:endParaRPr lang="ru-RU" altLang="uk-UA" sz="2400">
              <a:solidFill>
                <a:schemeClr val="bg2"/>
              </a:solidFill>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967288"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07950" y="260350"/>
            <a:ext cx="8589963" cy="6408738"/>
          </a:xfrm>
        </p:spPr>
        <p:txBody>
          <a:bodyPr/>
          <a:lstStyle/>
          <a:p>
            <a:pPr marL="0" indent="0" algn="ctr" eaLnBrk="1" hangingPunct="1">
              <a:lnSpc>
                <a:spcPct val="80000"/>
              </a:lnSpc>
              <a:buFont typeface="Wingdings" panose="05000000000000000000" pitchFamily="2" charset="2"/>
              <a:buNone/>
              <a:defRPr/>
            </a:pPr>
            <a:endParaRPr lang="uk-UA" altLang="uk-UA" sz="2400" dirty="0">
              <a:solidFill>
                <a:schemeClr val="bg2"/>
              </a:solidFill>
            </a:endParaRPr>
          </a:p>
          <a:p>
            <a:pPr marL="0" indent="0" algn="ctr" eaLnBrk="1" hangingPunct="1">
              <a:lnSpc>
                <a:spcPct val="80000"/>
              </a:lnSpc>
              <a:buFont typeface="Wingdings" panose="05000000000000000000" pitchFamily="2" charset="2"/>
              <a:buNone/>
              <a:defRPr/>
            </a:pPr>
            <a:r>
              <a:rPr lang="uk-UA" altLang="uk-UA" sz="2000" dirty="0">
                <a:solidFill>
                  <a:schemeClr val="bg2"/>
                </a:solidFill>
              </a:rPr>
              <a:t>	Засідання кафедри</a:t>
            </a:r>
          </a:p>
          <a:p>
            <a:pPr marL="0" indent="0" algn="ctr" eaLnBrk="1" hangingPunct="1">
              <a:lnSpc>
                <a:spcPct val="80000"/>
              </a:lnSpc>
              <a:buFont typeface="Wingdings" panose="05000000000000000000" pitchFamily="2" charset="2"/>
              <a:buNone/>
              <a:defRPr/>
            </a:pPr>
            <a:r>
              <a:rPr lang="uk-UA" altLang="uk-UA" sz="2000" dirty="0">
                <a:solidFill>
                  <a:schemeClr val="bg2"/>
                </a:solidFill>
              </a:rPr>
              <a:t> української мови та загального мовознавства</a:t>
            </a:r>
          </a:p>
          <a:p>
            <a:pPr marL="0" indent="0" algn="ctr" eaLnBrk="1" hangingPunct="1">
              <a:lnSpc>
                <a:spcPct val="80000"/>
              </a:lnSpc>
              <a:buFont typeface="Wingdings" panose="05000000000000000000" pitchFamily="2" charset="2"/>
              <a:buNone/>
              <a:defRPr/>
            </a:pPr>
            <a:r>
              <a:rPr lang="uk-UA" altLang="uk-UA" sz="2000" dirty="0">
                <a:solidFill>
                  <a:schemeClr val="bg2"/>
                </a:solidFill>
              </a:rPr>
              <a:t>	Протокол № 7</a:t>
            </a:r>
          </a:p>
          <a:p>
            <a:pPr marL="0" indent="0" algn="ctr" eaLnBrk="1" hangingPunct="1">
              <a:lnSpc>
                <a:spcPct val="80000"/>
              </a:lnSpc>
              <a:buFont typeface="Wingdings" panose="05000000000000000000" pitchFamily="2" charset="2"/>
              <a:buNone/>
              <a:defRPr/>
            </a:pPr>
            <a:r>
              <a:rPr lang="uk-UA" altLang="uk-UA" sz="2000" dirty="0">
                <a:solidFill>
                  <a:schemeClr val="bg2"/>
                </a:solidFill>
              </a:rPr>
              <a:t> 	10 квітня 2022.</a:t>
            </a:r>
          </a:p>
          <a:p>
            <a:pPr marL="0" indent="0" algn="just" eaLnBrk="1" hangingPunct="1">
              <a:lnSpc>
                <a:spcPct val="80000"/>
              </a:lnSpc>
              <a:buFont typeface="Wingdings" panose="05000000000000000000" pitchFamily="2" charset="2"/>
              <a:buNone/>
              <a:defRPr/>
            </a:pPr>
            <a:r>
              <a:rPr lang="uk-UA" altLang="uk-UA" sz="2000" dirty="0">
                <a:solidFill>
                  <a:schemeClr val="bg2"/>
                </a:solidFill>
              </a:rPr>
              <a:t>Порядок денний:</a:t>
            </a:r>
          </a:p>
          <a:p>
            <a:pPr marL="457200" indent="-457200" algn="just" eaLnBrk="1" hangingPunct="1">
              <a:lnSpc>
                <a:spcPct val="80000"/>
              </a:lnSpc>
              <a:buFont typeface="Wingdings" panose="05000000000000000000" pitchFamily="2" charset="2"/>
              <a:buAutoNum type="arabicPeriod"/>
              <a:defRPr/>
            </a:pPr>
            <a:r>
              <a:rPr lang="uk-UA" altLang="uk-UA" sz="2000" dirty="0">
                <a:solidFill>
                  <a:schemeClr val="bg2"/>
                </a:solidFill>
              </a:rPr>
              <a:t>Інструктаж з техніки безпеки</a:t>
            </a:r>
          </a:p>
          <a:p>
            <a:pPr marL="457200" indent="-457200" algn="just" eaLnBrk="1" hangingPunct="1">
              <a:lnSpc>
                <a:spcPct val="80000"/>
              </a:lnSpc>
              <a:buFont typeface="Wingdings" panose="05000000000000000000" pitchFamily="2" charset="2"/>
              <a:buAutoNum type="arabicPeriod"/>
              <a:defRPr/>
            </a:pPr>
            <a:r>
              <a:rPr lang="uk-UA" altLang="uk-UA" sz="2000" dirty="0">
                <a:solidFill>
                  <a:schemeClr val="bg2"/>
                </a:solidFill>
              </a:rPr>
              <a:t>Отримання протигазів</a:t>
            </a:r>
          </a:p>
          <a:p>
            <a:pPr marL="457200" indent="-457200" algn="just" eaLnBrk="1" hangingPunct="1">
              <a:lnSpc>
                <a:spcPct val="80000"/>
              </a:lnSpc>
              <a:buFont typeface="Wingdings" panose="05000000000000000000" pitchFamily="2" charset="2"/>
              <a:buAutoNum type="arabicPeriod"/>
              <a:defRPr/>
            </a:pPr>
            <a:r>
              <a:rPr lang="uk-UA" altLang="uk-UA" sz="2000" dirty="0">
                <a:solidFill>
                  <a:schemeClr val="bg2"/>
                </a:solidFill>
              </a:rPr>
              <a:t>Підготовка до Днів студентської</a:t>
            </a:r>
          </a:p>
          <a:p>
            <a:pPr marL="0" indent="0" algn="just" eaLnBrk="1" hangingPunct="1">
              <a:lnSpc>
                <a:spcPct val="80000"/>
              </a:lnSpc>
              <a:buFont typeface="Wingdings" panose="05000000000000000000" pitchFamily="2" charset="2"/>
              <a:buNone/>
              <a:defRPr/>
            </a:pPr>
            <a:r>
              <a:rPr lang="uk-UA" altLang="uk-UA" sz="2000" dirty="0">
                <a:solidFill>
                  <a:schemeClr val="bg2"/>
                </a:solidFill>
              </a:rPr>
              <a:t>	 науки 2022</a:t>
            </a:r>
          </a:p>
          <a:p>
            <a:pPr marL="457200" indent="-457200" algn="just" eaLnBrk="1" hangingPunct="1">
              <a:lnSpc>
                <a:spcPct val="80000"/>
              </a:lnSpc>
              <a:buFont typeface="Wingdings" panose="05000000000000000000" pitchFamily="2" charset="2"/>
              <a:buAutoNum type="arabicPeriod" startAt="4"/>
              <a:defRPr/>
            </a:pPr>
            <a:r>
              <a:rPr lang="uk-UA" altLang="uk-UA" sz="2000" dirty="0">
                <a:solidFill>
                  <a:schemeClr val="bg2"/>
                </a:solidFill>
              </a:rPr>
              <a:t>Різне</a:t>
            </a:r>
          </a:p>
          <a:p>
            <a:pPr marL="0" indent="0" algn="ctr" eaLnBrk="1" hangingPunct="1">
              <a:lnSpc>
                <a:spcPct val="80000"/>
              </a:lnSpc>
              <a:buFont typeface="Wingdings" panose="05000000000000000000" pitchFamily="2" charset="2"/>
              <a:buNone/>
              <a:defRPr/>
            </a:pPr>
            <a:r>
              <a:rPr lang="en-US" sz="2000" dirty="0"/>
              <a:t>Department Meeting</a:t>
            </a:r>
            <a:endParaRPr lang="ru-RU" sz="2000" dirty="0"/>
          </a:p>
          <a:p>
            <a:pPr marL="0" indent="0" algn="ctr" eaLnBrk="1" hangingPunct="1">
              <a:lnSpc>
                <a:spcPct val="80000"/>
              </a:lnSpc>
              <a:buFont typeface="Wingdings" panose="05000000000000000000" pitchFamily="2" charset="2"/>
              <a:buNone/>
              <a:defRPr/>
            </a:pPr>
            <a:r>
              <a:rPr lang="en-US" sz="2000" dirty="0"/>
              <a:t> Ukrainian Language and General Linguistics</a:t>
            </a:r>
            <a:endParaRPr lang="ru-RU" sz="2000" dirty="0"/>
          </a:p>
          <a:p>
            <a:pPr marL="0" indent="0" algn="ctr" eaLnBrk="1" hangingPunct="1">
              <a:lnSpc>
                <a:spcPct val="80000"/>
              </a:lnSpc>
              <a:buFont typeface="Wingdings" panose="05000000000000000000" pitchFamily="2" charset="2"/>
              <a:buNone/>
              <a:defRPr/>
            </a:pPr>
            <a:r>
              <a:rPr lang="en-US" sz="2000" dirty="0"/>
              <a:t> Protocol No. 7 </a:t>
            </a:r>
            <a:endParaRPr lang="ru-RU" sz="2000" dirty="0"/>
          </a:p>
          <a:p>
            <a:pPr marL="0" indent="0" algn="ctr" eaLnBrk="1" hangingPunct="1">
              <a:lnSpc>
                <a:spcPct val="80000"/>
              </a:lnSpc>
              <a:buFont typeface="Wingdings" panose="05000000000000000000" pitchFamily="2" charset="2"/>
              <a:buNone/>
              <a:defRPr/>
            </a:pPr>
            <a:r>
              <a:rPr lang="en-US" sz="2000" dirty="0"/>
              <a:t>April 10, 2022.</a:t>
            </a:r>
          </a:p>
          <a:p>
            <a:pPr marL="0" indent="0" algn="just" eaLnBrk="1" hangingPunct="1">
              <a:lnSpc>
                <a:spcPct val="80000"/>
              </a:lnSpc>
              <a:buFont typeface="Wingdings" panose="05000000000000000000" pitchFamily="2" charset="2"/>
              <a:buNone/>
              <a:defRPr/>
            </a:pPr>
            <a:r>
              <a:rPr lang="en-US" sz="2000" dirty="0"/>
              <a:t>Agenda:</a:t>
            </a:r>
          </a:p>
          <a:p>
            <a:pPr marL="457200" indent="-457200" algn="just" eaLnBrk="1" hangingPunct="1">
              <a:lnSpc>
                <a:spcPct val="80000"/>
              </a:lnSpc>
              <a:buFont typeface="Wingdings" panose="05000000000000000000" pitchFamily="2" charset="2"/>
              <a:buAutoNum type="arabicPeriod"/>
              <a:defRPr/>
            </a:pPr>
            <a:r>
              <a:rPr lang="en-US" sz="2000" dirty="0"/>
              <a:t>Safety briefing</a:t>
            </a:r>
          </a:p>
          <a:p>
            <a:pPr marL="457200" indent="-457200" algn="just" eaLnBrk="1" hangingPunct="1">
              <a:lnSpc>
                <a:spcPct val="80000"/>
              </a:lnSpc>
              <a:buFont typeface="Wingdings" panose="05000000000000000000" pitchFamily="2" charset="2"/>
              <a:buAutoNum type="arabicPeriod"/>
              <a:defRPr/>
            </a:pPr>
            <a:r>
              <a:rPr lang="en-US" sz="2000" dirty="0"/>
              <a:t>Distribution of gas masks</a:t>
            </a:r>
          </a:p>
          <a:p>
            <a:pPr marL="457200" indent="-457200" algn="just" eaLnBrk="1" hangingPunct="1">
              <a:lnSpc>
                <a:spcPct val="80000"/>
              </a:lnSpc>
              <a:buFont typeface="Wingdings" panose="05000000000000000000" pitchFamily="2" charset="2"/>
              <a:buAutoNum type="arabicPeriod"/>
              <a:defRPr/>
            </a:pPr>
            <a:r>
              <a:rPr lang="en-US" sz="2000" dirty="0"/>
              <a:t>Preparation for the Student Science Days 2022</a:t>
            </a:r>
            <a:endParaRPr lang="ru-RU" sz="2000" dirty="0"/>
          </a:p>
          <a:p>
            <a:pPr marL="457200" indent="-457200" algn="just" eaLnBrk="1" hangingPunct="1">
              <a:lnSpc>
                <a:spcPct val="80000"/>
              </a:lnSpc>
              <a:buFont typeface="Wingdings" panose="05000000000000000000" pitchFamily="2" charset="2"/>
              <a:buAutoNum type="arabicPeriod"/>
              <a:defRPr/>
            </a:pPr>
            <a:r>
              <a:rPr lang="en-US" sz="2000" dirty="0"/>
              <a:t>Other Matters</a:t>
            </a:r>
          </a:p>
          <a:p>
            <a:pPr marL="457200" indent="-457200" algn="just" eaLnBrk="1" hangingPunct="1">
              <a:lnSpc>
                <a:spcPct val="80000"/>
              </a:lnSpc>
              <a:buFont typeface="Wingdings" panose="05000000000000000000" pitchFamily="2" charset="2"/>
              <a:buAutoNum type="arabicPeriod"/>
              <a:defRPr/>
            </a:pPr>
            <a:endParaRPr lang="ru-RU" altLang="uk-UA" sz="2400" dirty="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95288" y="260350"/>
            <a:ext cx="8229600" cy="6408738"/>
          </a:xfrm>
        </p:spPr>
        <p:txBody>
          <a:bodyPr/>
          <a:lstStyle/>
          <a:p>
            <a:pPr marL="0" indent="0" algn="ctr" eaLnBrk="1" hangingPunct="1">
              <a:lnSpc>
                <a:spcPct val="200000"/>
              </a:lnSpc>
              <a:buFont typeface="Wingdings" panose="05000000000000000000" pitchFamily="2" charset="2"/>
              <a:buNone/>
            </a:pPr>
            <a:r>
              <a:rPr lang="en-GB" altLang="ru-RU" sz="2400" b="1">
                <a:solidFill>
                  <a:schemeClr val="bg2"/>
                </a:solidFill>
              </a:rPr>
              <a:t>Internet Survey</a:t>
            </a:r>
            <a:r>
              <a:rPr lang="uk-UA" altLang="ru-RU" sz="2400" b="1">
                <a:solidFill>
                  <a:schemeClr val="bg2"/>
                </a:solidFill>
              </a:rPr>
              <a:t> </a:t>
            </a:r>
            <a:r>
              <a:rPr lang="en-US" altLang="ru-RU" sz="2400" b="1">
                <a:solidFill>
                  <a:schemeClr val="bg2"/>
                </a:solidFill>
              </a:rPr>
              <a:t>July – September</a:t>
            </a:r>
            <a:r>
              <a:rPr lang="uk-UA" altLang="uk-UA" sz="2400" b="1">
                <a:solidFill>
                  <a:schemeClr val="bg2"/>
                </a:solidFill>
              </a:rPr>
              <a:t> 2022</a:t>
            </a:r>
          </a:p>
          <a:p>
            <a:pPr marL="0" indent="0" algn="ctr" eaLnBrk="1" hangingPunct="1">
              <a:buFont typeface="Wingdings" panose="05000000000000000000" pitchFamily="2" charset="2"/>
              <a:buNone/>
            </a:pPr>
            <a:endParaRPr lang="en-GB" altLang="ru-RU" sz="2000"/>
          </a:p>
          <a:p>
            <a:pPr marL="0" indent="0" algn="ctr" eaLnBrk="1" hangingPunct="1">
              <a:buFont typeface="Wingdings" panose="05000000000000000000" pitchFamily="2" charset="2"/>
              <a:buNone/>
            </a:pPr>
            <a:r>
              <a:rPr lang="en-GB" altLang="ru-RU" sz="2400">
                <a:solidFill>
                  <a:schemeClr val="bg2"/>
                </a:solidFill>
              </a:rPr>
              <a:t>The number of respondents was 100 people</a:t>
            </a:r>
            <a:endParaRPr lang="uk-UA" altLang="uk-UA" sz="2400" b="1">
              <a:solidFill>
                <a:schemeClr val="bg2"/>
              </a:solidFill>
            </a:endParaRPr>
          </a:p>
          <a:p>
            <a:pPr marL="0" indent="0" algn="ctr" eaLnBrk="1" hangingPunct="1">
              <a:buFont typeface="Wingdings" panose="05000000000000000000" pitchFamily="2" charset="2"/>
              <a:buNone/>
            </a:pPr>
            <a:endParaRPr lang="uk-UA" altLang="uk-UA" sz="2400" b="1">
              <a:solidFill>
                <a:schemeClr val="bg2"/>
              </a:solidFill>
            </a:endParaRPr>
          </a:p>
          <a:p>
            <a:pPr marL="0" indent="0" algn="ctr" eaLnBrk="1" hangingPunct="1">
              <a:buFont typeface="Wingdings" panose="05000000000000000000" pitchFamily="2" charset="2"/>
              <a:buNone/>
            </a:pPr>
            <a:r>
              <a:rPr lang="en-US" altLang="ru-RU" sz="2400"/>
              <a:t>T</a:t>
            </a:r>
            <a:r>
              <a:rPr lang="en-GB" altLang="ru-RU" sz="2400"/>
              <a:t>eachers at universities and technical schools, secondary school teachers, museum and library workers, representatives of theatrical art, and writers</a:t>
            </a:r>
            <a:endParaRPr lang="ru-RU" altLang="ru-RU" sz="2400"/>
          </a:p>
          <a:p>
            <a:pPr marL="0" indent="0" algn="ctr" eaLnBrk="1" hangingPunct="1">
              <a:buFont typeface="Wingdings" panose="05000000000000000000" pitchFamily="2" charset="2"/>
              <a:buNone/>
            </a:pPr>
            <a:r>
              <a:rPr lang="en-GB" altLang="ru-RU" sz="2000">
                <a:solidFill>
                  <a:schemeClr val="bg2"/>
                </a:solidFill>
              </a:rPr>
              <a:t>Cherkassy, Kiev, Poltava, Kirovograd</a:t>
            </a:r>
            <a:endParaRPr lang="en-US" altLang="ru-RU" sz="2000" b="1">
              <a:solidFill>
                <a:schemeClr val="bg2"/>
              </a:solidFill>
            </a:endParaRPr>
          </a:p>
          <a:p>
            <a:pPr marL="0" indent="0" algn="just" eaLnBrk="1" hangingPunct="1">
              <a:buFont typeface="Wingdings" panose="05000000000000000000" pitchFamily="2" charset="2"/>
              <a:buNone/>
            </a:pPr>
            <a:endParaRPr lang="uk-UA" altLang="ru-RU" sz="2000" b="1">
              <a:solidFill>
                <a:schemeClr val="bg2"/>
              </a:solidFill>
            </a:endParaRPr>
          </a:p>
          <a:p>
            <a:pPr marL="0" indent="0" algn="just" eaLnBrk="1" hangingPunct="1">
              <a:buFont typeface="Wingdings" panose="05000000000000000000" pitchFamily="2" charset="2"/>
              <a:buNone/>
            </a:pPr>
            <a:r>
              <a:rPr lang="uk-UA" altLang="ru-RU" sz="2400"/>
              <a:t>«</a:t>
            </a:r>
            <a:r>
              <a:rPr lang="en-US" altLang="ru-RU" sz="2400"/>
              <a:t>T</a:t>
            </a:r>
            <a:r>
              <a:rPr lang="en-GB" altLang="ru-RU" sz="2400"/>
              <a:t>he scientific community is a collective subject of language policy. It forms the opinion of the expert environment, articulates the language ideology</a:t>
            </a:r>
            <a:r>
              <a:rPr lang="uk-UA" altLang="ru-RU" sz="2400"/>
              <a:t>»</a:t>
            </a:r>
            <a:endParaRPr lang="ru-RU" altLang="ru-RU" sz="2400"/>
          </a:p>
          <a:p>
            <a:pPr marL="0" indent="0" algn="r" eaLnBrk="1" hangingPunct="1">
              <a:buFont typeface="Wingdings" panose="05000000000000000000" pitchFamily="2" charset="2"/>
              <a:buNone/>
            </a:pPr>
            <a:r>
              <a:rPr lang="en-US" altLang="ru-RU" sz="2400"/>
              <a:t>Bogdan </a:t>
            </a:r>
            <a:r>
              <a:rPr lang="en-GB" altLang="ru-RU" sz="2400"/>
              <a:t>Azhniuk,</a:t>
            </a:r>
          </a:p>
          <a:p>
            <a:pPr marL="0" indent="0" algn="r" eaLnBrk="1" hangingPunct="1">
              <a:buFont typeface="Wingdings" panose="05000000000000000000" pitchFamily="2" charset="2"/>
              <a:buNone/>
            </a:pPr>
            <a:r>
              <a:rPr lang="en-GB" altLang="ru-RU" sz="2400"/>
              <a:t> </a:t>
            </a:r>
            <a:r>
              <a:rPr lang="en-US" altLang="ru-RU" sz="1800"/>
              <a:t>director of the Oleksandr Potebna Institute of Linguistics of the National Academy of Sciences of Ukraine and the Ukrainian Bureau of Linguistic Expertise of the National Academy of Sciences of Ukraine, </a:t>
            </a:r>
            <a:r>
              <a:rPr lang="en-GB" altLang="ru-RU" sz="1800"/>
              <a:t>2022</a:t>
            </a:r>
            <a:endParaRPr lang="ru-RU" altLang="ru-RU" sz="1800"/>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95288" y="30163"/>
            <a:ext cx="8229600" cy="6711950"/>
          </a:xfrm>
        </p:spPr>
        <p:txBody>
          <a:bodyPr/>
          <a:lstStyle/>
          <a:p>
            <a:pPr marL="0" indent="0" algn="ctr" eaLnBrk="1" hangingPunct="1">
              <a:lnSpc>
                <a:spcPct val="200000"/>
              </a:lnSpc>
              <a:buFont typeface="Wingdings" panose="05000000000000000000" pitchFamily="2" charset="2"/>
              <a:buNone/>
            </a:pPr>
            <a:r>
              <a:rPr lang="en-GB" altLang="ru-RU" sz="2400" b="1">
                <a:solidFill>
                  <a:schemeClr val="bg2"/>
                </a:solidFill>
              </a:rPr>
              <a:t>Internet Survey</a:t>
            </a:r>
            <a:r>
              <a:rPr lang="uk-UA" altLang="ru-RU" sz="2400" b="1">
                <a:solidFill>
                  <a:schemeClr val="bg2"/>
                </a:solidFill>
              </a:rPr>
              <a:t> </a:t>
            </a:r>
            <a:r>
              <a:rPr lang="en-US" altLang="ru-RU" sz="2400" b="1">
                <a:solidFill>
                  <a:schemeClr val="bg2"/>
                </a:solidFill>
              </a:rPr>
              <a:t>July – September</a:t>
            </a:r>
            <a:r>
              <a:rPr lang="uk-UA" altLang="uk-UA" sz="2400" b="1">
                <a:solidFill>
                  <a:schemeClr val="bg2"/>
                </a:solidFill>
              </a:rPr>
              <a:t> 2022</a:t>
            </a:r>
          </a:p>
          <a:p>
            <a:pPr marL="0" indent="0" algn="ctr" eaLnBrk="1" hangingPunct="1">
              <a:buFont typeface="Wingdings" panose="05000000000000000000" pitchFamily="2" charset="2"/>
              <a:buNone/>
            </a:pPr>
            <a:r>
              <a:rPr lang="en-GB" altLang="ru-RU" sz="2000" b="1">
                <a:solidFill>
                  <a:schemeClr val="bg2"/>
                </a:solidFill>
              </a:rPr>
              <a:t>The gender distribution</a:t>
            </a:r>
          </a:p>
          <a:p>
            <a:pPr marL="0" indent="0" algn="ctr" eaLnBrk="1" hangingPunct="1">
              <a:buFont typeface="Wingdings" panose="05000000000000000000" pitchFamily="2" charset="2"/>
              <a:buNone/>
            </a:pPr>
            <a:r>
              <a:rPr lang="en-GB" altLang="ru-RU" sz="2000">
                <a:solidFill>
                  <a:schemeClr val="bg2"/>
                </a:solidFill>
              </a:rPr>
              <a:t>women – 79, men – 21</a:t>
            </a:r>
          </a:p>
          <a:p>
            <a:pPr marL="0" indent="0" algn="ctr" eaLnBrk="1" hangingPunct="1">
              <a:buFont typeface="Wingdings" panose="05000000000000000000" pitchFamily="2" charset="2"/>
              <a:buNone/>
            </a:pPr>
            <a:endParaRPr lang="en-US" altLang="ru-RU" sz="2000"/>
          </a:p>
          <a:p>
            <a:pPr marL="0" indent="0" algn="ctr" eaLnBrk="1" hangingPunct="1">
              <a:buFont typeface="Wingdings" panose="05000000000000000000" pitchFamily="2" charset="2"/>
              <a:buNone/>
            </a:pPr>
            <a:r>
              <a:rPr lang="en-GB" altLang="ru-RU" sz="1800"/>
              <a:t>(according to the Main Department of Statistics of Kiev (2019–2020), about 75% of women are involved in education, about 72% of women are employed in museums, libraries, and other cultural institutions)</a:t>
            </a:r>
          </a:p>
          <a:p>
            <a:pPr marL="0" indent="0" algn="ctr" eaLnBrk="1" hangingPunct="1">
              <a:buFont typeface="Wingdings" panose="05000000000000000000" pitchFamily="2" charset="2"/>
              <a:buNone/>
            </a:pPr>
            <a:endParaRPr lang="en-GB" altLang="ru-RU" sz="2000"/>
          </a:p>
          <a:p>
            <a:pPr marL="0" indent="0" algn="ctr" eaLnBrk="1" hangingPunct="1">
              <a:buFont typeface="Wingdings" panose="05000000000000000000" pitchFamily="2" charset="2"/>
              <a:buNone/>
            </a:pPr>
            <a:r>
              <a:rPr lang="en-GB" altLang="ru-RU" sz="2000" b="1">
                <a:solidFill>
                  <a:schemeClr val="bg2"/>
                </a:solidFill>
              </a:rPr>
              <a:t>The age distribution</a:t>
            </a:r>
          </a:p>
          <a:p>
            <a:pPr marL="0" indent="0" algn="ctr" eaLnBrk="1" hangingPunct="1">
              <a:buFont typeface="Wingdings" panose="05000000000000000000" pitchFamily="2" charset="2"/>
              <a:buNone/>
            </a:pPr>
            <a:r>
              <a:rPr lang="en-GB" altLang="ru-RU" sz="2000">
                <a:solidFill>
                  <a:schemeClr val="bg2"/>
                </a:solidFill>
              </a:rPr>
              <a:t> 19–25 years old – 6%,</a:t>
            </a:r>
          </a:p>
          <a:p>
            <a:pPr marL="0" indent="0" algn="ctr" eaLnBrk="1" hangingPunct="1">
              <a:buFont typeface="Wingdings" panose="05000000000000000000" pitchFamily="2" charset="2"/>
              <a:buNone/>
            </a:pPr>
            <a:r>
              <a:rPr lang="en-GB" altLang="ru-RU" sz="2000">
                <a:solidFill>
                  <a:schemeClr val="bg2"/>
                </a:solidFill>
              </a:rPr>
              <a:t> 26–40 years old – 21%,</a:t>
            </a:r>
          </a:p>
          <a:p>
            <a:pPr marL="0" indent="0" algn="ctr" eaLnBrk="1" hangingPunct="1">
              <a:buFont typeface="Wingdings" panose="05000000000000000000" pitchFamily="2" charset="2"/>
              <a:buNone/>
            </a:pPr>
            <a:r>
              <a:rPr lang="en-GB" altLang="ru-RU" sz="2000">
                <a:solidFill>
                  <a:schemeClr val="bg2"/>
                </a:solidFill>
              </a:rPr>
              <a:t>41–59 years old – 70%,</a:t>
            </a:r>
          </a:p>
          <a:p>
            <a:pPr marL="0" indent="0" algn="ctr" eaLnBrk="1" hangingPunct="1">
              <a:buFont typeface="Wingdings" panose="05000000000000000000" pitchFamily="2" charset="2"/>
              <a:buNone/>
            </a:pPr>
            <a:r>
              <a:rPr lang="en-GB" altLang="ru-RU" sz="2000">
                <a:solidFill>
                  <a:schemeClr val="bg2"/>
                </a:solidFill>
              </a:rPr>
              <a:t>60 years and older – 3%</a:t>
            </a:r>
            <a:endParaRPr lang="uk-UA" altLang="ru-RU" sz="2000">
              <a:solidFill>
                <a:schemeClr val="bg2"/>
              </a:solidFill>
            </a:endParaRPr>
          </a:p>
          <a:p>
            <a:pPr marL="0" indent="0" algn="ctr" eaLnBrk="1" hangingPunct="1">
              <a:buFont typeface="Wingdings" panose="05000000000000000000" pitchFamily="2" charset="2"/>
              <a:buNone/>
            </a:pPr>
            <a:endParaRPr lang="en-GB" altLang="ru-RU" sz="2000">
              <a:solidFill>
                <a:schemeClr val="bg2"/>
              </a:solidFill>
            </a:endParaRPr>
          </a:p>
          <a:p>
            <a:pPr marL="0" indent="0" algn="ctr" eaLnBrk="1" hangingPunct="1">
              <a:buFont typeface="Wingdings" panose="05000000000000000000" pitchFamily="2" charset="2"/>
              <a:buNone/>
            </a:pPr>
            <a:r>
              <a:rPr lang="en-GB" altLang="ru-RU" sz="1800"/>
              <a:t>The industry average the age ranges are somewhat different: up to 35 years old – 29%, 35–59 years old – 62%, over 60 years old – 9%</a:t>
            </a:r>
            <a:r>
              <a:rPr lang="uk-UA" altLang="ru-RU" sz="1800"/>
              <a:t>. </a:t>
            </a:r>
            <a:r>
              <a:rPr lang="en-US" altLang="ru-RU" sz="1800"/>
              <a:t>The differences concern the older age group</a:t>
            </a:r>
            <a:endParaRPr lang="en-GB" altLang="ru-RU" sz="1800"/>
          </a:p>
          <a:p>
            <a:pPr marL="0" indent="0" algn="r" eaLnBrk="1" hangingPunct="1">
              <a:buFont typeface="Wingdings" panose="05000000000000000000" pitchFamily="2" charset="2"/>
              <a:buNone/>
            </a:pPr>
            <a:r>
              <a:rPr lang="en-GB" altLang="ru-RU" sz="1800"/>
              <a:t>[</a:t>
            </a:r>
            <a:r>
              <a:rPr lang="en-US" altLang="ru-RU" sz="1800"/>
              <a:t>State Departments of Statistics, Uk</a:t>
            </a:r>
            <a:r>
              <a:rPr lang="en-GB" altLang="ru-RU" sz="1800"/>
              <a:t>raine 2022]</a:t>
            </a:r>
            <a:endParaRPr lang="ru-RU" altLang="ru-RU" sz="1800"/>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68313" y="260350"/>
            <a:ext cx="8229600" cy="5905500"/>
          </a:xfrm>
        </p:spPr>
        <p:txBody>
          <a:bodyPr/>
          <a:lstStyle/>
          <a:p>
            <a:pPr marL="0" indent="0" algn="ctr" eaLnBrk="1" hangingPunct="1">
              <a:lnSpc>
                <a:spcPct val="150000"/>
              </a:lnSpc>
              <a:buFont typeface="Wingdings" panose="05000000000000000000" pitchFamily="2" charset="2"/>
              <a:buNone/>
            </a:pPr>
            <a:endParaRPr lang="ru-RU" altLang="ru-RU" sz="2400"/>
          </a:p>
          <a:p>
            <a:pPr marL="0" indent="0" algn="ctr" eaLnBrk="1" hangingPunct="1">
              <a:lnSpc>
                <a:spcPct val="150000"/>
              </a:lnSpc>
              <a:buFont typeface="Wingdings" panose="05000000000000000000" pitchFamily="2" charset="2"/>
              <a:buNone/>
            </a:pPr>
            <a:endParaRPr lang="ru-RU" altLang="ru-RU" sz="2400"/>
          </a:p>
          <a:p>
            <a:pPr marL="0" indent="0" algn="ctr" eaLnBrk="1" hangingPunct="1">
              <a:lnSpc>
                <a:spcPct val="150000"/>
              </a:lnSpc>
              <a:buFont typeface="Wingdings" panose="05000000000000000000" pitchFamily="2" charset="2"/>
              <a:buNone/>
            </a:pPr>
            <a:r>
              <a:rPr lang="en-GB" altLang="ru-RU" sz="2400"/>
              <a:t>We were interested in respondents' self-assessment of the changes (or their absence) that took place after February 24, 2022, in their linguistic behaviour, attitude towards the Russian and Ukrainian languages, as well as their choice of books, music and some other elements of the cultural</a:t>
            </a:r>
            <a:r>
              <a:rPr lang="ru-RU" altLang="ru-RU" sz="2400"/>
              <a:t> </a:t>
            </a:r>
            <a:r>
              <a:rPr lang="en-GB" altLang="ru-RU" sz="2400"/>
              <a:t>space</a:t>
            </a:r>
            <a:r>
              <a:rPr lang="en-GB" altLang="ru-RU"/>
              <a:t>. </a:t>
            </a:r>
            <a:endParaRPr lang="uk-UA" altLang="uk-UA" sz="2400" b="1">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68313" y="260350"/>
            <a:ext cx="8229600" cy="5905500"/>
          </a:xfrm>
        </p:spPr>
        <p:txBody>
          <a:bodyPr/>
          <a:lstStyle/>
          <a:p>
            <a:endParaRPr lang="ru-RU" altLang="ru-RU" sz="2000" i="1"/>
          </a:p>
          <a:p>
            <a:endParaRPr lang="ru-RU" altLang="ru-RU" sz="2000" i="1"/>
          </a:p>
          <a:p>
            <a:r>
              <a:rPr lang="en-GB" altLang="ru-RU" sz="2000" i="1"/>
              <a:t>Has your language behaviour changed after February 24?</a:t>
            </a:r>
            <a:endParaRPr lang="ru-RU" altLang="ru-RU" sz="2000"/>
          </a:p>
          <a:p>
            <a:r>
              <a:rPr lang="en-GB" altLang="ru-RU" sz="2000" i="1"/>
              <a:t>Has your attitude to the Ukrainian language changed after February 24?</a:t>
            </a:r>
            <a:endParaRPr lang="ru-RU" altLang="ru-RU" sz="2000"/>
          </a:p>
          <a:p>
            <a:r>
              <a:rPr lang="en-GB" altLang="ru-RU" sz="2000" i="1"/>
              <a:t>Has the war affected the choice of language of fiction you read (detective stories, translated fiction, etc.)?</a:t>
            </a:r>
            <a:endParaRPr lang="ru-RU" altLang="ru-RU" sz="2000"/>
          </a:p>
          <a:p>
            <a:r>
              <a:rPr lang="en-GB" altLang="ru-RU" sz="2000" i="1"/>
              <a:t>Do you think children in Ukrainian schools should read the works of Leo Tolstoy, Alexander Pushkin, Fyodor Dostoevsky?  </a:t>
            </a:r>
            <a:endParaRPr lang="ru-RU" altLang="ru-RU" sz="2000"/>
          </a:p>
          <a:p>
            <a:r>
              <a:rPr lang="en-GB" altLang="ru-RU" sz="2000" i="1"/>
              <a:t>Has your attitude towards Russian-language music content changed?</a:t>
            </a:r>
            <a:endParaRPr lang="ru-RU" altLang="ru-RU" sz="2000"/>
          </a:p>
          <a:p>
            <a:r>
              <a:rPr lang="en-GB" altLang="ru-RU" sz="2000" i="1"/>
              <a:t>Why do you think that not only people and the economy suffer during the war, but also cultural values are destroyed (or stolen)?</a:t>
            </a:r>
            <a:endParaRPr lang="ru-RU" altLang="ru-RU" sz="2000"/>
          </a:p>
          <a:p>
            <a:r>
              <a:rPr lang="en-GB" altLang="ru-RU" sz="2000" i="1"/>
              <a:t>How do you feel about the massive spread of slogans, billboards, political advertising with the use of profanity in the information space of Ukrainian cities</a:t>
            </a:r>
            <a:r>
              <a:rPr lang="en-GB" altLang="ru-RU" sz="2000"/>
              <a:t>?</a:t>
            </a:r>
            <a:r>
              <a:rPr lang="en-GB" altLang="ru-RU" sz="2000" i="1"/>
              <a:t> </a:t>
            </a:r>
            <a:r>
              <a:rPr lang="en-GB" altLang="ru-RU" sz="2000"/>
              <a:t> </a:t>
            </a:r>
            <a:endParaRPr lang="uk-UA" altLang="uk-UA" sz="2000" b="1">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839913" y="2424113"/>
            <a:ext cx="593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uk-UA" altLang="ru-RU" sz="1400"/>
              <a:t>5,6%</a:t>
            </a:r>
            <a:endParaRPr lang="ru-RU" altLang="ru-RU" sz="1400"/>
          </a:p>
        </p:txBody>
      </p:sp>
      <p:sp>
        <p:nvSpPr>
          <p:cNvPr id="24579" name="TextBox 4"/>
          <p:cNvSpPr txBox="1">
            <a:spLocks noChangeArrowheads="1"/>
          </p:cNvSpPr>
          <p:nvPr/>
        </p:nvSpPr>
        <p:spPr bwMode="auto">
          <a:xfrm>
            <a:off x="1797050" y="511175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uk-UA" altLang="ru-RU" sz="1400"/>
              <a:t>5,6%</a:t>
            </a:r>
            <a:endParaRPr lang="ru-RU" altLang="ru-RU" sz="1400"/>
          </a:p>
        </p:txBody>
      </p:sp>
      <p:graphicFrame>
        <p:nvGraphicFramePr>
          <p:cNvPr id="4" name="Объект 3"/>
          <p:cNvGraphicFramePr>
            <a:graphicFrameLocks noGrp="1"/>
          </p:cNvGraphicFramePr>
          <p:nvPr>
            <p:ph idx="1"/>
          </p:nvPr>
        </p:nvGraphicFramePr>
        <p:xfrm>
          <a:off x="1115616" y="1268760"/>
          <a:ext cx="7200799" cy="5389192"/>
        </p:xfrm>
        <a:graphic>
          <a:graphicData uri="http://schemas.openxmlformats.org/drawingml/2006/table">
            <a:tbl>
              <a:tblPr bandRow="1">
                <a:tableStyleId>{5C22544A-7EE6-4342-B048-85BDC9FD1C3A}</a:tableStyleId>
              </a:tblPr>
              <a:tblGrid>
                <a:gridCol w="342382">
                  <a:extLst>
                    <a:ext uri="{9D8B030D-6E8A-4147-A177-3AD203B41FA5}">
                      <a16:colId xmlns:a16="http://schemas.microsoft.com/office/drawing/2014/main" val="3137536932"/>
                    </a:ext>
                  </a:extLst>
                </a:gridCol>
                <a:gridCol w="6419860">
                  <a:extLst>
                    <a:ext uri="{9D8B030D-6E8A-4147-A177-3AD203B41FA5}">
                      <a16:colId xmlns:a16="http://schemas.microsoft.com/office/drawing/2014/main" val="1825086454"/>
                    </a:ext>
                  </a:extLst>
                </a:gridCol>
                <a:gridCol w="438557">
                  <a:extLst>
                    <a:ext uri="{9D8B030D-6E8A-4147-A177-3AD203B41FA5}">
                      <a16:colId xmlns:a16="http://schemas.microsoft.com/office/drawing/2014/main" val="654545979"/>
                    </a:ext>
                  </a:extLst>
                </a:gridCol>
              </a:tblGrid>
              <a:tr h="377795">
                <a:tc gridSpan="3">
                  <a:txBody>
                    <a:bodyPr/>
                    <a:lstStyle/>
                    <a:p>
                      <a:pPr marL="457200" algn="ctr">
                        <a:lnSpc>
                          <a:spcPct val="115000"/>
                        </a:lnSpc>
                        <a:spcAft>
                          <a:spcPts val="1000"/>
                        </a:spcAft>
                      </a:pPr>
                      <a:r>
                        <a:rPr lang="en-GB" sz="1600" b="1" dirty="0">
                          <a:effectLst/>
                          <a:highlight>
                            <a:srgbClr val="FFFFFF"/>
                          </a:highlight>
                        </a:rPr>
                        <a:t>Table 1.  Has your language behaviour changed after February 24?</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75356426"/>
                  </a:ext>
                </a:extLst>
              </a:tr>
              <a:tr h="449801">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b="1" dirty="0">
                          <a:effectLst/>
                        </a:rPr>
                        <a:t>Answers</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1" dirty="0">
                          <a:effectLst/>
                        </a:rPr>
                        <a:t>%</a:t>
                      </a:r>
                      <a:endParaRPr lang="ru-RU" sz="18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42077410"/>
                  </a:ext>
                </a:extLst>
              </a:tr>
              <a:tr h="684572">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spoke and speak mostly (exclusively) Ukrainian</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0" dirty="0">
                          <a:effectLst/>
                        </a:rPr>
                        <a:t>37</a:t>
                      </a:r>
                      <a:endParaRPr lang="ru-RU" sz="18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51884520"/>
                  </a:ext>
                </a:extLst>
              </a:tr>
              <a:tr h="449801">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spoke and speak mostly (exclusively) Russian</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0" dirty="0">
                          <a:effectLst/>
                        </a:rPr>
                        <a:t>2</a:t>
                      </a:r>
                      <a:endParaRPr lang="ru-RU" sz="18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90605545"/>
                  </a:ext>
                </a:extLst>
              </a:tr>
              <a:tr h="449801">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use both languages depending on the situation</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0" dirty="0">
                          <a:effectLst/>
                        </a:rPr>
                        <a:t>30</a:t>
                      </a:r>
                      <a:endParaRPr lang="ru-RU" sz="18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89459437"/>
                  </a:ext>
                </a:extLst>
              </a:tr>
              <a:tr h="930518">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before I did not speak Ukrainian, but now I am learning it and trying to speak it</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1" dirty="0">
                          <a:effectLst/>
                        </a:rPr>
                        <a:t>15</a:t>
                      </a:r>
                      <a:endParaRPr lang="ru-RU" sz="18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46481245"/>
                  </a:ext>
                </a:extLst>
              </a:tr>
              <a:tr h="930518">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Has changed: I used both languages, now I speak only Ukrainian as a matter of principle</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1" dirty="0">
                          <a:effectLst/>
                        </a:rPr>
                        <a:t>12</a:t>
                      </a:r>
                      <a:endParaRPr lang="ru-RU" sz="18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88613411"/>
                  </a:ext>
                </a:extLst>
              </a:tr>
              <a:tr h="930518">
                <a:tc>
                  <a:txBody>
                    <a:bodyPr/>
                    <a:lstStyle/>
                    <a:p>
                      <a:pPr algn="just">
                        <a:lnSpc>
                          <a:spcPct val="115000"/>
                        </a:lnSpc>
                        <a:spcAft>
                          <a:spcPts val="0"/>
                        </a:spcAft>
                      </a:pPr>
                      <a:r>
                        <a:rPr lang="en-GB" sz="1200">
                          <a:effectLst/>
                        </a:rPr>
                        <a:t>6</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Has changed: I used both languages, now I speak only Ukrainian, because I feel aversion to Russian</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b="1" dirty="0">
                          <a:effectLst/>
                        </a:rPr>
                        <a:t>4</a:t>
                      </a:r>
                      <a:endParaRPr lang="ru-RU" sz="18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899766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idx="1"/>
          </p:nvPr>
        </p:nvSpPr>
        <p:spPr/>
        <p:txBody>
          <a:bodyPr/>
          <a:lstStyle/>
          <a:p>
            <a:r>
              <a:rPr lang="en-GB" altLang="ru-RU" b="1" dirty="0"/>
              <a:t>Problem Statement</a:t>
            </a:r>
            <a:r>
              <a:rPr lang="en-GB" altLang="ru-RU" dirty="0"/>
              <a:t> </a:t>
            </a:r>
            <a:endParaRPr lang="ru-RU" altLang="ru-RU" dirty="0"/>
          </a:p>
          <a:p>
            <a:r>
              <a:rPr lang="en-GB" altLang="ru-RU" b="1" dirty="0"/>
              <a:t>Methods</a:t>
            </a:r>
            <a:r>
              <a:rPr lang="en-GB" altLang="ru-RU" dirty="0"/>
              <a:t> </a:t>
            </a:r>
            <a:endParaRPr lang="ru-RU" altLang="ru-RU" dirty="0"/>
          </a:p>
          <a:p>
            <a:r>
              <a:rPr lang="en-GB" altLang="ru-RU" b="1" dirty="0"/>
              <a:t>Research results (2022) </a:t>
            </a:r>
          </a:p>
          <a:p>
            <a:r>
              <a:rPr lang="en-GB" altLang="ru-RU" b="1" dirty="0"/>
              <a:t>Research results  (2023)</a:t>
            </a:r>
            <a:endParaRPr lang="ru-RU" altLang="ru-RU" b="1" dirty="0"/>
          </a:p>
          <a:p>
            <a:r>
              <a:rPr lang="en-US" altLang="ru-RU" b="1" dirty="0"/>
              <a:t>Conclusions</a:t>
            </a:r>
            <a:endParaRPr lang="en-GB" altLang="ru-RU" b="1" dirty="0"/>
          </a:p>
          <a:p>
            <a:endParaRPr lang="ru-RU" altLang="ru-RU" dirty="0"/>
          </a:p>
          <a:p>
            <a:endParaRPr lang="en-GB" altLang="ru-RU" b="1" dirty="0"/>
          </a:p>
          <a:p>
            <a:endParaRPr lang="ru-RU" altLang="ru-RU" dirty="0"/>
          </a:p>
          <a:p>
            <a:endParaRPr lang="en-GB" altLang="ru-RU" b="1" dirty="0"/>
          </a:p>
          <a:p>
            <a:endParaRPr lang="ru-RU" altLang="ru-RU" dirty="0"/>
          </a:p>
          <a:p>
            <a:endParaRPr lang="ru-RU" alt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692150"/>
            <a:ext cx="8229600" cy="6049963"/>
          </a:xfrm>
        </p:spPr>
        <p:txBody>
          <a:bodyPr/>
          <a:lstStyle/>
          <a:p>
            <a:pPr marL="0" indent="0">
              <a:buFont typeface="Wingdings" panose="05000000000000000000" pitchFamily="2" charset="2"/>
              <a:buNone/>
              <a:defRPr/>
            </a:pPr>
            <a:r>
              <a:rPr lang="en-GB" sz="1400" dirty="0"/>
              <a:t>“</a:t>
            </a:r>
            <a:r>
              <a:rPr lang="en-GB" sz="1600" i="1" dirty="0" err="1"/>
              <a:t>Щодо</a:t>
            </a:r>
            <a:r>
              <a:rPr lang="en-GB" sz="1600" i="1" dirty="0"/>
              <a:t> </a:t>
            </a:r>
            <a:r>
              <a:rPr lang="en-GB" sz="1600" i="1" dirty="0" err="1"/>
              <a:t>мовної</a:t>
            </a:r>
            <a:r>
              <a:rPr lang="en-GB" sz="1600" i="1" dirty="0"/>
              <a:t> </a:t>
            </a:r>
            <a:r>
              <a:rPr lang="en-GB" sz="1600" i="1" dirty="0" err="1"/>
              <a:t>поведінки</a:t>
            </a:r>
            <a:r>
              <a:rPr lang="en-GB" sz="1600" i="1" dirty="0"/>
              <a:t>: </a:t>
            </a:r>
            <a:r>
              <a:rPr lang="en-GB" sz="1600" i="1" dirty="0" err="1"/>
              <a:t>змінилася</a:t>
            </a:r>
            <a:r>
              <a:rPr lang="en-GB" sz="1600" i="1" dirty="0"/>
              <a:t>, </a:t>
            </a:r>
            <a:r>
              <a:rPr lang="en-GB" sz="1600" i="1" dirty="0" err="1"/>
              <a:t>раніше</a:t>
            </a:r>
            <a:r>
              <a:rPr lang="en-GB" sz="1600" i="1" dirty="0"/>
              <a:t> </a:t>
            </a:r>
            <a:r>
              <a:rPr lang="en-GB" sz="1600" i="1" dirty="0" err="1"/>
              <a:t>не</a:t>
            </a:r>
            <a:r>
              <a:rPr lang="en-GB" sz="1600" i="1" dirty="0"/>
              <a:t> </a:t>
            </a:r>
            <a:r>
              <a:rPr lang="en-GB" sz="1600" i="1" dirty="0" err="1"/>
              <a:t>мало</a:t>
            </a:r>
            <a:r>
              <a:rPr lang="en-GB" sz="1600" i="1" dirty="0"/>
              <a:t> </a:t>
            </a:r>
            <a:r>
              <a:rPr lang="en-GB" sz="1600" i="1" dirty="0" err="1"/>
              <a:t>значення</a:t>
            </a:r>
            <a:r>
              <a:rPr lang="en-GB" sz="1600" i="1" dirty="0"/>
              <a:t>, </a:t>
            </a:r>
            <a:r>
              <a:rPr lang="en-GB" sz="1600" i="1" dirty="0" err="1"/>
              <a:t>якою</a:t>
            </a:r>
            <a:r>
              <a:rPr lang="en-GB" sz="1600" i="1" dirty="0"/>
              <a:t> </a:t>
            </a:r>
            <a:r>
              <a:rPr lang="en-GB" sz="1600" i="1" dirty="0" err="1"/>
              <a:t>розмовляти</a:t>
            </a:r>
            <a:r>
              <a:rPr lang="en-GB" sz="1600" i="1" dirty="0"/>
              <a:t>, </a:t>
            </a:r>
            <a:r>
              <a:rPr lang="en-GB" sz="1600" i="1" dirty="0" err="1"/>
              <a:t>аби</a:t>
            </a:r>
            <a:r>
              <a:rPr lang="en-GB" sz="1600" i="1" dirty="0"/>
              <a:t> </a:t>
            </a:r>
            <a:r>
              <a:rPr lang="en-GB" sz="1600" i="1" dirty="0" err="1"/>
              <a:t>комфортно</a:t>
            </a:r>
            <a:r>
              <a:rPr lang="en-GB" sz="1600" i="1" dirty="0"/>
              <a:t> </a:t>
            </a:r>
            <a:r>
              <a:rPr lang="en-GB" sz="1600" i="1" dirty="0" err="1"/>
              <a:t>було</a:t>
            </a:r>
            <a:r>
              <a:rPr lang="en-GB" sz="1600" i="1" dirty="0"/>
              <a:t> </a:t>
            </a:r>
            <a:r>
              <a:rPr lang="en-GB" sz="1600" i="1" dirty="0" err="1"/>
              <a:t>співрозмовнику</a:t>
            </a:r>
            <a:r>
              <a:rPr lang="en-GB" sz="1600" i="1" dirty="0"/>
              <a:t>, </a:t>
            </a:r>
            <a:r>
              <a:rPr lang="en-GB" sz="1600" i="1" dirty="0" err="1"/>
              <a:t>тепер</a:t>
            </a:r>
            <a:r>
              <a:rPr lang="en-GB" sz="1600" i="1" dirty="0"/>
              <a:t> </a:t>
            </a:r>
            <a:r>
              <a:rPr lang="en-GB" sz="1600" dirty="0"/>
              <a:t>–</a:t>
            </a:r>
            <a:r>
              <a:rPr lang="en-GB" sz="1600" i="1" dirty="0"/>
              <a:t> </a:t>
            </a:r>
            <a:r>
              <a:rPr lang="en-GB" sz="1600" i="1" dirty="0" err="1"/>
              <a:t>намагаюся</a:t>
            </a:r>
            <a:r>
              <a:rPr lang="en-GB" sz="1600" i="1" dirty="0"/>
              <a:t> </a:t>
            </a:r>
            <a:r>
              <a:rPr lang="en-GB" sz="1600" i="1" dirty="0" err="1"/>
              <a:t>завжди</a:t>
            </a:r>
            <a:r>
              <a:rPr lang="en-GB" sz="1600" i="1" dirty="0"/>
              <a:t> </a:t>
            </a:r>
            <a:r>
              <a:rPr lang="en-GB" sz="1600" i="1" dirty="0" err="1"/>
              <a:t>розмовляти</a:t>
            </a:r>
            <a:r>
              <a:rPr lang="en-GB" sz="1600" i="1" dirty="0"/>
              <a:t> </a:t>
            </a:r>
            <a:r>
              <a:rPr lang="en-GB" sz="1600" i="1" dirty="0" err="1"/>
              <a:t>українською</a:t>
            </a:r>
            <a:r>
              <a:rPr lang="en-GB" sz="1600" i="1" dirty="0"/>
              <a:t>, </a:t>
            </a:r>
            <a:r>
              <a:rPr lang="en-GB" sz="1600" i="1" dirty="0" err="1"/>
              <a:t>якщо</a:t>
            </a:r>
            <a:r>
              <a:rPr lang="en-GB" sz="1600" i="1" dirty="0"/>
              <a:t> </a:t>
            </a:r>
            <a:r>
              <a:rPr lang="en-GB" sz="1600" i="1" dirty="0" err="1"/>
              <a:t>співрозмовник</a:t>
            </a:r>
            <a:r>
              <a:rPr lang="en-GB" sz="1600" i="1" dirty="0"/>
              <a:t> </a:t>
            </a:r>
            <a:r>
              <a:rPr lang="en-GB" sz="1600" i="1" dirty="0" err="1"/>
              <a:t>здатен</a:t>
            </a:r>
            <a:r>
              <a:rPr lang="en-GB" sz="1600" i="1" dirty="0"/>
              <a:t> </a:t>
            </a:r>
            <a:r>
              <a:rPr lang="en-GB" sz="1600" i="1" dirty="0" err="1"/>
              <a:t>підтримати</a:t>
            </a:r>
            <a:r>
              <a:rPr lang="en-GB" sz="1600" i="1" dirty="0"/>
              <a:t> </a:t>
            </a:r>
            <a:r>
              <a:rPr lang="en-GB" sz="1600" i="1" dirty="0" err="1"/>
              <a:t>комунікацію</a:t>
            </a:r>
            <a:r>
              <a:rPr lang="en-GB" sz="1600" dirty="0"/>
              <a:t>”</a:t>
            </a:r>
            <a:r>
              <a:rPr lang="en-GB" sz="1600" i="1" dirty="0"/>
              <a:t> </a:t>
            </a:r>
            <a:endParaRPr lang="ru-RU" sz="1600" dirty="0"/>
          </a:p>
          <a:p>
            <a:pPr marL="0" indent="0">
              <a:buFont typeface="Wingdings" panose="05000000000000000000" pitchFamily="2" charset="2"/>
              <a:buNone/>
              <a:defRPr/>
            </a:pPr>
            <a:r>
              <a:rPr lang="en-GB" sz="1600" dirty="0"/>
              <a:t> </a:t>
            </a:r>
            <a:r>
              <a:rPr lang="en-GB" sz="1600" b="1" dirty="0"/>
              <a:t>Regarding language behaviour: it has changed, before it did not matter what language to speak, as long as the interlocutor was comfortable, now I try to always speak Ukrainian if the interlocutor is able to support communication</a:t>
            </a:r>
            <a:r>
              <a:rPr lang="en-GB" sz="1600" dirty="0"/>
              <a:t>.</a:t>
            </a:r>
            <a:endParaRPr lang="ru-RU" sz="1600" dirty="0"/>
          </a:p>
          <a:p>
            <a:pPr marL="0" indent="0">
              <a:buFont typeface="Wingdings" panose="05000000000000000000" pitchFamily="2" charset="2"/>
              <a:buNone/>
              <a:defRPr/>
            </a:pPr>
            <a:r>
              <a:rPr lang="en-GB" sz="1600" dirty="0"/>
              <a:t> </a:t>
            </a:r>
            <a:endParaRPr lang="ru-RU" sz="1600" dirty="0"/>
          </a:p>
          <a:p>
            <a:pPr marL="0" indent="0">
              <a:buFont typeface="Wingdings" panose="05000000000000000000" pitchFamily="2" charset="2"/>
              <a:buNone/>
              <a:defRPr/>
            </a:pPr>
            <a:r>
              <a:rPr lang="ru-RU" sz="1600" dirty="0"/>
              <a:t>“</a:t>
            </a:r>
            <a:r>
              <a:rPr lang="ru-RU" sz="1600" i="1" dirty="0"/>
              <a:t>Удивляет, что многие русскоговорящие люди вдруг заговорили на украинском с фальшивым пафосом. Как печально на это смотреть, поскольку им кажется, что это и есть патриотизм</a:t>
            </a:r>
            <a:r>
              <a:rPr lang="ru-RU" sz="1600" dirty="0"/>
              <a:t>”</a:t>
            </a:r>
            <a:r>
              <a:rPr lang="en-GB" sz="1600" i="1" dirty="0"/>
              <a:t> </a:t>
            </a:r>
            <a:endParaRPr lang="ru-RU" sz="1600" dirty="0"/>
          </a:p>
          <a:p>
            <a:pPr marL="0" indent="0">
              <a:buFont typeface="Wingdings" panose="05000000000000000000" pitchFamily="2" charset="2"/>
              <a:buNone/>
              <a:defRPr/>
            </a:pPr>
            <a:r>
              <a:rPr lang="en-GB" sz="1600" b="1" dirty="0"/>
              <a:t>It is surprising to see many Russian</a:t>
            </a:r>
            <a:r>
              <a:rPr lang="en-US" sz="1600" b="1" dirty="0"/>
              <a:t>-</a:t>
            </a:r>
            <a:r>
              <a:rPr lang="en-GB" sz="1600" b="1" dirty="0"/>
              <a:t>speaking people suddenly speak Ukrainian with a false pathos</a:t>
            </a:r>
            <a:r>
              <a:rPr lang="en-US" sz="1600" b="1" dirty="0"/>
              <a:t>. </a:t>
            </a:r>
            <a:r>
              <a:rPr lang="en-GB" sz="1600" b="1" dirty="0"/>
              <a:t>How sad it is to watch, because they think that this is what patriotism is all about.</a:t>
            </a:r>
            <a:endParaRPr lang="ru-RU" sz="1600" b="1" dirty="0"/>
          </a:p>
          <a:p>
            <a:pPr>
              <a:defRPr/>
            </a:pPr>
            <a:endParaRPr lang="ru-RU" sz="1600" dirty="0"/>
          </a:p>
          <a:p>
            <a:pPr marL="0" indent="0">
              <a:buFont typeface="Wingdings" panose="05000000000000000000" pitchFamily="2" charset="2"/>
              <a:buNone/>
              <a:defRPr/>
            </a:pPr>
            <a:r>
              <a:rPr lang="ru-RU" sz="1600" dirty="0"/>
              <a:t>“</a:t>
            </a:r>
            <a:r>
              <a:rPr lang="ru-RU" sz="1600" i="1" dirty="0"/>
              <a:t>....я </a:t>
            </a:r>
            <a:r>
              <a:rPr lang="ru-RU" sz="1600" i="1" dirty="0" err="1"/>
              <a:t>володію</a:t>
            </a:r>
            <a:r>
              <a:rPr lang="ru-RU" sz="1600" i="1" dirty="0"/>
              <a:t> </a:t>
            </a:r>
            <a:r>
              <a:rPr lang="ru-RU" sz="1600" i="1" dirty="0" err="1"/>
              <a:t>вільно</a:t>
            </a:r>
            <a:r>
              <a:rPr lang="ru-RU" sz="1600" i="1" dirty="0"/>
              <a:t> </a:t>
            </a:r>
            <a:r>
              <a:rPr lang="ru-RU" sz="1600" i="1" dirty="0" err="1"/>
              <a:t>трьома</a:t>
            </a:r>
            <a:r>
              <a:rPr lang="ru-RU" sz="1600" i="1" dirty="0"/>
              <a:t> </a:t>
            </a:r>
            <a:r>
              <a:rPr lang="ru-RU" sz="1600" i="1" dirty="0" err="1"/>
              <a:t>мовами</a:t>
            </a:r>
            <a:r>
              <a:rPr lang="ru-RU" sz="1600" i="1" dirty="0"/>
              <a:t>, у </a:t>
            </a:r>
            <a:r>
              <a:rPr lang="ru-RU" sz="1600" i="1" dirty="0" err="1"/>
              <a:t>публічному</a:t>
            </a:r>
            <a:r>
              <a:rPr lang="ru-RU" sz="1600" i="1" dirty="0"/>
              <a:t> </a:t>
            </a:r>
            <a:r>
              <a:rPr lang="ru-RU" sz="1600" i="1" dirty="0" err="1"/>
              <a:t>просторі</a:t>
            </a:r>
            <a:r>
              <a:rPr lang="ru-RU" sz="1600" i="1" dirty="0"/>
              <a:t> </a:t>
            </a:r>
            <a:r>
              <a:rPr lang="ru-RU" sz="1600" i="1" dirty="0" err="1"/>
              <a:t>перейшла</a:t>
            </a:r>
            <a:r>
              <a:rPr lang="ru-RU" sz="1600" i="1" dirty="0"/>
              <a:t> на </a:t>
            </a:r>
            <a:r>
              <a:rPr lang="ru-RU" sz="1600" i="1" dirty="0" err="1"/>
              <a:t>українську</a:t>
            </a:r>
            <a:r>
              <a:rPr lang="ru-RU" sz="1600" i="1" dirty="0"/>
              <a:t>, а в </a:t>
            </a:r>
            <a:r>
              <a:rPr lang="ru-RU" sz="1600" i="1" dirty="0" err="1"/>
              <a:t>особистому</a:t>
            </a:r>
            <a:r>
              <a:rPr lang="ru-RU" sz="1600" i="1" dirty="0"/>
              <a:t> не </a:t>
            </a:r>
            <a:r>
              <a:rPr lang="ru-RU" sz="1600" i="1" dirty="0" err="1"/>
              <a:t>можу</a:t>
            </a:r>
            <a:r>
              <a:rPr lang="ru-RU" sz="1600" i="1" dirty="0"/>
              <a:t>...і </a:t>
            </a:r>
            <a:r>
              <a:rPr lang="ru-RU" sz="1600" i="1" dirty="0" err="1"/>
              <a:t>картаю</a:t>
            </a:r>
            <a:r>
              <a:rPr lang="ru-RU" sz="1600" i="1" dirty="0"/>
              <a:t> себе за </a:t>
            </a:r>
            <a:r>
              <a:rPr lang="ru-RU" sz="1600" i="1" dirty="0" err="1"/>
              <a:t>це</a:t>
            </a:r>
            <a:r>
              <a:rPr lang="ru-RU" sz="1600" i="1" dirty="0"/>
              <a:t>...ну не </a:t>
            </a:r>
            <a:r>
              <a:rPr lang="ru-RU" sz="1600" i="1" dirty="0" err="1"/>
              <a:t>відчуваю</a:t>
            </a:r>
            <a:r>
              <a:rPr lang="ru-RU" sz="1600" i="1" dirty="0"/>
              <a:t> я </a:t>
            </a:r>
            <a:r>
              <a:rPr lang="ru-RU" sz="1600" i="1" dirty="0" err="1"/>
              <a:t>що</a:t>
            </a:r>
            <a:r>
              <a:rPr lang="ru-RU" sz="1600" i="1" dirty="0"/>
              <a:t> </a:t>
            </a:r>
            <a:r>
              <a:rPr lang="ru-RU" sz="1600" i="1" dirty="0" err="1"/>
              <a:t>повністю</a:t>
            </a:r>
            <a:r>
              <a:rPr lang="ru-RU" sz="1600" i="1" dirty="0"/>
              <a:t> </a:t>
            </a:r>
            <a:r>
              <a:rPr lang="ru-RU" sz="1600" i="1" dirty="0" err="1"/>
              <a:t>виражатиму</a:t>
            </a:r>
            <a:r>
              <a:rPr lang="ru-RU" sz="1600" i="1" dirty="0"/>
              <a:t> себе так, </a:t>
            </a:r>
            <a:r>
              <a:rPr lang="ru-RU" sz="1600" i="1" dirty="0" err="1"/>
              <a:t>мені</a:t>
            </a:r>
            <a:r>
              <a:rPr lang="ru-RU" sz="1600" i="1" dirty="0"/>
              <a:t> соромно, </a:t>
            </a:r>
            <a:r>
              <a:rPr lang="ru-RU" sz="1600" i="1" dirty="0" err="1"/>
              <a:t>іноді</a:t>
            </a:r>
            <a:r>
              <a:rPr lang="ru-RU" sz="1600" i="1" dirty="0"/>
              <a:t> до болю шкода, </a:t>
            </a:r>
            <a:r>
              <a:rPr lang="ru-RU" sz="1600" i="1" dirty="0" err="1"/>
              <a:t>відчуваю</a:t>
            </a:r>
            <a:r>
              <a:rPr lang="ru-RU" sz="1600" i="1" dirty="0"/>
              <a:t> </a:t>
            </a:r>
            <a:r>
              <a:rPr lang="ru-RU" sz="1600" i="1" dirty="0" err="1"/>
              <a:t>ніби</a:t>
            </a:r>
            <a:r>
              <a:rPr lang="ru-RU" sz="1600" i="1" dirty="0"/>
              <a:t> </a:t>
            </a:r>
            <a:r>
              <a:rPr lang="ru-RU" sz="1600" i="1" dirty="0" err="1"/>
              <a:t>багато</a:t>
            </a:r>
            <a:r>
              <a:rPr lang="ru-RU" sz="1600" i="1" dirty="0"/>
              <a:t> </a:t>
            </a:r>
            <a:r>
              <a:rPr lang="ru-RU" sz="1600" i="1" dirty="0" err="1"/>
              <a:t>хто</a:t>
            </a:r>
            <a:r>
              <a:rPr lang="ru-RU" sz="1600" i="1" dirty="0"/>
              <a:t> </a:t>
            </a:r>
            <a:r>
              <a:rPr lang="ru-RU" sz="1600" i="1" dirty="0" err="1"/>
              <a:t>засуджує</a:t>
            </a:r>
            <a:r>
              <a:rPr lang="ru-RU" sz="1600" i="1" dirty="0"/>
              <a:t> мене за </a:t>
            </a:r>
            <a:r>
              <a:rPr lang="ru-RU" sz="1600" i="1" dirty="0" err="1"/>
              <a:t>неповний</a:t>
            </a:r>
            <a:r>
              <a:rPr lang="ru-RU" sz="1600" i="1" dirty="0"/>
              <a:t> </a:t>
            </a:r>
            <a:r>
              <a:rPr lang="ru-RU" sz="1600" i="1" dirty="0" err="1"/>
              <a:t>перехід</a:t>
            </a:r>
            <a:r>
              <a:rPr lang="ru-RU" sz="1600" dirty="0"/>
              <a:t>((”</a:t>
            </a:r>
            <a:r>
              <a:rPr lang="ru-RU" sz="1600" i="1" dirty="0"/>
              <a:t> </a:t>
            </a:r>
            <a:endParaRPr lang="ru-RU" sz="1600" dirty="0"/>
          </a:p>
          <a:p>
            <a:pPr marL="0" indent="0">
              <a:buFont typeface="Wingdings" panose="05000000000000000000" pitchFamily="2" charset="2"/>
              <a:buNone/>
              <a:defRPr/>
            </a:pPr>
            <a:r>
              <a:rPr lang="en-GB" sz="1600" b="1" dirty="0"/>
              <a:t>I speak three languages fluently, in public I have switched to Ukrainian, but I can't do the same in private life... and I blame myself for that... well, I don't feel that I can fully express myself in this way, I'm ashamed, sometimes I feel sorry, I feel as if many people condemn me for incomplete transition((].</a:t>
            </a:r>
            <a:endParaRPr lang="ru-RU" sz="1600" b="1" dirty="0"/>
          </a:p>
          <a:p>
            <a:pPr>
              <a:defRPr/>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76926" y="764704"/>
          <a:ext cx="7920879" cy="4326328"/>
        </p:xfrm>
        <a:graphic>
          <a:graphicData uri="http://schemas.openxmlformats.org/drawingml/2006/table">
            <a:tbl>
              <a:tblPr bandRow="1">
                <a:tableStyleId>{5C22544A-7EE6-4342-B048-85BDC9FD1C3A}</a:tableStyleId>
              </a:tblPr>
              <a:tblGrid>
                <a:gridCol w="376620">
                  <a:extLst>
                    <a:ext uri="{9D8B030D-6E8A-4147-A177-3AD203B41FA5}">
                      <a16:colId xmlns:a16="http://schemas.microsoft.com/office/drawing/2014/main" val="3519698290"/>
                    </a:ext>
                  </a:extLst>
                </a:gridCol>
                <a:gridCol w="7061846">
                  <a:extLst>
                    <a:ext uri="{9D8B030D-6E8A-4147-A177-3AD203B41FA5}">
                      <a16:colId xmlns:a16="http://schemas.microsoft.com/office/drawing/2014/main" val="655081883"/>
                    </a:ext>
                  </a:extLst>
                </a:gridCol>
                <a:gridCol w="482413">
                  <a:extLst>
                    <a:ext uri="{9D8B030D-6E8A-4147-A177-3AD203B41FA5}">
                      <a16:colId xmlns:a16="http://schemas.microsoft.com/office/drawing/2014/main" val="3054435259"/>
                    </a:ext>
                  </a:extLst>
                </a:gridCol>
              </a:tblGrid>
              <a:tr h="320863">
                <a:tc gridSpan="3">
                  <a:txBody>
                    <a:bodyPr/>
                    <a:lstStyle/>
                    <a:p>
                      <a:pPr marL="457200" algn="ctr">
                        <a:lnSpc>
                          <a:spcPct val="115000"/>
                        </a:lnSpc>
                        <a:spcAft>
                          <a:spcPts val="1000"/>
                        </a:spcAft>
                      </a:pPr>
                      <a:r>
                        <a:rPr lang="en-GB" sz="1600" b="1" dirty="0">
                          <a:effectLst/>
                          <a:highlight>
                            <a:srgbClr val="FFFFFF"/>
                          </a:highlight>
                        </a:rPr>
                        <a:t>Table 2.</a:t>
                      </a:r>
                      <a:r>
                        <a:rPr lang="en-GB" sz="1600" b="1" baseline="0" dirty="0">
                          <a:effectLst/>
                          <a:highlight>
                            <a:srgbClr val="FFFFFF"/>
                          </a:highlight>
                        </a:rPr>
                        <a:t> </a:t>
                      </a:r>
                      <a:r>
                        <a:rPr lang="en-GB" sz="1600" b="1" dirty="0">
                          <a:effectLst/>
                          <a:highlight>
                            <a:srgbClr val="FFFFFF"/>
                          </a:highlight>
                        </a:rPr>
                        <a:t>Has your attitude to the Ukrainian language changed after February 24?</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53446695"/>
                  </a:ext>
                </a:extLst>
              </a:tr>
              <a:tr h="280659">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b="1" dirty="0">
                          <a:effectLst/>
                        </a:rPr>
                        <a:t>Answers</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06088990"/>
                  </a:ext>
                </a:extLst>
              </a:tr>
              <a:tr h="580608">
                <a:tc>
                  <a:txBody>
                    <a:bodyPr/>
                    <a:lstStyle/>
                    <a:p>
                      <a:pPr algn="just">
                        <a:lnSpc>
                          <a:spcPct val="115000"/>
                        </a:lnSpc>
                        <a:spcAft>
                          <a:spcPts val="0"/>
                        </a:spcAft>
                      </a:pPr>
                      <a:r>
                        <a:rPr lang="en-GB" sz="1200" dirty="0">
                          <a:effectLst/>
                        </a:rPr>
                        <a:t>1</a:t>
                      </a:r>
                      <a:endParaRPr lang="ru-RU"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have always considered the Ukrainian language an integral part of my national identity</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5</a:t>
                      </a:r>
                      <a:r>
                        <a:rPr lang="uk-UA" sz="1600" b="0" dirty="0">
                          <a:effectLst/>
                        </a:rPr>
                        <a:t>4</a:t>
                      </a:r>
                      <a:endParaRPr lang="ru-RU" sz="16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82435117"/>
                  </a:ext>
                </a:extLst>
              </a:tr>
              <a:tr h="580608">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believe that it does not matter what language you speak, the main thing is that people have a good time living in their country</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15</a:t>
                      </a:r>
                      <a:endParaRPr lang="ru-RU" sz="16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12905393"/>
                  </a:ext>
                </a:extLst>
              </a:tr>
              <a:tr h="880555">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No, it has not changed: I think that there is too much attention to the language issue in general, and the beauty and cultural significance of the Ukrainian language is overestimated</a:t>
                      </a:r>
                      <a:endParaRPr lang="ru-RU" sz="1600" b="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0" dirty="0">
                          <a:effectLst/>
                        </a:rPr>
                        <a:t>1</a:t>
                      </a:r>
                      <a:endParaRPr lang="ru-RU" sz="1600" b="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34620605"/>
                  </a:ext>
                </a:extLst>
              </a:tr>
              <a:tr h="580608">
                <a:tc>
                  <a:txBody>
                    <a:bodyPr/>
                    <a:lstStyle/>
                    <a:p>
                      <a:pPr algn="just">
                        <a:lnSpc>
                          <a:spcPct val="115000"/>
                        </a:lnSpc>
                        <a:spcAft>
                          <a:spcPts val="0"/>
                        </a:spcAft>
                      </a:pPr>
                      <a:r>
                        <a:rPr lang="en-GB" sz="1200" dirty="0">
                          <a:effectLst/>
                        </a:rPr>
                        <a:t>4</a:t>
                      </a:r>
                      <a:endParaRPr lang="ru-RU"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now I understand the true importance of the state language for the nation and the state</a:t>
                      </a:r>
                      <a:r>
                        <a:rPr lang="uk-UA" sz="1600" b="1" dirty="0">
                          <a:effectLst/>
                        </a:rPr>
                        <a:t>*</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20</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46440900"/>
                  </a:ext>
                </a:extLst>
              </a:tr>
              <a:tr h="880555">
                <a:tc>
                  <a:txBody>
                    <a:bodyPr/>
                    <a:lstStyle/>
                    <a:p>
                      <a:pPr algn="just">
                        <a:lnSpc>
                          <a:spcPct val="115000"/>
                        </a:lnSpc>
                        <a:spcAft>
                          <a:spcPts val="0"/>
                        </a:spcAft>
                      </a:pPr>
                      <a:r>
                        <a:rPr lang="en-GB" sz="1200" dirty="0">
                          <a:effectLst/>
                        </a:rPr>
                        <a:t>5</a:t>
                      </a:r>
                      <a:endParaRPr lang="ru-RU"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I used to calmly accept (and use) both languages, now Russian just annoys me. My only language of everyday communication is the official language. This is fundamental</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10</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32060857"/>
                  </a:ext>
                </a:extLst>
              </a:tr>
            </a:tbl>
          </a:graphicData>
        </a:graphic>
      </p:graphicFrame>
      <p:sp>
        <p:nvSpPr>
          <p:cNvPr id="26627" name="TextBox 3"/>
          <p:cNvSpPr txBox="1">
            <a:spLocks noChangeArrowheads="1"/>
          </p:cNvSpPr>
          <p:nvPr/>
        </p:nvSpPr>
        <p:spPr bwMode="auto">
          <a:xfrm>
            <a:off x="673100" y="5157788"/>
            <a:ext cx="7777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uk-UA" altLang="ru-RU" sz="1600">
                <a:solidFill>
                  <a:schemeClr val="bg2"/>
                </a:solidFill>
              </a:rPr>
              <a:t>*</a:t>
            </a:r>
            <a:r>
              <a:rPr lang="en-US" altLang="ru-RU" sz="1600">
                <a:solidFill>
                  <a:schemeClr val="bg2"/>
                </a:solidFill>
              </a:rPr>
              <a:t>A</a:t>
            </a:r>
            <a:r>
              <a:rPr lang="en-GB" altLang="ru-RU" sz="1600">
                <a:solidFill>
                  <a:schemeClr val="bg2"/>
                </a:solidFill>
              </a:rPr>
              <a:t>bout a third of respondents (30%) indicate a change in their attitude towards the Ukrainian language, although with a different vector of reason:</a:t>
            </a:r>
          </a:p>
          <a:p>
            <a:pPr algn="just">
              <a:spcBef>
                <a:spcPct val="0"/>
              </a:spcBef>
              <a:buClrTx/>
              <a:buSzTx/>
              <a:buFontTx/>
              <a:buNone/>
            </a:pPr>
            <a:r>
              <a:rPr lang="en-GB" altLang="ru-RU" sz="1600">
                <a:solidFill>
                  <a:schemeClr val="bg2"/>
                </a:solidFill>
              </a:rPr>
              <a:t>“</a:t>
            </a:r>
            <a:r>
              <a:rPr lang="en-GB" altLang="ru-RU" sz="1600" b="1">
                <a:solidFill>
                  <a:schemeClr val="bg2"/>
                </a:solidFill>
              </a:rPr>
              <a:t>Towards</a:t>
            </a:r>
            <a:r>
              <a:rPr lang="en-GB" altLang="ru-RU" sz="1600">
                <a:solidFill>
                  <a:schemeClr val="bg2"/>
                </a:solidFill>
              </a:rPr>
              <a:t> Ukrainian” (answer number 4, every fifth respondent) or</a:t>
            </a:r>
          </a:p>
          <a:p>
            <a:pPr algn="just">
              <a:spcBef>
                <a:spcPct val="0"/>
              </a:spcBef>
              <a:buClrTx/>
              <a:buSzTx/>
              <a:buFontTx/>
              <a:buNone/>
            </a:pPr>
            <a:r>
              <a:rPr lang="en-GB" altLang="ru-RU" sz="1600">
                <a:solidFill>
                  <a:schemeClr val="bg2"/>
                </a:solidFill>
              </a:rPr>
              <a:t>“</a:t>
            </a:r>
            <a:r>
              <a:rPr lang="en-GB" altLang="ru-RU" sz="1600" b="1">
                <a:solidFill>
                  <a:schemeClr val="bg2"/>
                </a:solidFill>
              </a:rPr>
              <a:t>Away from</a:t>
            </a:r>
            <a:r>
              <a:rPr lang="en-GB" altLang="ru-RU" sz="1600">
                <a:solidFill>
                  <a:schemeClr val="bg2"/>
                </a:solidFill>
              </a:rPr>
              <a:t> Russian” (answer number 5, every tenth respondent). </a:t>
            </a:r>
            <a:endParaRPr lang="ru-RU" altLang="ru-RU" sz="1600">
              <a:solidFill>
                <a:schemeClr val="bg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84213" y="476250"/>
          <a:ext cx="7848600" cy="5526086"/>
        </p:xfrm>
        <a:graphic>
          <a:graphicData uri="http://schemas.openxmlformats.org/drawingml/2006/table">
            <a:tbl>
              <a:tblPr bandRow="1">
                <a:tableStyleId>{5C22544A-7EE6-4342-B048-85BDC9FD1C3A}</a:tableStyleId>
              </a:tblPr>
              <a:tblGrid>
                <a:gridCol w="373183">
                  <a:extLst>
                    <a:ext uri="{9D8B030D-6E8A-4147-A177-3AD203B41FA5}">
                      <a16:colId xmlns:a16="http://schemas.microsoft.com/office/drawing/2014/main" val="939681435"/>
                    </a:ext>
                  </a:extLst>
                </a:gridCol>
                <a:gridCol w="6997406">
                  <a:extLst>
                    <a:ext uri="{9D8B030D-6E8A-4147-A177-3AD203B41FA5}">
                      <a16:colId xmlns:a16="http://schemas.microsoft.com/office/drawing/2014/main" val="4263035596"/>
                    </a:ext>
                  </a:extLst>
                </a:gridCol>
                <a:gridCol w="478011">
                  <a:extLst>
                    <a:ext uri="{9D8B030D-6E8A-4147-A177-3AD203B41FA5}">
                      <a16:colId xmlns:a16="http://schemas.microsoft.com/office/drawing/2014/main" val="1055581741"/>
                    </a:ext>
                  </a:extLst>
                </a:gridCol>
              </a:tblGrid>
              <a:tr h="847963">
                <a:tc gridSpan="3">
                  <a:txBody>
                    <a:bodyPr/>
                    <a:lstStyle/>
                    <a:p>
                      <a:pPr algn="ctr">
                        <a:lnSpc>
                          <a:spcPct val="115000"/>
                        </a:lnSpc>
                        <a:spcAft>
                          <a:spcPts val="0"/>
                        </a:spcAft>
                      </a:pPr>
                      <a:r>
                        <a:rPr lang="en-GB" sz="1600" b="1" dirty="0">
                          <a:effectLst/>
                        </a:rPr>
                        <a:t>Table 3. Has the war affected the choice of language of fiction you read</a:t>
                      </a:r>
                      <a:endParaRPr lang="ru-RU" sz="1600" b="1" dirty="0">
                        <a:effectLst/>
                      </a:endParaRPr>
                    </a:p>
                    <a:p>
                      <a:pPr algn="ctr">
                        <a:lnSpc>
                          <a:spcPct val="115000"/>
                        </a:lnSpc>
                        <a:spcAft>
                          <a:spcPts val="0"/>
                        </a:spcAft>
                      </a:pPr>
                      <a:r>
                        <a:rPr lang="en-GB" sz="1600" b="1" dirty="0">
                          <a:effectLst/>
                        </a:rPr>
                        <a:t> (detective stories, translated fiction, etc.)?</a:t>
                      </a:r>
                      <a:endParaRPr lang="ru-RU" sz="1600" b="1" dirty="0">
                        <a:effectLst/>
                        <a:latin typeface="Calibri" panose="020F0502020204030204" pitchFamily="34" charset="0"/>
                        <a:ea typeface="Calibri" panose="020F0502020204030204" pitchFamily="34" charset="0"/>
                      </a:endParaRPr>
                    </a:p>
                  </a:txBody>
                  <a:tcPr marL="68578" marR="68578"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72907859"/>
                  </a:ext>
                </a:extLst>
              </a:tr>
              <a:tr h="409894">
                <a:tc>
                  <a:txBody>
                    <a:bodyPr/>
                    <a:lstStyle/>
                    <a:p>
                      <a:pPr algn="just">
                        <a:lnSpc>
                          <a:spcPct val="115000"/>
                        </a:lnSpc>
                        <a:spcAft>
                          <a:spcPts val="0"/>
                        </a:spcAft>
                      </a:pPr>
                      <a:r>
                        <a:rPr lang="en-GB" sz="1200" dirty="0">
                          <a:effectLst/>
                        </a:rPr>
                        <a:t>№</a:t>
                      </a:r>
                      <a:endParaRPr lang="ru-RU" sz="1100" dirty="0">
                        <a:effectLst/>
                        <a:latin typeface="Calibri" panose="020F0502020204030204" pitchFamily="34" charset="0"/>
                        <a:ea typeface="Calibri" panose="020F0502020204030204" pitchFamily="34" charset="0"/>
                      </a:endParaRPr>
                    </a:p>
                  </a:txBody>
                  <a:tcPr marL="68578" marR="68578"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a:effectLst/>
                        </a:rPr>
                        <a:t>%</a:t>
                      </a:r>
                      <a:endParaRPr lang="ru-RU" sz="160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435086519"/>
                  </a:ext>
                </a:extLst>
              </a:tr>
              <a:tr h="409894">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dirty="0">
                          <a:effectLst/>
                        </a:rPr>
                        <a:t>I do not read fiction; I do not have time for it</a:t>
                      </a: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a:effectLst/>
                        </a:rPr>
                        <a:t>20</a:t>
                      </a:r>
                      <a:endParaRPr lang="ru-RU" sz="160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1532562571"/>
                  </a:ext>
                </a:extLst>
              </a:tr>
              <a:tr h="664242">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dirty="0">
                          <a:effectLst/>
                        </a:rPr>
                        <a:t>Both before and now I read quality literature regardless of the country of origin and language</a:t>
                      </a: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a:effectLst/>
                        </a:rPr>
                        <a:t>34</a:t>
                      </a:r>
                      <a:endParaRPr lang="ru-RU" sz="160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4265964537"/>
                  </a:ext>
                </a:extLst>
              </a:tr>
              <a:tr h="409894">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dirty="0">
                          <a:effectLst/>
                        </a:rPr>
                        <a:t>Both before and now I read mostly in Ukrainian</a:t>
                      </a: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a:effectLst/>
                        </a:rPr>
                        <a:t>27</a:t>
                      </a:r>
                      <a:endParaRPr lang="ru-RU" sz="160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499449993"/>
                  </a:ext>
                </a:extLst>
              </a:tr>
              <a:tr h="537050">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dirty="0">
                          <a:effectLst/>
                        </a:rPr>
                        <a:t>I read and continue to read fiction only in Russian</a:t>
                      </a:r>
                      <a:endParaRPr lang="ru-RU" sz="1600" b="1"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US" sz="1600" dirty="0">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2370938181"/>
                  </a:ext>
                </a:extLst>
              </a:tr>
              <a:tr h="841246">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b="1" dirty="0">
                          <a:effectLst/>
                        </a:rPr>
                        <a:t>I like modern Russian authors, so I continue to read them, but now I pay more attention to Ukrainian authors</a:t>
                      </a:r>
                      <a:endParaRPr lang="ru-RU" sz="1600" b="1" dirty="0">
                        <a:effectLst/>
                        <a:latin typeface="Calibri" panose="020F0502020204030204" pitchFamily="34" charset="0"/>
                        <a:ea typeface="Calibri" panose="020F0502020204030204" pitchFamily="34" charset="0"/>
                      </a:endParaRPr>
                    </a:p>
                    <a:p>
                      <a:pPr algn="just">
                        <a:lnSpc>
                          <a:spcPct val="115000"/>
                        </a:lnSpc>
                        <a:spcAft>
                          <a:spcPts val="0"/>
                        </a:spcAft>
                      </a:pPr>
                      <a:endParaRPr lang="ru-RU" sz="1600" b="1"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b="1" dirty="0">
                          <a:effectLst/>
                          <a:latin typeface="+mn-lt"/>
                          <a:ea typeface="+mn-ea"/>
                        </a:rPr>
                        <a:t>2</a:t>
                      </a:r>
                      <a:endParaRPr lang="ru-RU" sz="1600" b="1" dirty="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82948199"/>
                  </a:ext>
                </a:extLst>
              </a:tr>
              <a:tr h="841246">
                <a:tc>
                  <a:txBody>
                    <a:bodyPr/>
                    <a:lstStyle/>
                    <a:p>
                      <a:pPr algn="just">
                        <a:lnSpc>
                          <a:spcPct val="115000"/>
                        </a:lnSpc>
                        <a:spcAft>
                          <a:spcPts val="0"/>
                        </a:spcAft>
                      </a:pPr>
                      <a:r>
                        <a:rPr lang="en-GB" sz="1200">
                          <a:effectLst/>
                        </a:rPr>
                        <a:t>6</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b="1" dirty="0">
                          <a:effectLst/>
                        </a:rPr>
                        <a:t>I have stopped reading Russian authors, but I read foreign literature in Russian translation</a:t>
                      </a:r>
                      <a:endParaRPr lang="ru-RU" sz="1600" b="1" dirty="0">
                        <a:effectLst/>
                        <a:latin typeface="Calibri" panose="020F0502020204030204" pitchFamily="34" charset="0"/>
                        <a:ea typeface="Calibri" panose="020F0502020204030204" pitchFamily="34" charset="0"/>
                      </a:endParaRPr>
                    </a:p>
                    <a:p>
                      <a:pPr algn="just">
                        <a:lnSpc>
                          <a:spcPct val="115000"/>
                        </a:lnSpc>
                        <a:spcAft>
                          <a:spcPts val="0"/>
                        </a:spcAft>
                      </a:pP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US" sz="1600" b="1" dirty="0">
                          <a:effectLst/>
                          <a:latin typeface="Calibri" panose="020F0502020204030204" pitchFamily="34" charset="0"/>
                          <a:ea typeface="Calibri" panose="020F0502020204030204" pitchFamily="34" charset="0"/>
                        </a:rPr>
                        <a:t>8</a:t>
                      </a:r>
                      <a:endParaRPr lang="ru-RU" sz="1600" b="1" dirty="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463809785"/>
                  </a:ext>
                </a:extLst>
              </a:tr>
              <a:tr h="564657">
                <a:tc>
                  <a:txBody>
                    <a:bodyPr/>
                    <a:lstStyle/>
                    <a:p>
                      <a:pPr algn="just">
                        <a:lnSpc>
                          <a:spcPct val="115000"/>
                        </a:lnSpc>
                        <a:spcAft>
                          <a:spcPts val="0"/>
                        </a:spcAft>
                      </a:pPr>
                      <a:r>
                        <a:rPr lang="en-GB" sz="1200">
                          <a:effectLst/>
                        </a:rPr>
                        <a:t>7</a:t>
                      </a:r>
                      <a:endParaRPr lang="ru-RU" sz="1100">
                        <a:effectLst/>
                        <a:latin typeface="Calibri" panose="020F0502020204030204" pitchFamily="34" charset="0"/>
                        <a:ea typeface="Calibri" panose="020F0502020204030204" pitchFamily="34" charset="0"/>
                      </a:endParaRPr>
                    </a:p>
                  </a:txBody>
                  <a:tcPr marL="68578" marR="68578"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b="1" dirty="0">
                          <a:effectLst/>
                        </a:rPr>
                        <a:t>As a matter of principle, I have stopped reading Russian-language books</a:t>
                      </a:r>
                      <a:r>
                        <a:rPr lang="en-GB" sz="1600" dirty="0">
                          <a:effectLst/>
                        </a:rPr>
                        <a:t> </a:t>
                      </a:r>
                      <a:r>
                        <a:rPr lang="en-GB" sz="1600" b="1" dirty="0">
                          <a:effectLst/>
                        </a:rPr>
                        <a:t>I</a:t>
                      </a:r>
                      <a:endParaRPr lang="ru-RU" sz="1600" dirty="0">
                        <a:effectLst/>
                        <a:latin typeface="Calibri" panose="020F0502020204030204" pitchFamily="34" charset="0"/>
                        <a:ea typeface="Calibri" panose="020F0502020204030204" pitchFamily="34" charset="0"/>
                      </a:endParaRPr>
                    </a:p>
                  </a:txBody>
                  <a:tcPr marL="68578" marR="68578" marT="0" marB="0"/>
                </a:tc>
                <a:tc>
                  <a:txBody>
                    <a:bodyPr/>
                    <a:lstStyle/>
                    <a:p>
                      <a:pPr algn="just">
                        <a:lnSpc>
                          <a:spcPct val="115000"/>
                        </a:lnSpc>
                        <a:spcAft>
                          <a:spcPts val="0"/>
                        </a:spcAft>
                      </a:pPr>
                      <a:r>
                        <a:rPr lang="en-GB" sz="1600" b="1" dirty="0">
                          <a:effectLst/>
                        </a:rPr>
                        <a:t>9</a:t>
                      </a:r>
                      <a:endParaRPr lang="ru-RU" sz="1600" b="1" dirty="0">
                        <a:effectLst/>
                        <a:latin typeface="Calibri" panose="020F0502020204030204" pitchFamily="34" charset="0"/>
                        <a:ea typeface="Calibri" panose="020F0502020204030204" pitchFamily="34" charset="0"/>
                      </a:endParaRPr>
                    </a:p>
                  </a:txBody>
                  <a:tcPr marL="68578" marR="68578" marT="0" marB="0"/>
                </a:tc>
                <a:extLst>
                  <a:ext uri="{0D108BD9-81ED-4DB2-BD59-A6C34878D82A}">
                    <a16:rowId xmlns:a16="http://schemas.microsoft.com/office/drawing/2014/main" val="3690434131"/>
                  </a:ext>
                </a:extLst>
              </a:tr>
            </a:tbl>
          </a:graphicData>
        </a:graphic>
      </p:graphicFrame>
      <p:sp>
        <p:nvSpPr>
          <p:cNvPr id="27690" name="Прямоугольник 2"/>
          <p:cNvSpPr>
            <a:spLocks noChangeArrowheads="1"/>
          </p:cNvSpPr>
          <p:nvPr/>
        </p:nvSpPr>
        <p:spPr bwMode="auto">
          <a:xfrm>
            <a:off x="674688" y="597058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ru-RU" sz="1200"/>
              <a:t>We found it strange, but the representatives of the sphere of education and culture showed almost the same percentage of “non-readers” as in the general sample, where there were representatives of various professional groups – there were only 2% more “non-readers” (22%).</a:t>
            </a:r>
            <a:endParaRPr lang="ru-RU" altLang="ru-RU"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539552" y="764703"/>
          <a:ext cx="7992887" cy="4093294"/>
        </p:xfrm>
        <a:graphic>
          <a:graphicData uri="http://schemas.openxmlformats.org/drawingml/2006/table">
            <a:tbl>
              <a:tblPr bandRow="1">
                <a:tableStyleId>{5C22544A-7EE6-4342-B048-85BDC9FD1C3A}</a:tableStyleId>
              </a:tblPr>
              <a:tblGrid>
                <a:gridCol w="384190">
                  <a:extLst>
                    <a:ext uri="{9D8B030D-6E8A-4147-A177-3AD203B41FA5}">
                      <a16:colId xmlns:a16="http://schemas.microsoft.com/office/drawing/2014/main" val="3635022131"/>
                    </a:ext>
                  </a:extLst>
                </a:gridCol>
                <a:gridCol w="7203787">
                  <a:extLst>
                    <a:ext uri="{9D8B030D-6E8A-4147-A177-3AD203B41FA5}">
                      <a16:colId xmlns:a16="http://schemas.microsoft.com/office/drawing/2014/main" val="2611480840"/>
                    </a:ext>
                  </a:extLst>
                </a:gridCol>
                <a:gridCol w="404910">
                  <a:extLst>
                    <a:ext uri="{9D8B030D-6E8A-4147-A177-3AD203B41FA5}">
                      <a16:colId xmlns:a16="http://schemas.microsoft.com/office/drawing/2014/main" val="1042607728"/>
                    </a:ext>
                  </a:extLst>
                </a:gridCol>
              </a:tblGrid>
              <a:tr h="1080121">
                <a:tc gridSpan="3">
                  <a:txBody>
                    <a:bodyPr/>
                    <a:lstStyle/>
                    <a:p>
                      <a:pPr marL="457200" algn="ctr">
                        <a:lnSpc>
                          <a:spcPct val="115000"/>
                        </a:lnSpc>
                        <a:spcAft>
                          <a:spcPts val="0"/>
                        </a:spcAft>
                      </a:pPr>
                      <a:r>
                        <a:rPr lang="en-GB" sz="1600" b="1" dirty="0">
                          <a:effectLst/>
                          <a:highlight>
                            <a:srgbClr val="FFFFFF"/>
                          </a:highlight>
                        </a:rPr>
                        <a:t>Table 4. Do you think it is necessary for children in Ukrainian schools to read the works of</a:t>
                      </a:r>
                      <a:endParaRPr lang="ru-RU" sz="1600" b="1" dirty="0">
                        <a:effectLst/>
                      </a:endParaRPr>
                    </a:p>
                    <a:p>
                      <a:pPr marL="457200" algn="ctr">
                        <a:lnSpc>
                          <a:spcPct val="115000"/>
                        </a:lnSpc>
                        <a:spcAft>
                          <a:spcPts val="0"/>
                        </a:spcAft>
                      </a:pPr>
                      <a:r>
                        <a:rPr lang="en-GB" sz="1600" b="1" dirty="0">
                          <a:effectLst/>
                          <a:highlight>
                            <a:srgbClr val="FFFFFF"/>
                          </a:highlight>
                        </a:rPr>
                        <a:t>Leo Tolstoy, Alexander Pushkin, Fyodor Dostoevsky?</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18951544"/>
                  </a:ext>
                </a:extLst>
              </a:tr>
              <a:tr h="324873">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dirty="0">
                          <a:effectLst/>
                        </a:rPr>
                        <a:t>%</a:t>
                      </a:r>
                      <a:endParaRPr lang="ru-RU"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76002679"/>
                  </a:ext>
                </a:extLst>
              </a:tr>
              <a:tr h="672075">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Of course, it is necessary. This is a treasure of the world culture, and it cannot be cancelled</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dirty="0">
                          <a:effectLst/>
                        </a:rPr>
                        <a:t>23</a:t>
                      </a:r>
                      <a:endParaRPr lang="ru-RU"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80888356"/>
                  </a:ext>
                </a:extLst>
              </a:tr>
              <a:tr h="672075">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It is necessary, but in Ukrainian translation </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dirty="0">
                          <a:effectLst/>
                        </a:rPr>
                        <a:t>26</a:t>
                      </a:r>
                      <a:endParaRPr lang="ru-RU"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59753769"/>
                  </a:ext>
                </a:extLst>
              </a:tr>
              <a:tr h="672075">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No, it is not necessary. This is an instrument of propaganda of the values of the aggressor country hostile to us and it must be cancelled</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dirty="0">
                          <a:effectLst/>
                        </a:rPr>
                        <a:t>37</a:t>
                      </a:r>
                      <a:endParaRPr lang="ru-RU"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8110112"/>
                  </a:ext>
                </a:extLst>
              </a:tr>
              <a:tr h="672075">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know</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800" dirty="0">
                          <a:effectLst/>
                        </a:rPr>
                        <a:t>14</a:t>
                      </a:r>
                      <a:endParaRPr lang="ru-RU"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27738675"/>
                  </a:ext>
                </a:extLst>
              </a:tr>
            </a:tbl>
          </a:graphicData>
        </a:graphic>
      </p:graphicFrame>
      <p:sp>
        <p:nvSpPr>
          <p:cNvPr id="7" name="Прямоугольник 6"/>
          <p:cNvSpPr/>
          <p:nvPr/>
        </p:nvSpPr>
        <p:spPr>
          <a:xfrm>
            <a:off x="611561" y="5085184"/>
            <a:ext cx="7668850" cy="1200329"/>
          </a:xfrm>
          <a:prstGeom prst="rect">
            <a:avLst/>
          </a:prstGeom>
        </p:spPr>
        <p:txBody>
          <a:bodyPr>
            <a:spAutoFit/>
          </a:bodyPr>
          <a:lstStyle/>
          <a:p>
            <a:pPr>
              <a:defRPr/>
            </a:pPr>
            <a:r>
              <a:rPr lang="en-GB" dirty="0">
                <a:latin typeface="Times New Roman" panose="02020603050405020304" pitchFamily="18" charset="0"/>
                <a:ea typeface="Times New Roman" panose="02020603050405020304" pitchFamily="18" charset="0"/>
              </a:rPr>
              <a:t>“</a:t>
            </a:r>
            <a:r>
              <a:rPr lang="en-GB" i="1" dirty="0" err="1">
                <a:highlight>
                  <a:srgbClr val="FFFFFF"/>
                </a:highlight>
                <a:latin typeface="Times New Roman" panose="02020603050405020304" pitchFamily="18" charset="0"/>
                <a:ea typeface="Times New Roman" panose="02020603050405020304" pitchFamily="18" charset="0"/>
              </a:rPr>
              <a:t>Стосовно</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літератури</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дуже</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багато</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чудових</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творів</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які</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можна</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читати</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мовою</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оригіналу</a:t>
            </a:r>
            <a:r>
              <a:rPr lang="en-GB" i="1" dirty="0">
                <a:highlight>
                  <a:srgbClr val="FFFFFF"/>
                </a:highlight>
                <a:latin typeface="Times New Roman" panose="02020603050405020304" pitchFamily="18" charset="0"/>
                <a:ea typeface="Times New Roman" panose="02020603050405020304" pitchFamily="18" charset="0"/>
              </a:rPr>
              <a:t>. І </a:t>
            </a:r>
            <a:r>
              <a:rPr lang="en-GB" i="1" dirty="0" err="1">
                <a:highlight>
                  <a:srgbClr val="FFFFFF"/>
                </a:highlight>
                <a:latin typeface="Times New Roman" panose="02020603050405020304" pitchFamily="18" charset="0"/>
                <a:ea typeface="Times New Roman" panose="02020603050405020304" pitchFamily="18" charset="0"/>
              </a:rPr>
              <a:t>це</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говорить</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про</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рівень</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освіченості</a:t>
            </a:r>
            <a:r>
              <a:rPr lang="en-GB" i="1" dirty="0">
                <a:highlight>
                  <a:srgbClr val="FFFFFF"/>
                </a:highlight>
                <a:latin typeface="Times New Roman" panose="02020603050405020304" pitchFamily="18" charset="0"/>
                <a:ea typeface="Times New Roman" panose="02020603050405020304" pitchFamily="18" charset="0"/>
              </a:rPr>
              <a:t> </a:t>
            </a:r>
            <a:r>
              <a:rPr lang="en-GB" i="1" dirty="0" err="1">
                <a:highlight>
                  <a:srgbClr val="FFFFFF"/>
                </a:highlight>
                <a:latin typeface="Times New Roman" panose="02020603050405020304" pitchFamily="18" charset="0"/>
                <a:ea typeface="Times New Roman" panose="02020603050405020304" pitchFamily="18" charset="0"/>
              </a:rPr>
              <a:t>людини</a:t>
            </a:r>
            <a:r>
              <a:rPr lang="en-GB" dirty="0">
                <a:latin typeface="Times New Roman" panose="02020603050405020304" pitchFamily="18" charset="0"/>
                <a:ea typeface="Times New Roman" panose="02020603050405020304" pitchFamily="18" charset="0"/>
              </a:rPr>
              <a:t>”</a:t>
            </a:r>
            <a:r>
              <a:rPr lang="en-GB" i="1" dirty="0">
                <a:highlight>
                  <a:srgbClr val="FFFFFF"/>
                </a:highlight>
                <a:latin typeface="Times New Roman" panose="02020603050405020304" pitchFamily="18" charset="0"/>
                <a:ea typeface="Times New Roman" panose="02020603050405020304" pitchFamily="18" charset="0"/>
              </a:rPr>
              <a:t> – </a:t>
            </a:r>
          </a:p>
          <a:p>
            <a:pPr>
              <a:defRPr/>
            </a:pPr>
            <a:r>
              <a:rPr lang="en-GB" sz="1600" dirty="0">
                <a:latin typeface="Times New Roman" panose="02020603050405020304" pitchFamily="18" charset="0"/>
                <a:ea typeface="Times New Roman" panose="02020603050405020304" pitchFamily="18" charset="0"/>
              </a:rPr>
              <a:t>[</a:t>
            </a:r>
            <a:r>
              <a:rPr lang="en-GB" dirty="0">
                <a:highlight>
                  <a:srgbClr val="FFFFFF"/>
                </a:highlight>
                <a:latin typeface="Times New Roman" panose="02020603050405020304" pitchFamily="18" charset="0"/>
                <a:ea typeface="Times New Roman" panose="02020603050405020304" pitchFamily="18" charset="0"/>
              </a:rPr>
              <a:t>As for literature: there are many wonderful literary works that we can read in the original language. And this speaks about the level of education of people</a:t>
            </a:r>
            <a:r>
              <a:rPr lang="en-GB" dirty="0">
                <a:latin typeface="Times New Roman" panose="02020603050405020304" pitchFamily="18" charset="0"/>
                <a:ea typeface="Times New Roman" panose="02020603050405020304" pitchFamily="18" charset="0"/>
              </a:rPr>
              <a:t>]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11560" y="476672"/>
          <a:ext cx="7848872" cy="4977773"/>
        </p:xfrm>
        <a:graphic>
          <a:graphicData uri="http://schemas.openxmlformats.org/drawingml/2006/table">
            <a:tbl>
              <a:tblPr bandRow="1">
                <a:tableStyleId>{5C22544A-7EE6-4342-B048-85BDC9FD1C3A}</a:tableStyleId>
              </a:tblPr>
              <a:tblGrid>
                <a:gridCol w="399998">
                  <a:extLst>
                    <a:ext uri="{9D8B030D-6E8A-4147-A177-3AD203B41FA5}">
                      <a16:colId xmlns:a16="http://schemas.microsoft.com/office/drawing/2014/main" val="3924298124"/>
                    </a:ext>
                  </a:extLst>
                </a:gridCol>
                <a:gridCol w="6856505">
                  <a:extLst>
                    <a:ext uri="{9D8B030D-6E8A-4147-A177-3AD203B41FA5}">
                      <a16:colId xmlns:a16="http://schemas.microsoft.com/office/drawing/2014/main" val="1079726359"/>
                    </a:ext>
                  </a:extLst>
                </a:gridCol>
                <a:gridCol w="463111">
                  <a:extLst>
                    <a:ext uri="{9D8B030D-6E8A-4147-A177-3AD203B41FA5}">
                      <a16:colId xmlns:a16="http://schemas.microsoft.com/office/drawing/2014/main" val="2210878823"/>
                    </a:ext>
                  </a:extLst>
                </a:gridCol>
                <a:gridCol w="129258">
                  <a:extLst>
                    <a:ext uri="{9D8B030D-6E8A-4147-A177-3AD203B41FA5}">
                      <a16:colId xmlns:a16="http://schemas.microsoft.com/office/drawing/2014/main" val="1843525709"/>
                    </a:ext>
                  </a:extLst>
                </a:gridCol>
              </a:tblGrid>
              <a:tr h="402518">
                <a:tc gridSpan="3">
                  <a:txBody>
                    <a:bodyPr/>
                    <a:lstStyle/>
                    <a:p>
                      <a:pPr algn="ctr">
                        <a:lnSpc>
                          <a:spcPct val="115000"/>
                        </a:lnSpc>
                        <a:spcAft>
                          <a:spcPts val="0"/>
                        </a:spcAft>
                      </a:pPr>
                      <a:r>
                        <a:rPr lang="en-GB" sz="1600" b="1" dirty="0">
                          <a:effectLst/>
                          <a:highlight>
                            <a:srgbClr val="FFFFFF"/>
                          </a:highlight>
                        </a:rPr>
                        <a:t>Table 5. Has your attitude to Russian-language music content changed?</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627866186"/>
                  </a:ext>
                </a:extLst>
              </a:tr>
              <a:tr h="402518">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en-GB" sz="1600" dirty="0">
                          <a:effectLst/>
                        </a:rPr>
                        <a:t>%</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712129174"/>
                  </a:ext>
                </a:extLst>
              </a:tr>
              <a:tr h="1262887">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listen to the same music as before – different quality music, instrumental and songs, regardless of the language of performance</a:t>
                      </a:r>
                      <a:endParaRPr lang="ru-RU" sz="16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en-GB" sz="1600" dirty="0">
                          <a:effectLst/>
                        </a:rPr>
                        <a:t>13</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3194977409"/>
                  </a:ext>
                </a:extLst>
              </a:tr>
              <a:tr h="832703">
                <a:tc>
                  <a:txBody>
                    <a:bodyPr/>
                    <a:lstStyle/>
                    <a:p>
                      <a:pPr algn="just">
                        <a:lnSpc>
                          <a:spcPct val="115000"/>
                        </a:lnSpc>
                        <a:spcAft>
                          <a:spcPts val="0"/>
                        </a:spcAft>
                      </a:pPr>
                      <a:r>
                        <a:rPr lang="en-GB" sz="1200" dirty="0">
                          <a:effectLst/>
                        </a:rPr>
                        <a:t>2</a:t>
                      </a:r>
                      <a:endParaRPr lang="ru-RU"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both before and now I prefer Ukrainian performers</a:t>
                      </a:r>
                      <a:endParaRPr lang="ru-RU" sz="16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en-GB" sz="1600" dirty="0">
                          <a:effectLst/>
                        </a:rPr>
                        <a:t>17</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2072863453"/>
                  </a:ext>
                </a:extLst>
              </a:tr>
              <a:tr h="411741">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listen to music at all</a:t>
                      </a:r>
                      <a:endParaRPr lang="ru-RU" sz="16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uk-UA" sz="1600">
                          <a:effectLst/>
                        </a:rPr>
                        <a:t>5</a:t>
                      </a:r>
                      <a:endParaRPr lang="ru-RU" sz="160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217202084"/>
                  </a:ext>
                </a:extLst>
              </a:tr>
              <a:tr h="832703">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I am listening to Russian-language music content less than before</a:t>
                      </a:r>
                      <a:endParaRPr lang="ru-RU" sz="1600" b="1"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en-GB" sz="1600" b="1" dirty="0">
                          <a:effectLst/>
                        </a:rPr>
                        <a:t>47</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590814140"/>
                  </a:ext>
                </a:extLst>
              </a:tr>
              <a:tr h="832703">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Russian songs annoy me, I cannot listen to them at all</a:t>
                      </a:r>
                      <a:endParaRPr lang="ru-RU" sz="1600" b="1" dirty="0">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15000"/>
                        </a:lnSpc>
                        <a:spcAft>
                          <a:spcPts val="0"/>
                        </a:spcAft>
                      </a:pPr>
                      <a:r>
                        <a:rPr lang="en-GB" sz="1600" b="1" dirty="0">
                          <a:effectLst/>
                        </a:rPr>
                        <a:t>18</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754803500"/>
                  </a:ext>
                </a:extLst>
              </a:tr>
            </a:tbl>
          </a:graphicData>
        </a:graphic>
      </p:graphicFrame>
      <p:sp>
        <p:nvSpPr>
          <p:cNvPr id="3" name="Прямоугольник 2"/>
          <p:cNvSpPr/>
          <p:nvPr/>
        </p:nvSpPr>
        <p:spPr>
          <a:xfrm>
            <a:off x="611560" y="5604175"/>
            <a:ext cx="8064896" cy="1231106"/>
          </a:xfrm>
          <a:prstGeom prst="rect">
            <a:avLst/>
          </a:prstGeom>
        </p:spPr>
        <p:txBody>
          <a:bodyPr>
            <a:spAutoFit/>
          </a:bodyPr>
          <a:lstStyle/>
          <a:p>
            <a:pPr>
              <a:defRPr/>
            </a:pPr>
            <a:r>
              <a:rPr lang="en-GB" dirty="0">
                <a:latin typeface="Times New Roman" panose="02020603050405020304" pitchFamily="18" charset="0"/>
                <a:ea typeface="Times New Roman" panose="02020603050405020304" pitchFamily="18" charset="0"/>
              </a:rPr>
              <a:t>“</a:t>
            </a:r>
            <a:r>
              <a:rPr lang="en-GB" sz="1400" i="1" dirty="0" err="1">
                <a:latin typeface="Times New Roman" panose="02020603050405020304" pitchFamily="18" charset="0"/>
                <a:ea typeface="Times New Roman" panose="02020603050405020304" pitchFamily="18" charset="0"/>
              </a:rPr>
              <a:t>Зараз</a:t>
            </a:r>
            <a:r>
              <a:rPr lang="en-GB" sz="1400" i="1" dirty="0">
                <a:latin typeface="Times New Roman" panose="02020603050405020304" pitchFamily="18" charset="0"/>
                <a:ea typeface="Times New Roman" panose="02020603050405020304" pitchFamily="18" charset="0"/>
              </a:rPr>
              <a:t> я </a:t>
            </a:r>
            <a:r>
              <a:rPr lang="en-GB" sz="1400" i="1" dirty="0" err="1">
                <a:latin typeface="Times New Roman" panose="02020603050405020304" pitchFamily="18" charset="0"/>
                <a:ea typeface="Times New Roman" panose="02020603050405020304" pitchFamily="18" charset="0"/>
              </a:rPr>
              <a:t>намагаюся</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слухати</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менше</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російського</a:t>
            </a:r>
            <a:r>
              <a:rPr lang="en-GB" sz="1400" i="1" dirty="0">
                <a:latin typeface="Times New Roman" panose="02020603050405020304" pitchFamily="18" charset="0"/>
                <a:ea typeface="Times New Roman" panose="02020603050405020304" pitchFamily="18" charset="0"/>
              </a:rPr>
              <a:t> і </a:t>
            </a:r>
            <a:r>
              <a:rPr lang="en-GB" sz="1400" i="1" dirty="0" err="1">
                <a:latin typeface="Times New Roman" panose="02020603050405020304" pitchFamily="18" charset="0"/>
                <a:ea typeface="Times New Roman" panose="02020603050405020304" pitchFamily="18" charset="0"/>
              </a:rPr>
              <a:t>більше</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українського</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мене</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картає</a:t>
            </a:r>
            <a:r>
              <a:rPr lang="en-GB" sz="1400" i="1" dirty="0">
                <a:latin typeface="Times New Roman" panose="02020603050405020304" pitchFamily="18" charset="0"/>
                <a:ea typeface="Times New Roman" panose="02020603050405020304" pitchFamily="18" charset="0"/>
              </a:rPr>
              <a:t> </a:t>
            </a:r>
            <a:r>
              <a:rPr lang="en-GB" sz="1400" i="1" dirty="0" err="1">
                <a:highlight>
                  <a:srgbClr val="FFFFFF"/>
                </a:highlight>
                <a:latin typeface="Times New Roman" panose="02020603050405020304" pitchFamily="18" charset="0"/>
                <a:ea typeface="Times New Roman" panose="02020603050405020304" pitchFamily="18" charset="0"/>
              </a:rPr>
              <a:t>відчуття</a:t>
            </a:r>
            <a:r>
              <a:rPr lang="en-GB" sz="1400" i="1" dirty="0">
                <a:highlight>
                  <a:srgbClr val="FFFFFF"/>
                </a:highlight>
                <a:latin typeface="Times New Roman" panose="02020603050405020304" pitchFamily="18" charset="0"/>
                <a:ea typeface="Times New Roman" panose="02020603050405020304" pitchFamily="18" charset="0"/>
              </a:rPr>
              <a:t> </a:t>
            </a:r>
            <a:r>
              <a:rPr lang="en-GB" sz="1400" i="1" dirty="0" err="1">
                <a:highlight>
                  <a:srgbClr val="FFFFFF"/>
                </a:highlight>
                <a:latin typeface="Times New Roman" panose="02020603050405020304" pitchFamily="18" charset="0"/>
                <a:ea typeface="Times New Roman" panose="02020603050405020304" pitchFamily="18" charset="0"/>
              </a:rPr>
              <a:t>провини</a:t>
            </a:r>
            <a:r>
              <a:rPr lang="en-GB" sz="1400" i="1" dirty="0">
                <a:highlight>
                  <a:srgbClr val="FFFFFF"/>
                </a:highlight>
                <a:latin typeface="Times New Roman" panose="02020603050405020304" pitchFamily="18" charset="0"/>
                <a:ea typeface="Times New Roman" panose="02020603050405020304" pitchFamily="18" charset="0"/>
              </a:rPr>
              <a:t> </a:t>
            </a:r>
            <a:r>
              <a:rPr lang="en-GB" sz="1400" i="1" dirty="0" err="1">
                <a:highlight>
                  <a:srgbClr val="FFFFFF"/>
                </a:highlight>
                <a:latin typeface="Times New Roman" panose="02020603050405020304" pitchFamily="18" charset="0"/>
                <a:ea typeface="Times New Roman" panose="02020603050405020304" pitchFamily="18" charset="0"/>
              </a:rPr>
              <a:t>через</a:t>
            </a:r>
            <a:r>
              <a:rPr lang="en-GB" sz="1400" i="1" dirty="0">
                <a:highlight>
                  <a:srgbClr val="FFFFFF"/>
                </a:highlight>
                <a:latin typeface="Times New Roman" panose="02020603050405020304" pitchFamily="18" charset="0"/>
                <a:ea typeface="Times New Roman" panose="02020603050405020304" pitchFamily="18" charset="0"/>
              </a:rPr>
              <a:t> </a:t>
            </a:r>
            <a:r>
              <a:rPr lang="en-GB" sz="1400" i="1" dirty="0" err="1">
                <a:highlight>
                  <a:srgbClr val="FFFFFF"/>
                </a:highlight>
                <a:latin typeface="Times New Roman" panose="02020603050405020304" pitchFamily="18" charset="0"/>
                <a:ea typeface="Times New Roman" panose="02020603050405020304" pitchFamily="18" charset="0"/>
              </a:rPr>
              <a:t>те</a:t>
            </a:r>
            <a:r>
              <a:rPr lang="en-GB" sz="1400" i="1" dirty="0">
                <a:highlight>
                  <a:srgbClr val="FFFFFF"/>
                </a:highlight>
                <a:latin typeface="Times New Roman" panose="02020603050405020304" pitchFamily="18" charset="0"/>
                <a:ea typeface="Times New Roman" panose="02020603050405020304" pitchFamily="18" charset="0"/>
              </a:rPr>
              <a:t>, </a:t>
            </a:r>
            <a:r>
              <a:rPr lang="en-GB" sz="1400" i="1" dirty="0" err="1">
                <a:highlight>
                  <a:srgbClr val="FFFFFF"/>
                </a:highlight>
                <a:latin typeface="Times New Roman" panose="02020603050405020304" pitchFamily="18" charset="0"/>
                <a:ea typeface="Times New Roman" panose="02020603050405020304" pitchFamily="18" charset="0"/>
              </a:rPr>
              <a:t>що</a:t>
            </a:r>
            <a:r>
              <a:rPr lang="en-GB" sz="1400" i="1" dirty="0">
                <a:highlight>
                  <a:srgbClr val="FFFFFF"/>
                </a:highlight>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не</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можу</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повністю</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відмовитися</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від</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тих</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близьких</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пісень</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мені</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дуже</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соромно</a:t>
            </a:r>
            <a:r>
              <a:rPr lang="en-GB" sz="1400" i="1" dirty="0">
                <a:latin typeface="Times New Roman" panose="02020603050405020304" pitchFamily="18" charset="0"/>
                <a:ea typeface="Times New Roman" panose="02020603050405020304" pitchFamily="18" charset="0"/>
              </a:rPr>
              <a:t>, і </a:t>
            </a:r>
            <a:r>
              <a:rPr lang="en-GB" sz="1400" i="1" dirty="0" err="1">
                <a:latin typeface="Times New Roman" panose="02020603050405020304" pitchFamily="18" charset="0"/>
                <a:ea typeface="Times New Roman" panose="02020603050405020304" pitchFamily="18" charset="0"/>
              </a:rPr>
              <a:t>ніби</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розриває</a:t>
            </a:r>
            <a:r>
              <a:rPr lang="en-GB" sz="1400" i="1" dirty="0">
                <a:latin typeface="Times New Roman" panose="02020603050405020304" pitchFamily="18" charset="0"/>
                <a:ea typeface="Times New Roman" panose="02020603050405020304" pitchFamily="18" charset="0"/>
              </a:rPr>
              <a:t>...</a:t>
            </a:r>
            <a:r>
              <a:rPr lang="en-GB" sz="1400" dirty="0">
                <a:latin typeface="Times New Roman" panose="02020603050405020304" pitchFamily="18" charset="0"/>
                <a:ea typeface="Times New Roman" panose="02020603050405020304" pitchFamily="18" charset="0"/>
              </a:rPr>
              <a:t> ”</a:t>
            </a:r>
            <a:r>
              <a:rPr lang="en-GB" sz="1400" i="1" dirty="0">
                <a:latin typeface="Times New Roman" panose="02020603050405020304" pitchFamily="18" charset="0"/>
                <a:ea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rPr>
              <a:t>[Now I am trying to listen to less Russian and more Ukrainian music, I feel guilty because I cannot completely abandon those songs that are close to me, I feel very ashamed, and this feeling is tearing me apart...] </a:t>
            </a:r>
            <a:endParaRPr lang="ru-R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23850" y="188913"/>
            <a:ext cx="8229600" cy="5905500"/>
          </a:xfrm>
        </p:spPr>
        <p:txBody>
          <a:bodyPr/>
          <a:lstStyle/>
          <a:p>
            <a:pPr marL="0" indent="0" algn="ctr" eaLnBrk="1" hangingPunct="1">
              <a:lnSpc>
                <a:spcPct val="200000"/>
              </a:lnSpc>
              <a:buFont typeface="Wingdings" panose="05000000000000000000" pitchFamily="2" charset="2"/>
              <a:buNone/>
            </a:pPr>
            <a:r>
              <a:rPr lang="en-US" altLang="uk-UA" sz="2400" b="1">
                <a:solidFill>
                  <a:schemeClr val="bg2"/>
                </a:solidFill>
              </a:rPr>
              <a:t>Banner example 1 (Cherkasy</a:t>
            </a:r>
            <a:r>
              <a:rPr lang="uk-UA" altLang="uk-UA" sz="2400" b="1">
                <a:solidFill>
                  <a:schemeClr val="bg2"/>
                </a:solidFill>
              </a:rPr>
              <a:t>, </a:t>
            </a:r>
            <a:r>
              <a:rPr lang="en-US" altLang="uk-UA" sz="2400" b="1">
                <a:solidFill>
                  <a:schemeClr val="bg2"/>
                </a:solidFill>
              </a:rPr>
              <a:t>spring</a:t>
            </a:r>
            <a:r>
              <a:rPr lang="uk-UA" altLang="uk-UA" sz="2400" b="1">
                <a:solidFill>
                  <a:schemeClr val="bg2"/>
                </a:solidFill>
              </a:rPr>
              <a:t> 2022</a:t>
            </a:r>
            <a:r>
              <a:rPr lang="en-US" altLang="uk-UA" sz="2400" b="1">
                <a:solidFill>
                  <a:schemeClr val="bg2"/>
                </a:solidFill>
              </a:rPr>
              <a:t>)</a:t>
            </a:r>
          </a:p>
          <a:p>
            <a:pPr marL="0" indent="0" algn="ctr" eaLnBrk="1" hangingPunct="1">
              <a:lnSpc>
                <a:spcPct val="200000"/>
              </a:lnSpc>
              <a:buFont typeface="Wingdings" panose="05000000000000000000" pitchFamily="2" charset="2"/>
              <a:buNone/>
            </a:pPr>
            <a:r>
              <a:rPr lang="en-US" altLang="uk-UA" sz="2400" b="1">
                <a:solidFill>
                  <a:schemeClr val="bg2"/>
                </a:solidFill>
              </a:rPr>
              <a:t>“Russian warship, tank, soldier, APC, go f</a:t>
            </a:r>
            <a:r>
              <a:rPr lang="uk-UA" altLang="uk-UA" sz="2400" b="1">
                <a:solidFill>
                  <a:schemeClr val="bg2"/>
                </a:solidFill>
              </a:rPr>
              <a:t>*</a:t>
            </a:r>
            <a:r>
              <a:rPr lang="en-US" altLang="uk-UA" sz="2400" b="1">
                <a:solidFill>
                  <a:schemeClr val="bg2"/>
                </a:solidFill>
              </a:rPr>
              <a:t>ck yourself!”</a:t>
            </a:r>
          </a:p>
          <a:p>
            <a:pPr marL="0" indent="0" algn="ctr" eaLnBrk="1" hangingPunct="1">
              <a:lnSpc>
                <a:spcPct val="200000"/>
              </a:lnSpc>
              <a:buFont typeface="Wingdings" panose="05000000000000000000" pitchFamily="2" charset="2"/>
              <a:buNone/>
            </a:pPr>
            <a:endParaRPr lang="uk-UA" altLang="uk-UA" sz="2400" b="1">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a:p>
            <a:pPr marL="0" indent="0" algn="ctr" eaLnBrk="1" hangingPunct="1">
              <a:lnSpc>
                <a:spcPct val="200000"/>
              </a:lnSpc>
              <a:buFont typeface="Wingdings" panose="05000000000000000000" pitchFamily="2" charset="2"/>
              <a:buNone/>
            </a:pPr>
            <a:endParaRPr lang="uk-UA" altLang="uk-UA" sz="2400" b="1">
              <a:solidFill>
                <a:schemeClr val="bg2"/>
              </a:solidFill>
            </a:endParaRPr>
          </a:p>
          <a:p>
            <a:pPr marL="0" indent="0" algn="ctr" eaLnBrk="1" hangingPunct="1">
              <a:lnSpc>
                <a:spcPct val="200000"/>
              </a:lnSpc>
              <a:buFont typeface="Wingdings" panose="05000000000000000000" pitchFamily="2" charset="2"/>
              <a:buNone/>
            </a:pPr>
            <a:endParaRPr lang="uk-UA" altLang="uk-UA" sz="2400" b="1">
              <a:solidFill>
                <a:schemeClr val="bg2"/>
              </a:solidFill>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05038"/>
            <a:ext cx="8393112"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68313" y="188913"/>
            <a:ext cx="8229600" cy="5905500"/>
          </a:xfrm>
        </p:spPr>
        <p:txBody>
          <a:bodyPr/>
          <a:lstStyle/>
          <a:p>
            <a:pPr marL="0" indent="0" algn="ctr" eaLnBrk="1" hangingPunct="1">
              <a:lnSpc>
                <a:spcPct val="200000"/>
              </a:lnSpc>
              <a:buFont typeface="Wingdings" panose="05000000000000000000" pitchFamily="2" charset="2"/>
              <a:buNone/>
            </a:pPr>
            <a:r>
              <a:rPr lang="en-US" altLang="uk-UA" sz="2400" b="1">
                <a:solidFill>
                  <a:schemeClr val="bg2"/>
                </a:solidFill>
              </a:rPr>
              <a:t>Banner</a:t>
            </a:r>
            <a:r>
              <a:rPr lang="uk-UA" altLang="uk-UA" sz="2400" b="1">
                <a:solidFill>
                  <a:schemeClr val="bg2"/>
                </a:solidFill>
              </a:rPr>
              <a:t> </a:t>
            </a:r>
            <a:r>
              <a:rPr lang="en-US" altLang="uk-UA" sz="2400" b="1">
                <a:solidFill>
                  <a:schemeClr val="bg2"/>
                </a:solidFill>
              </a:rPr>
              <a:t>example 2 (Cherkasy</a:t>
            </a:r>
            <a:r>
              <a:rPr lang="uk-UA" altLang="uk-UA" sz="2400" b="1">
                <a:solidFill>
                  <a:schemeClr val="bg2"/>
                </a:solidFill>
              </a:rPr>
              <a:t>, </a:t>
            </a:r>
            <a:r>
              <a:rPr lang="en-US" altLang="uk-UA" sz="2400" b="1">
                <a:solidFill>
                  <a:schemeClr val="bg2"/>
                </a:solidFill>
              </a:rPr>
              <a:t>spring</a:t>
            </a:r>
            <a:r>
              <a:rPr lang="uk-UA" altLang="uk-UA" sz="2400" b="1">
                <a:solidFill>
                  <a:schemeClr val="bg2"/>
                </a:solidFill>
              </a:rPr>
              <a:t> 2022</a:t>
            </a:r>
            <a:r>
              <a:rPr lang="en-US" altLang="uk-UA" sz="2400" b="1">
                <a:solidFill>
                  <a:schemeClr val="bg2"/>
                </a:solidFill>
              </a:rPr>
              <a:t>)</a:t>
            </a:r>
          </a:p>
          <a:p>
            <a:pPr marL="0" indent="0" algn="ctr" eaLnBrk="1" hangingPunct="1">
              <a:lnSpc>
                <a:spcPct val="200000"/>
              </a:lnSpc>
              <a:buFont typeface="Wingdings" panose="05000000000000000000" pitchFamily="2" charset="2"/>
              <a:buNone/>
            </a:pPr>
            <a:r>
              <a:rPr lang="en-US" altLang="uk-UA" sz="2400" b="1">
                <a:solidFill>
                  <a:schemeClr val="bg2"/>
                </a:solidFill>
              </a:rPr>
              <a:t>“Put some seeds in your pockets, you soil fertilizer!”</a:t>
            </a:r>
          </a:p>
          <a:p>
            <a:pPr marL="0" indent="0" algn="ctr" eaLnBrk="1" hangingPunct="1">
              <a:lnSpc>
                <a:spcPct val="200000"/>
              </a:lnSpc>
              <a:buFont typeface="Wingdings" panose="05000000000000000000" pitchFamily="2" charset="2"/>
              <a:buNone/>
            </a:pPr>
            <a:endParaRPr lang="uk-UA" altLang="uk-UA" sz="2400" b="1">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16113"/>
            <a:ext cx="5827712"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467543" y="476672"/>
          <a:ext cx="8280921" cy="4409702"/>
        </p:xfrm>
        <a:graphic>
          <a:graphicData uri="http://schemas.openxmlformats.org/drawingml/2006/table">
            <a:tbl>
              <a:tblPr bandRow="1">
                <a:tableStyleId>{5C22544A-7EE6-4342-B048-85BDC9FD1C3A}</a:tableStyleId>
              </a:tblPr>
              <a:tblGrid>
                <a:gridCol w="458563">
                  <a:extLst>
                    <a:ext uri="{9D8B030D-6E8A-4147-A177-3AD203B41FA5}">
                      <a16:colId xmlns:a16="http://schemas.microsoft.com/office/drawing/2014/main" val="3455942079"/>
                    </a:ext>
                  </a:extLst>
                </a:gridCol>
                <a:gridCol w="7290255">
                  <a:extLst>
                    <a:ext uri="{9D8B030D-6E8A-4147-A177-3AD203B41FA5}">
                      <a16:colId xmlns:a16="http://schemas.microsoft.com/office/drawing/2014/main" val="2157827476"/>
                    </a:ext>
                  </a:extLst>
                </a:gridCol>
                <a:gridCol w="532103">
                  <a:extLst>
                    <a:ext uri="{9D8B030D-6E8A-4147-A177-3AD203B41FA5}">
                      <a16:colId xmlns:a16="http://schemas.microsoft.com/office/drawing/2014/main" val="3599573344"/>
                    </a:ext>
                  </a:extLst>
                </a:gridCol>
              </a:tblGrid>
              <a:tr h="805936">
                <a:tc gridSpan="3">
                  <a:txBody>
                    <a:bodyPr/>
                    <a:lstStyle/>
                    <a:p>
                      <a:pPr marL="457200" algn="ctr">
                        <a:lnSpc>
                          <a:spcPct val="115000"/>
                        </a:lnSpc>
                        <a:spcAft>
                          <a:spcPts val="1000"/>
                        </a:spcAft>
                      </a:pPr>
                      <a:r>
                        <a:rPr lang="en-GB" sz="1600" b="1" dirty="0">
                          <a:effectLst/>
                          <a:highlight>
                            <a:srgbClr val="FFFFFF"/>
                          </a:highlight>
                        </a:rPr>
                        <a:t>Table 6. How do you feel about the massive spread of slogans, billboards, political advertising with the use of profanity in the information space of Ukrainian cities?</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35683619"/>
                  </a:ext>
                </a:extLst>
              </a:tr>
              <a:tr h="389581">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a:effectLst/>
                        </a:rPr>
                        <a:t>Answers</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77428183"/>
                  </a:ext>
                </a:extLst>
              </a:tr>
              <a:tr h="805936">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like it at all, because it downgrades the general level of culture among Ukrainians. Swearing is not our thing!</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53 </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2718864"/>
                  </a:ext>
                </a:extLst>
              </a:tr>
              <a:tr h="389581">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It is terrible. Children read this and start to think that swearing is the norm.</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a:t>
                      </a:r>
                      <a:r>
                        <a:rPr lang="uk-UA" sz="1600">
                          <a:effectLst/>
                        </a:rPr>
                        <a:t>3</a:t>
                      </a:r>
                      <a:r>
                        <a:rPr lang="en-GB" sz="1600">
                          <a:effectLst/>
                        </a:rPr>
                        <a:t> </a:t>
                      </a:r>
                      <a:endParaRPr lang="ru-RU"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58395616"/>
                  </a:ext>
                </a:extLst>
              </a:tr>
              <a:tr h="805936">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Normal, because now there is a war, and we need strong emotional appeals. We will think about the culture later.</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22 </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03923034"/>
                  </a:ext>
                </a:extLst>
              </a:tr>
              <a:tr h="805936">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is normal, because people still use swear words in communication, so it does not change anything.</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5 </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31537175"/>
                  </a:ext>
                </a:extLst>
              </a:tr>
              <a:tr h="389581">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 even like it because it somehow invigorates and cheers me up.</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7</a:t>
                      </a:r>
                      <a:endParaRPr lang="ru-RU" sz="16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46839785"/>
                  </a:ext>
                </a:extLst>
              </a:tr>
            </a:tbl>
          </a:graphicData>
        </a:graphic>
      </p:graphicFrame>
      <p:sp>
        <p:nvSpPr>
          <p:cNvPr id="32771" name="Прямоугольник 2"/>
          <p:cNvSpPr>
            <a:spLocks noChangeArrowheads="1"/>
          </p:cNvSpPr>
          <p:nvPr/>
        </p:nvSpPr>
        <p:spPr bwMode="auto">
          <a:xfrm>
            <a:off x="468313" y="5270500"/>
            <a:ext cx="82804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lnSpc>
                <a:spcPct val="115000"/>
              </a:lnSpc>
              <a:spcBef>
                <a:spcPct val="0"/>
              </a:spcBef>
              <a:buClrTx/>
              <a:buSzTx/>
              <a:buFontTx/>
              <a:buNone/>
            </a:pPr>
            <a:r>
              <a:rPr lang="en-US" altLang="ru-RU" sz="1400">
                <a:solidFill>
                  <a:srgbClr val="000000"/>
                </a:solidFill>
                <a:latin typeface="Times New Roman" panose="02020603050405020304" pitchFamily="18" charset="0"/>
                <a:cs typeface="Times New Roman" panose="02020603050405020304" pitchFamily="18" charset="0"/>
              </a:rPr>
              <a:t> </a:t>
            </a:r>
            <a:r>
              <a:rPr lang="uk-UA" altLang="ru-RU" sz="1400">
                <a:solidFill>
                  <a:srgbClr val="000000"/>
                </a:solidFill>
                <a:latin typeface="Times New Roman" panose="02020603050405020304" pitchFamily="18" charset="0"/>
                <a:cs typeface="Times New Roman" panose="02020603050405020304" pitchFamily="18" charset="0"/>
              </a:rPr>
              <a:t>* </a:t>
            </a:r>
            <a:r>
              <a:rPr lang="en-US" altLang="ru-RU" sz="1400">
                <a:solidFill>
                  <a:srgbClr val="000000"/>
                </a:solidFill>
                <a:latin typeface="Times New Roman" panose="02020603050405020304" pitchFamily="18" charset="0"/>
                <a:cs typeface="Times New Roman" panose="02020603050405020304" pitchFamily="18" charset="0"/>
              </a:rPr>
              <a:t>Interestingly, at the time of writing (September-November 2023), this vocabulary has almost disappeared from the urban public space, replaced by quieter slogans of unifying and inspiring content, for example: “Cherkasy is Ukraine”. Exceptions include stickers on cars, postage stamps issued in the first months with the meme “Russian warship, go f...!”, as well as similar inscriptions on clothing and other household items.</a:t>
            </a:r>
            <a:endParaRPr lang="ru-RU" altLang="ru-RU" sz="1400">
              <a:latin typeface="Calibri" panose="020F0502020204030204" pitchFamily="34" charset="0"/>
              <a:cs typeface="Calibri" panose="020F0502020204030204" pitchFamily="34" charset="0"/>
            </a:endParaRPr>
          </a:p>
          <a:p>
            <a:pPr>
              <a:lnSpc>
                <a:spcPct val="115000"/>
              </a:lnSpc>
              <a:spcBef>
                <a:spcPct val="0"/>
              </a:spcBef>
              <a:buClrTx/>
              <a:buSzTx/>
              <a:buFontTx/>
              <a:buNone/>
            </a:pPr>
            <a:r>
              <a:rPr lang="uk-UA" altLang="ru-RU" sz="1400">
                <a:solidFill>
                  <a:srgbClr val="000000"/>
                </a:solidFill>
                <a:latin typeface="Times New Roman" panose="02020603050405020304" pitchFamily="18" charset="0"/>
                <a:cs typeface="Times New Roman" panose="02020603050405020304" pitchFamily="18" charset="0"/>
              </a:rPr>
              <a:t>* </a:t>
            </a:r>
            <a:r>
              <a:rPr lang="en-US" altLang="ru-RU" sz="1400">
                <a:solidFill>
                  <a:srgbClr val="000000"/>
                </a:solidFill>
                <a:latin typeface="Times New Roman" panose="02020603050405020304" pitchFamily="18" charset="0"/>
                <a:cs typeface="Times New Roman" panose="02020603050405020304" pitchFamily="18" charset="0"/>
              </a:rPr>
              <a:t>One respondent's comment to this question (stylistic peculiarities of the answer are preserved): “Мат </a:t>
            </a:r>
            <a:r>
              <a:rPr lang="en-US" altLang="ru-RU" sz="1400">
                <a:latin typeface="Times New Roman" panose="02020603050405020304" pitchFamily="18" charset="0"/>
                <a:cs typeface="Times New Roman" panose="02020603050405020304" pitchFamily="18" charset="0"/>
              </a:rPr>
              <a:t>–</a:t>
            </a:r>
            <a:r>
              <a:rPr lang="en-US" altLang="ru-RU" sz="1400">
                <a:solidFill>
                  <a:srgbClr val="000000"/>
                </a:solidFill>
                <a:latin typeface="Times New Roman" panose="02020603050405020304" pitchFamily="18" charset="0"/>
                <a:cs typeface="Times New Roman" panose="02020603050405020304" pitchFamily="18" charset="0"/>
              </a:rPr>
              <a:t> это тоже вплив РФ!” [</a:t>
            </a:r>
            <a:r>
              <a:rPr lang="en-US" altLang="ru-RU" sz="1400" i="1">
                <a:solidFill>
                  <a:srgbClr val="000000"/>
                </a:solidFill>
                <a:latin typeface="Times New Roman" panose="02020603050405020304" pitchFamily="18" charset="0"/>
                <a:cs typeface="Times New Roman" panose="02020603050405020304" pitchFamily="18" charset="0"/>
              </a:rPr>
              <a:t>Swearing is also the influence of the </a:t>
            </a:r>
            <a:r>
              <a:rPr lang="en-US" altLang="ru-RU" sz="1400">
                <a:solidFill>
                  <a:srgbClr val="000000"/>
                </a:solidFill>
                <a:latin typeface="Times New Roman" panose="02020603050405020304" pitchFamily="18" charset="0"/>
                <a:cs typeface="Times New Roman" panose="02020603050405020304" pitchFamily="18" charset="0"/>
              </a:rPr>
              <a:t>RF] (RF [Russian Federation] – </a:t>
            </a:r>
            <a:r>
              <a:rPr lang="en-US" altLang="ru-RU" sz="1400" i="1">
                <a:solidFill>
                  <a:srgbClr val="000000"/>
                </a:solidFill>
                <a:latin typeface="Times New Roman" panose="02020603050405020304" pitchFamily="18" charset="0"/>
                <a:cs typeface="Times New Roman" panose="02020603050405020304" pitchFamily="18" charset="0"/>
              </a:rPr>
              <a:t>O.P</a:t>
            </a:r>
            <a:r>
              <a:rPr lang="en-US" altLang="ru-RU" sz="1400">
                <a:solidFill>
                  <a:srgbClr val="000000"/>
                </a:solidFill>
                <a:latin typeface="Times New Roman" panose="02020603050405020304" pitchFamily="18" charset="0"/>
                <a:cs typeface="Times New Roman" panose="02020603050405020304" pitchFamily="18" charset="0"/>
              </a:rPr>
              <a:t>.).</a:t>
            </a:r>
            <a:endParaRPr lang="ru-RU" altLang="ru-RU" sz="140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95288" y="188913"/>
            <a:ext cx="7824787" cy="5543550"/>
          </a:xfrm>
        </p:spPr>
        <p:txBody>
          <a:bodyPr/>
          <a:lstStyle/>
          <a:p>
            <a:pPr marL="0" indent="0" algn="ctr" eaLnBrk="1" hangingPunct="1">
              <a:lnSpc>
                <a:spcPct val="200000"/>
              </a:lnSpc>
              <a:buFont typeface="Wingdings" panose="05000000000000000000" pitchFamily="2" charset="2"/>
              <a:buNone/>
            </a:pPr>
            <a:r>
              <a:rPr lang="en-US" altLang="uk-UA" sz="2400" b="1">
                <a:solidFill>
                  <a:schemeClr val="bg2"/>
                </a:solidFill>
              </a:rPr>
              <a:t>Cherkasy, 2023</a:t>
            </a:r>
            <a:endParaRPr lang="uk-UA" altLang="uk-UA" sz="2400" b="1">
              <a:solidFill>
                <a:schemeClr val="bg2"/>
              </a:solidFill>
            </a:endParaRPr>
          </a:p>
          <a:p>
            <a:pPr marL="0" indent="0" algn="ctr" eaLnBrk="1" hangingPunct="1">
              <a:lnSpc>
                <a:spcPct val="200000"/>
              </a:lnSpc>
              <a:buFont typeface="Wingdings" panose="05000000000000000000" pitchFamily="2" charset="2"/>
              <a:buNone/>
            </a:pPr>
            <a:endParaRPr lang="uk-UA" altLang="uk-UA" sz="2400" b="1">
              <a:solidFill>
                <a:schemeClr val="bg2"/>
              </a:solidFill>
            </a:endParaRP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2875"/>
            <a:ext cx="7775575"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Объект 1"/>
          <p:cNvSpPr>
            <a:spLocks noGrp="1"/>
          </p:cNvSpPr>
          <p:nvPr>
            <p:ph idx="1"/>
          </p:nvPr>
        </p:nvSpPr>
        <p:spPr>
          <a:xfrm>
            <a:off x="539750" y="765175"/>
            <a:ext cx="8229600" cy="5246688"/>
          </a:xfrm>
        </p:spPr>
        <p:txBody>
          <a:bodyPr/>
          <a:lstStyle/>
          <a:p>
            <a:pPr marL="0" indent="0" algn="ctr">
              <a:buFont typeface="Wingdings" panose="05000000000000000000" pitchFamily="2" charset="2"/>
              <a:buNone/>
              <a:defRPr/>
            </a:pPr>
            <a:r>
              <a:rPr lang="en-US" sz="2000" b="1" dirty="0"/>
              <a:t>T</a:t>
            </a:r>
            <a:r>
              <a:rPr lang="en-GB" sz="2000" b="1" dirty="0"/>
              <a:t>he results of surveying representatives of education and culture living in the central regions of Ukraine</a:t>
            </a:r>
            <a:r>
              <a:rPr lang="uk-UA" sz="2000" b="1" dirty="0"/>
              <a:t> (2022)</a:t>
            </a:r>
            <a:endParaRPr lang="en-US" sz="2000" b="1" dirty="0"/>
          </a:p>
          <a:p>
            <a:pPr marL="0" indent="0" algn="ctr">
              <a:buFont typeface="Wingdings" panose="05000000000000000000" pitchFamily="2" charset="2"/>
              <a:buNone/>
              <a:defRPr/>
            </a:pPr>
            <a:r>
              <a:rPr lang="en-GB" sz="2000" dirty="0"/>
              <a:t>Changes in the attitudes of informants towards Russian culture</a:t>
            </a:r>
          </a:p>
          <a:p>
            <a:pPr marL="0" indent="0" algn="ctr">
              <a:buFont typeface="Wingdings" panose="05000000000000000000" pitchFamily="2" charset="2"/>
              <a:buNone/>
              <a:defRPr/>
            </a:pPr>
            <a:endParaRPr lang="en-GB" sz="2000" dirty="0"/>
          </a:p>
          <a:p>
            <a:pPr algn="just">
              <a:buFontTx/>
              <a:buChar char="-"/>
              <a:defRPr/>
            </a:pPr>
            <a:r>
              <a:rPr lang="en-GB" sz="2000" dirty="0"/>
              <a:t>recognition of the works of Russian classics as a tool for enemy values propaganda or in the recognition of the inappropriateness of studying them in the original (two thirds of respondents in total),</a:t>
            </a:r>
          </a:p>
          <a:p>
            <a:pPr algn="just">
              <a:buFontTx/>
              <a:buChar char="-"/>
              <a:defRPr/>
            </a:pPr>
            <a:endParaRPr lang="en-GB" sz="2000" dirty="0"/>
          </a:p>
          <a:p>
            <a:pPr algn="just">
              <a:buFontTx/>
              <a:buChar char="-"/>
              <a:defRPr/>
            </a:pPr>
            <a:r>
              <a:rPr lang="en-GB" sz="2000" dirty="0"/>
              <a:t>a partial shift in the choice of modern fiction (some respondents refused to read Russian authors or Russian-language literature in general),</a:t>
            </a:r>
          </a:p>
          <a:p>
            <a:pPr algn="just">
              <a:buFontTx/>
              <a:buChar char="-"/>
              <a:defRPr/>
            </a:pPr>
            <a:endParaRPr lang="en-GB" sz="2000" dirty="0"/>
          </a:p>
          <a:p>
            <a:pPr algn="just">
              <a:buFontTx/>
              <a:buChar char="-"/>
              <a:defRPr/>
            </a:pPr>
            <a:r>
              <a:rPr lang="en-GB" sz="2000" dirty="0"/>
              <a:t> the rejection in principle of Russian musical content by the overwhelming majority (two of three) of respondents. At the same time, a third of the respondents were loyal to profanity in the official urban linguistic landscape. </a:t>
            </a:r>
            <a:endParaRPr lang="ru-RU" sz="2000" dirty="0"/>
          </a:p>
          <a:p>
            <a:pPr>
              <a:buFontTx/>
              <a:buChar char="-"/>
              <a:defRPr/>
            </a:pP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50825" y="260350"/>
            <a:ext cx="8785225" cy="6337300"/>
          </a:xfrm>
        </p:spPr>
        <p:txBody>
          <a:bodyPr/>
          <a:lstStyle/>
          <a:p>
            <a:pPr marL="0" indent="0" algn="just" eaLnBrk="1" hangingPunct="1">
              <a:lnSpc>
                <a:spcPct val="200000"/>
              </a:lnSpc>
              <a:buFont typeface="Wingdings" panose="05000000000000000000" pitchFamily="2" charset="2"/>
              <a:buNone/>
            </a:pPr>
            <a:r>
              <a:rPr lang="en-GB" altLang="ru-RU" sz="1600" b="1"/>
              <a:t>The status of the Ukrainian language as a state language and the unity of the Ukrainian cultural space, the consolidation and development of the Ukrainian nation, its historical consciousness, traditions, and culture were established by the Constitution in 1996. </a:t>
            </a:r>
            <a:endParaRPr lang="ru-RU" altLang="ru-RU" sz="1600" b="1"/>
          </a:p>
          <a:p>
            <a:pPr marL="0" indent="0" algn="ctr" eaLnBrk="1" hangingPunct="1">
              <a:lnSpc>
                <a:spcPct val="200000"/>
              </a:lnSpc>
              <a:buFont typeface="Wingdings" panose="05000000000000000000" pitchFamily="2" charset="2"/>
              <a:buNone/>
            </a:pPr>
            <a:r>
              <a:rPr lang="en-US" altLang="ru-RU" sz="2400" b="1"/>
              <a:t>BUT:</a:t>
            </a:r>
          </a:p>
          <a:p>
            <a:pPr marL="0" indent="0" algn="just" eaLnBrk="1" hangingPunct="1">
              <a:lnSpc>
                <a:spcPct val="150000"/>
              </a:lnSpc>
              <a:buFont typeface="Wingdings" panose="05000000000000000000" pitchFamily="2" charset="2"/>
              <a:buNone/>
            </a:pPr>
            <a:r>
              <a:rPr lang="en-GB" altLang="ru-RU" sz="1600" b="1">
                <a:solidFill>
                  <a:srgbClr val="C00000"/>
                </a:solidFill>
              </a:rPr>
              <a:t>The conditions and dynamics of the Ukrainian language status and socio-cultural situation in the period after 1991 did not correspond to the provisions stipulated by the Constitution</a:t>
            </a:r>
            <a:endParaRPr lang="uk-UA" altLang="ru-RU" sz="1600" b="1">
              <a:solidFill>
                <a:srgbClr val="C00000"/>
              </a:solidFill>
            </a:endParaRPr>
          </a:p>
          <a:p>
            <a:pPr marL="0" indent="0" algn="just" eaLnBrk="1" hangingPunct="1">
              <a:lnSpc>
                <a:spcPct val="150000"/>
              </a:lnSpc>
              <a:buFont typeface="Wingdings" panose="05000000000000000000" pitchFamily="2" charset="2"/>
              <a:buNone/>
            </a:pPr>
            <a:r>
              <a:rPr lang="en-GB" altLang="ru-RU" sz="1400"/>
              <a:t>(much more detail, information, figures, and documents have been described and analysed in a number of sociolinguistic and cultural studies (Taranenko 2010; Shapoval 2008; Paton 2011; Masenko 2018; Pekar and Rashkovan 2022). </a:t>
            </a:r>
            <a:endParaRPr lang="uk-UA" altLang="ru-RU" sz="1400" b="1">
              <a:solidFill>
                <a:srgbClr val="C00000"/>
              </a:solidFill>
            </a:endParaRPr>
          </a:p>
          <a:p>
            <a:pPr marL="0" indent="0" algn="r" eaLnBrk="1" hangingPunct="1">
              <a:lnSpc>
                <a:spcPct val="150000"/>
              </a:lnSpc>
              <a:buFont typeface="Wingdings" panose="05000000000000000000" pitchFamily="2" charset="2"/>
              <a:buNone/>
            </a:pPr>
            <a:endParaRPr lang="ru-RU" altLang="ru-RU" sz="1600"/>
          </a:p>
          <a:p>
            <a:pPr marL="0" indent="0" algn="just" eaLnBrk="1" hangingPunct="1">
              <a:lnSpc>
                <a:spcPct val="150000"/>
              </a:lnSpc>
              <a:buFont typeface="Wingdings" panose="05000000000000000000" pitchFamily="2" charset="2"/>
              <a:buNone/>
            </a:pPr>
            <a:r>
              <a:rPr lang="ru-RU" altLang="ru-RU" sz="1600" b="1">
                <a:solidFill>
                  <a:srgbClr val="C00000"/>
                </a:solidFill>
              </a:rPr>
              <a:t>«</a:t>
            </a:r>
            <a:r>
              <a:rPr lang="en-US" altLang="ru-RU" sz="1600" b="1">
                <a:solidFill>
                  <a:srgbClr val="C00000"/>
                </a:solidFill>
              </a:rPr>
              <a:t>The Ukrainian ethnic group is still mentally fragmented</a:t>
            </a:r>
            <a:r>
              <a:rPr lang="ru-RU" altLang="ru-RU" sz="1600" b="1">
                <a:solidFill>
                  <a:srgbClr val="C00000"/>
                </a:solidFill>
              </a:rPr>
              <a:t>,</a:t>
            </a:r>
            <a:r>
              <a:rPr lang="en-US" altLang="ru-RU" sz="1600" b="1">
                <a:solidFill>
                  <a:srgbClr val="C00000"/>
                </a:solidFill>
              </a:rPr>
              <a:t> regional forms of mentality dominate the national ones. A</a:t>
            </a:r>
            <a:r>
              <a:rPr lang="en-GB" altLang="ru-RU" sz="1600" b="1">
                <a:solidFill>
                  <a:srgbClr val="C00000"/>
                </a:solidFill>
              </a:rPr>
              <a:t>ll-Ukrainian identity is still in the process of its formation</a:t>
            </a:r>
            <a:r>
              <a:rPr lang="uk-UA" altLang="ru-RU" sz="1600" b="1">
                <a:solidFill>
                  <a:srgbClr val="C00000"/>
                </a:solidFill>
              </a:rPr>
              <a:t>»</a:t>
            </a:r>
            <a:endParaRPr lang="ru-RU" altLang="ru-RU" sz="1600" b="1">
              <a:solidFill>
                <a:srgbClr val="C00000"/>
              </a:solidFill>
            </a:endParaRPr>
          </a:p>
          <a:p>
            <a:pPr marL="0" indent="0" algn="r" eaLnBrk="1" hangingPunct="1">
              <a:lnSpc>
                <a:spcPct val="150000"/>
              </a:lnSpc>
              <a:buFont typeface="Wingdings" panose="05000000000000000000" pitchFamily="2" charset="2"/>
              <a:buNone/>
            </a:pPr>
            <a:r>
              <a:rPr lang="ru-RU" altLang="ru-RU" sz="1600" b="1"/>
              <a:t> </a:t>
            </a:r>
            <a:r>
              <a:rPr lang="ru-RU" altLang="ru-RU" sz="1600"/>
              <a:t>Рудакевич 1995, с. 30; Ковальська-Павелко 2019, с. 239.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Объект 2"/>
          <p:cNvSpPr>
            <a:spLocks noGrp="1"/>
          </p:cNvSpPr>
          <p:nvPr>
            <p:ph idx="1"/>
          </p:nvPr>
        </p:nvSpPr>
        <p:spPr>
          <a:xfrm>
            <a:off x="468313" y="549275"/>
            <a:ext cx="8229600" cy="5616575"/>
          </a:xfrm>
        </p:spPr>
        <p:txBody>
          <a:bodyPr/>
          <a:lstStyle/>
          <a:p>
            <a:pPr marL="0" indent="0" algn="ctr">
              <a:buFont typeface="Wingdings" panose="05000000000000000000" pitchFamily="2" charset="2"/>
              <a:buNone/>
              <a:defRPr/>
            </a:pPr>
            <a:r>
              <a:rPr lang="en-US" sz="2000" b="1" dirty="0"/>
              <a:t>T</a:t>
            </a:r>
            <a:r>
              <a:rPr lang="en-GB" sz="2000" b="1" dirty="0"/>
              <a:t>he results of surveying representatives of education and culture living in the central regions of Ukraine</a:t>
            </a:r>
            <a:r>
              <a:rPr lang="uk-UA" sz="2000" b="1" dirty="0"/>
              <a:t> (2022)</a:t>
            </a:r>
            <a:endParaRPr lang="en-US" sz="2000" b="1" dirty="0"/>
          </a:p>
          <a:p>
            <a:pPr marL="0" indent="0" algn="ctr">
              <a:buFont typeface="Wingdings" panose="05000000000000000000" pitchFamily="2" charset="2"/>
              <a:buNone/>
              <a:defRPr/>
            </a:pPr>
            <a:r>
              <a:rPr lang="en-GB" sz="2000" dirty="0"/>
              <a:t>Changes in linguistic behaviour and attitudes towards Russian and Ukrainian:</a:t>
            </a:r>
            <a:endParaRPr lang="ru-RU" sz="2000" dirty="0"/>
          </a:p>
          <a:p>
            <a:pPr>
              <a:defRPr/>
            </a:pPr>
            <a:r>
              <a:rPr lang="en-GB" sz="2000" dirty="0"/>
              <a:t>Every third of those who used both languages for communication before February 24 (they made up almost half of the respondents), have now completely abandoned Russian and switched to Ukrainian, at that some of them feel irritation (10%) and even disgust (4%) to the Russian language.</a:t>
            </a:r>
          </a:p>
          <a:p>
            <a:pPr>
              <a:defRPr/>
            </a:pPr>
            <a:endParaRPr lang="ru-RU" sz="2000" dirty="0"/>
          </a:p>
          <a:p>
            <a:pPr>
              <a:defRPr/>
            </a:pPr>
            <a:r>
              <a:rPr lang="en-GB" sz="2000" dirty="0"/>
              <a:t>Almost all Russian-speaking respondents have started to learn the Ukrainian language and try to speak it.</a:t>
            </a:r>
          </a:p>
          <a:p>
            <a:pPr>
              <a:defRPr/>
            </a:pPr>
            <a:endParaRPr lang="ru-RU" sz="2000" dirty="0"/>
          </a:p>
          <a:p>
            <a:pPr>
              <a:defRPr/>
            </a:pPr>
            <a:r>
              <a:rPr lang="en-GB" sz="2000" dirty="0"/>
              <a:t>Five out of six respondents recognize the importance of the state language for national identity, nation, and state, of which two (30%) are forced to come to this position only now, after the outbreak of war.</a:t>
            </a:r>
          </a:p>
          <a:p>
            <a:pPr>
              <a:defRPr/>
            </a:pPr>
            <a:endParaRPr lang="ru-RU" sz="2000" dirty="0"/>
          </a:p>
          <a:p>
            <a:pPr>
              <a:defRPr/>
            </a:pPr>
            <a:endParaRPr lang="ru-RU" alt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ъект 2"/>
          <p:cNvSpPr>
            <a:spLocks noGrp="1"/>
          </p:cNvSpPr>
          <p:nvPr>
            <p:ph idx="1"/>
          </p:nvPr>
        </p:nvSpPr>
        <p:spPr>
          <a:xfrm>
            <a:off x="179388" y="2420938"/>
            <a:ext cx="8229600" cy="3886200"/>
          </a:xfrm>
        </p:spPr>
        <p:txBody>
          <a:bodyPr/>
          <a:lstStyle/>
          <a:p>
            <a:pPr marL="0" indent="0" algn="ctr">
              <a:buFont typeface="Wingdings" panose="05000000000000000000" pitchFamily="2" charset="2"/>
              <a:buNone/>
            </a:pPr>
            <a:r>
              <a:rPr lang="en-US" altLang="ru-RU" sz="4400"/>
              <a:t>One year later</a:t>
            </a:r>
            <a:endParaRPr lang="uk-UA" altLang="ru-RU" sz="4400"/>
          </a:p>
          <a:p>
            <a:pPr marL="0" indent="0" algn="ctr">
              <a:buFont typeface="Wingdings" panose="05000000000000000000" pitchFamily="2" charset="2"/>
              <a:buNone/>
            </a:pPr>
            <a:endParaRPr lang="ru-RU" altLang="ru-RU" sz="4400"/>
          </a:p>
          <a:p>
            <a:pPr marL="0" indent="0" algn="ctr">
              <a:buFont typeface="Wingdings" panose="05000000000000000000" pitchFamily="2" charset="2"/>
              <a:buNone/>
            </a:pPr>
            <a:r>
              <a:rPr lang="en-US" altLang="ru-RU" sz="4400"/>
              <a:t>What has changed</a:t>
            </a:r>
            <a:r>
              <a:rPr lang="uk-UA" altLang="ru-RU" sz="4400"/>
              <a:t>?</a:t>
            </a:r>
            <a:endParaRPr lang="ru-RU" altLang="ru-RU" sz="4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755576" y="836714"/>
          <a:ext cx="8064896" cy="5235542"/>
        </p:xfrm>
        <a:graphic>
          <a:graphicData uri="http://schemas.openxmlformats.org/drawingml/2006/table">
            <a:tbl>
              <a:tblPr bandRow="1">
                <a:tableStyleId>{5C22544A-7EE6-4342-B048-85BDC9FD1C3A}</a:tableStyleId>
              </a:tblPr>
              <a:tblGrid>
                <a:gridCol w="361563">
                  <a:extLst>
                    <a:ext uri="{9D8B030D-6E8A-4147-A177-3AD203B41FA5}">
                      <a16:colId xmlns:a16="http://schemas.microsoft.com/office/drawing/2014/main" val="3637492874"/>
                    </a:ext>
                  </a:extLst>
                </a:gridCol>
                <a:gridCol w="6335181">
                  <a:extLst>
                    <a:ext uri="{9D8B030D-6E8A-4147-A177-3AD203B41FA5}">
                      <a16:colId xmlns:a16="http://schemas.microsoft.com/office/drawing/2014/main" val="921350074"/>
                    </a:ext>
                  </a:extLst>
                </a:gridCol>
                <a:gridCol w="777632">
                  <a:extLst>
                    <a:ext uri="{9D8B030D-6E8A-4147-A177-3AD203B41FA5}">
                      <a16:colId xmlns:a16="http://schemas.microsoft.com/office/drawing/2014/main" val="3731979287"/>
                    </a:ext>
                  </a:extLst>
                </a:gridCol>
                <a:gridCol w="590520">
                  <a:extLst>
                    <a:ext uri="{9D8B030D-6E8A-4147-A177-3AD203B41FA5}">
                      <a16:colId xmlns:a16="http://schemas.microsoft.com/office/drawing/2014/main" val="3295808051"/>
                    </a:ext>
                  </a:extLst>
                </a:gridCol>
              </a:tblGrid>
              <a:tr h="504056">
                <a:tc gridSpan="3">
                  <a:txBody>
                    <a:bodyPr/>
                    <a:lstStyle/>
                    <a:p>
                      <a:pPr marL="457200" algn="ctr">
                        <a:lnSpc>
                          <a:spcPct val="115000"/>
                        </a:lnSpc>
                        <a:spcAft>
                          <a:spcPts val="1000"/>
                        </a:spcAft>
                      </a:pPr>
                      <a:r>
                        <a:rPr lang="en-GB" sz="1600" dirty="0">
                          <a:effectLst/>
                          <a:highlight>
                            <a:srgbClr val="FFFFFF"/>
                          </a:highlight>
                        </a:rPr>
                        <a:t>Table 7.</a:t>
                      </a:r>
                      <a:r>
                        <a:rPr lang="en-GB" sz="1600" baseline="0" dirty="0">
                          <a:effectLst/>
                          <a:highlight>
                            <a:srgbClr val="FFFFFF"/>
                          </a:highlight>
                        </a:rPr>
                        <a:t> </a:t>
                      </a:r>
                      <a:r>
                        <a:rPr lang="en-GB" sz="1600" dirty="0">
                          <a:effectLst/>
                          <a:highlight>
                            <a:srgbClr val="FFFFFF"/>
                          </a:highlight>
                        </a:rPr>
                        <a:t>Has your language behaviour changed after February 24?</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a:txBody>
                    <a:bodyPr/>
                    <a:lstStyle/>
                    <a:p>
                      <a:pPr marL="457200" algn="ctr">
                        <a:lnSpc>
                          <a:spcPct val="115000"/>
                        </a:lnSpc>
                        <a:spcAft>
                          <a:spcPts val="1000"/>
                        </a:spcAft>
                      </a:pPr>
                      <a:r>
                        <a:rPr lang="en-GB" sz="1600">
                          <a:effectLst/>
                        </a:rPr>
                        <a:t>%</a:t>
                      </a:r>
                      <a:endParaRPr lang="ru-RU"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3979526"/>
                  </a:ext>
                </a:extLst>
              </a:tr>
              <a:tr h="504056">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ru-RU" sz="1600" dirty="0">
                          <a:effectLst/>
                        </a:rPr>
                        <a:t>2022</a:t>
                      </a:r>
                    </a:p>
                    <a:p>
                      <a:pPr algn="just">
                        <a:lnSpc>
                          <a:spcPct val="115000"/>
                        </a:lnSpc>
                        <a:spcAft>
                          <a:spcPts val="0"/>
                        </a:spcAft>
                      </a:pPr>
                      <a:r>
                        <a:rPr lang="uk-UA" sz="1600" dirty="0">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ru-RU" sz="1600" b="1" dirty="0">
                          <a:solidFill>
                            <a:srgbClr val="C00000"/>
                          </a:solidFill>
                          <a:effectLst/>
                        </a:rPr>
                        <a:t>2023</a:t>
                      </a:r>
                    </a:p>
                    <a:p>
                      <a:pPr algn="just">
                        <a:lnSpc>
                          <a:spcPct val="115000"/>
                        </a:lnSpc>
                        <a:spcAft>
                          <a:spcPts val="0"/>
                        </a:spcAft>
                      </a:pPr>
                      <a:r>
                        <a:rPr lang="uk-UA" sz="1600" b="1" dirty="0">
                          <a:solidFill>
                            <a:srgbClr val="C00000"/>
                          </a:solidFill>
                          <a:effectLst/>
                          <a:latin typeface="Calibri" panose="020F0502020204030204" pitchFamily="34" charset="0"/>
                          <a:ea typeface="Calibri" panose="020F0502020204030204" pitchFamily="34" charset="0"/>
                        </a:rPr>
                        <a:t>%</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67845041"/>
                  </a:ext>
                </a:extLst>
              </a:tr>
              <a:tr h="504056">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spoke and speak mostly (exclusively) Ukrainian</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37</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solidFill>
                            <a:srgbClr val="C00000"/>
                          </a:solidFill>
                          <a:effectLst/>
                        </a:rPr>
                        <a:t> </a:t>
                      </a:r>
                      <a:r>
                        <a:rPr lang="en-GB" sz="1600" b="1" dirty="0">
                          <a:solidFill>
                            <a:srgbClr val="C00000"/>
                          </a:solidFill>
                          <a:effectLst/>
                        </a:rPr>
                        <a:t>5</a:t>
                      </a:r>
                      <a:r>
                        <a:rPr lang="uk-UA" sz="1600" b="1" dirty="0">
                          <a:solidFill>
                            <a:srgbClr val="C00000"/>
                          </a:solidFill>
                          <a:effectLst/>
                        </a:rPr>
                        <a:t>2</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21867710"/>
                  </a:ext>
                </a:extLst>
              </a:tr>
              <a:tr h="504056">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spoke and speak mostly (exclusively) Russian</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2</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solidFill>
                            <a:srgbClr val="C00000"/>
                          </a:solidFill>
                          <a:effectLst/>
                        </a:rPr>
                        <a:t> </a:t>
                      </a:r>
                      <a:r>
                        <a:rPr lang="uk-UA" sz="1600" dirty="0">
                          <a:solidFill>
                            <a:srgbClr val="C00000"/>
                          </a:solidFill>
                          <a:effectLst/>
                        </a:rPr>
                        <a:t>2</a:t>
                      </a:r>
                      <a:endParaRPr lang="ru-RU" sz="1600"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85738500"/>
                  </a:ext>
                </a:extLst>
              </a:tr>
              <a:tr h="504056">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use both languages depending on the situation</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30</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solidFill>
                            <a:srgbClr val="C00000"/>
                          </a:solidFill>
                          <a:effectLst/>
                        </a:rPr>
                        <a:t> </a:t>
                      </a:r>
                      <a:r>
                        <a:rPr lang="uk-UA" sz="1600" b="1" dirty="0">
                          <a:solidFill>
                            <a:srgbClr val="C00000"/>
                          </a:solidFill>
                          <a:effectLst/>
                        </a:rPr>
                        <a:t>19</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79453803"/>
                  </a:ext>
                </a:extLst>
              </a:tr>
              <a:tr h="1008112">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before I did not speak Ukrainian, but now I am learning it and trying to speak it</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15</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56148333"/>
                  </a:ext>
                </a:extLst>
              </a:tr>
              <a:tr h="504056">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Has changed: I used both languages, now I speak only Ukrainian as a matter of principle</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12</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19</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0765215"/>
                  </a:ext>
                </a:extLst>
              </a:tr>
              <a:tr h="1008112">
                <a:tc>
                  <a:txBody>
                    <a:bodyPr/>
                    <a:lstStyle/>
                    <a:p>
                      <a:pPr algn="just">
                        <a:lnSpc>
                          <a:spcPct val="115000"/>
                        </a:lnSpc>
                        <a:spcAft>
                          <a:spcPts val="0"/>
                        </a:spcAft>
                      </a:pPr>
                      <a:r>
                        <a:rPr lang="en-GB" sz="1200">
                          <a:effectLst/>
                        </a:rPr>
                        <a:t>6</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Has changed: I used both languages, now I speak only Ukrainian, because I feel aversion to Russian</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4</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8</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236621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11560" y="980728"/>
          <a:ext cx="7776863" cy="5450775"/>
        </p:xfrm>
        <a:graphic>
          <a:graphicData uri="http://schemas.openxmlformats.org/drawingml/2006/table">
            <a:tbl>
              <a:tblPr bandRow="1">
                <a:tableStyleId>{5C22544A-7EE6-4342-B048-85BDC9FD1C3A}</a:tableStyleId>
              </a:tblPr>
              <a:tblGrid>
                <a:gridCol w="348755">
                  <a:extLst>
                    <a:ext uri="{9D8B030D-6E8A-4147-A177-3AD203B41FA5}">
                      <a16:colId xmlns:a16="http://schemas.microsoft.com/office/drawing/2014/main" val="201053481"/>
                    </a:ext>
                  </a:extLst>
                </a:gridCol>
                <a:gridCol w="6059957">
                  <a:extLst>
                    <a:ext uri="{9D8B030D-6E8A-4147-A177-3AD203B41FA5}">
                      <a16:colId xmlns:a16="http://schemas.microsoft.com/office/drawing/2014/main" val="2955033550"/>
                    </a:ext>
                  </a:extLst>
                </a:gridCol>
                <a:gridCol w="720080">
                  <a:extLst>
                    <a:ext uri="{9D8B030D-6E8A-4147-A177-3AD203B41FA5}">
                      <a16:colId xmlns:a16="http://schemas.microsoft.com/office/drawing/2014/main" val="3083317578"/>
                    </a:ext>
                  </a:extLst>
                </a:gridCol>
                <a:gridCol w="648071">
                  <a:extLst>
                    <a:ext uri="{9D8B030D-6E8A-4147-A177-3AD203B41FA5}">
                      <a16:colId xmlns:a16="http://schemas.microsoft.com/office/drawing/2014/main" val="1800745264"/>
                    </a:ext>
                  </a:extLst>
                </a:gridCol>
              </a:tblGrid>
              <a:tr h="294643">
                <a:tc gridSpan="3">
                  <a:txBody>
                    <a:bodyPr/>
                    <a:lstStyle/>
                    <a:p>
                      <a:pPr marL="457200" algn="ctr">
                        <a:lnSpc>
                          <a:spcPct val="115000"/>
                        </a:lnSpc>
                        <a:spcAft>
                          <a:spcPts val="1000"/>
                        </a:spcAft>
                      </a:pPr>
                      <a:r>
                        <a:rPr lang="en-GB" sz="1600" b="1" dirty="0">
                          <a:effectLst/>
                          <a:highlight>
                            <a:srgbClr val="FFFFFF"/>
                          </a:highlight>
                        </a:rPr>
                        <a:t>Table</a:t>
                      </a:r>
                      <a:r>
                        <a:rPr lang="en-GB" sz="1600" b="1" baseline="0" dirty="0">
                          <a:effectLst/>
                          <a:highlight>
                            <a:srgbClr val="FFFFFF"/>
                          </a:highlight>
                        </a:rPr>
                        <a:t> 8. </a:t>
                      </a:r>
                      <a:r>
                        <a:rPr lang="en-GB" sz="1600" b="1" dirty="0">
                          <a:effectLst/>
                          <a:highlight>
                            <a:srgbClr val="FFFFFF"/>
                          </a:highlight>
                        </a:rPr>
                        <a:t>Has your attitude to the Ukrainian language changed</a:t>
                      </a:r>
                    </a:p>
                    <a:p>
                      <a:pPr marL="457200" algn="ctr">
                        <a:lnSpc>
                          <a:spcPct val="115000"/>
                        </a:lnSpc>
                        <a:spcAft>
                          <a:spcPts val="1000"/>
                        </a:spcAft>
                      </a:pPr>
                      <a:r>
                        <a:rPr lang="en-GB" sz="1600" b="1" dirty="0">
                          <a:effectLst/>
                          <a:highlight>
                            <a:srgbClr val="FFFFFF"/>
                          </a:highlight>
                        </a:rPr>
                        <a:t> after February 24?</a:t>
                      </a:r>
                      <a:endParaRPr lang="ru-RU" sz="1600" b="1"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a:txBody>
                    <a:bodyPr/>
                    <a:lstStyle/>
                    <a:p>
                      <a:pPr marL="457200" algn="ctr">
                        <a:lnSpc>
                          <a:spcPct val="115000"/>
                        </a:lnSpc>
                        <a:spcAft>
                          <a:spcPts val="1000"/>
                        </a:spcAft>
                      </a:pPr>
                      <a:r>
                        <a:rPr lang="en-GB" sz="1600" dirty="0">
                          <a:effectLst/>
                          <a:highlight>
                            <a:srgbClr val="FFFFFF"/>
                          </a:highlight>
                        </a:rPr>
                        <a:t> </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51337857"/>
                  </a:ext>
                </a:extLst>
              </a:tr>
              <a:tr h="609537">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2022</a:t>
                      </a:r>
                      <a:endParaRPr lang="uk-UA" sz="1600" dirty="0">
                        <a:effectLst/>
                      </a:endParaRPr>
                    </a:p>
                    <a:p>
                      <a:pPr algn="ctr">
                        <a:lnSpc>
                          <a:spcPct val="115000"/>
                        </a:lnSpc>
                        <a:spcAft>
                          <a:spcPts val="0"/>
                        </a:spcAft>
                      </a:pPr>
                      <a:r>
                        <a:rPr lang="uk-UA" sz="1600" dirty="0">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b="1" dirty="0">
                          <a:solidFill>
                            <a:srgbClr val="C00000"/>
                          </a:solidFill>
                          <a:effectLst/>
                        </a:rPr>
                        <a:t>2023</a:t>
                      </a:r>
                      <a:endParaRPr lang="uk-UA" sz="1600" b="1" dirty="0">
                        <a:solidFill>
                          <a:srgbClr val="C00000"/>
                        </a:solidFill>
                        <a:effectLst/>
                      </a:endParaRPr>
                    </a:p>
                    <a:p>
                      <a:pPr algn="ctr">
                        <a:lnSpc>
                          <a:spcPct val="115000"/>
                        </a:lnSpc>
                        <a:spcAft>
                          <a:spcPts val="0"/>
                        </a:spcAft>
                      </a:pPr>
                      <a:r>
                        <a:rPr lang="uk-UA" sz="1600" b="1" dirty="0">
                          <a:solidFill>
                            <a:srgbClr val="C00000"/>
                          </a:solidFill>
                          <a:effectLst/>
                          <a:latin typeface="Calibri" panose="020F0502020204030204" pitchFamily="34" charset="0"/>
                          <a:ea typeface="Calibri" panose="020F0502020204030204" pitchFamily="34" charset="0"/>
                        </a:rPr>
                        <a:t>%</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3851714"/>
                  </a:ext>
                </a:extLst>
              </a:tr>
              <a:tr h="609537">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have always considered the Ukrainian language an integral part of my national identity</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5</a:t>
                      </a:r>
                      <a:r>
                        <a:rPr lang="uk-UA" sz="1600" dirty="0">
                          <a:effectLst/>
                        </a:rPr>
                        <a:t>4</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6</a:t>
                      </a:r>
                      <a:r>
                        <a:rPr lang="uk-UA" sz="1600" b="1" dirty="0">
                          <a:solidFill>
                            <a:srgbClr val="C00000"/>
                          </a:solidFill>
                          <a:effectLst/>
                        </a:rPr>
                        <a:t>2</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98701083"/>
                  </a:ext>
                </a:extLst>
              </a:tr>
              <a:tr h="924431">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believe that it does not matter what language you speak, the main thing is that people have a good time living in their country</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15</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7</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61845012"/>
                  </a:ext>
                </a:extLst>
              </a:tr>
              <a:tr h="924431">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think that there is too much attention to the language issue in general, and the beauty and cultural significance of the Ukrainian language is overestimated</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1</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33223918"/>
                  </a:ext>
                </a:extLst>
              </a:tr>
              <a:tr h="609537">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now I understand the true importance of the state language for the nation and the state</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20</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1</a:t>
                      </a:r>
                      <a:r>
                        <a:rPr lang="uk-UA" sz="1600" b="1" dirty="0">
                          <a:solidFill>
                            <a:srgbClr val="C00000"/>
                          </a:solidFill>
                          <a:effectLst/>
                        </a:rPr>
                        <a:t>4</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99006160"/>
                  </a:ext>
                </a:extLst>
              </a:tr>
              <a:tr h="924431">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I used to calmly accept (and use) both languages, now Russian just annoys me. My only language of everyday communication is the official language. This is fundamental</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10</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16</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866746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84213" y="1125538"/>
          <a:ext cx="7775575" cy="5738811"/>
        </p:xfrm>
        <a:graphic>
          <a:graphicData uri="http://schemas.openxmlformats.org/drawingml/2006/table">
            <a:tbl>
              <a:tblPr bandRow="1">
                <a:tableStyleId>{5C22544A-7EE6-4342-B048-85BDC9FD1C3A}</a:tableStyleId>
              </a:tblPr>
              <a:tblGrid>
                <a:gridCol w="348699">
                  <a:extLst>
                    <a:ext uri="{9D8B030D-6E8A-4147-A177-3AD203B41FA5}">
                      <a16:colId xmlns:a16="http://schemas.microsoft.com/office/drawing/2014/main" val="2127273516"/>
                    </a:ext>
                  </a:extLst>
                </a:gridCol>
                <a:gridCol w="6105741">
                  <a:extLst>
                    <a:ext uri="{9D8B030D-6E8A-4147-A177-3AD203B41FA5}">
                      <a16:colId xmlns:a16="http://schemas.microsoft.com/office/drawing/2014/main" val="1824390817"/>
                    </a:ext>
                  </a:extLst>
                </a:gridCol>
                <a:gridCol w="666053">
                  <a:extLst>
                    <a:ext uri="{9D8B030D-6E8A-4147-A177-3AD203B41FA5}">
                      <a16:colId xmlns:a16="http://schemas.microsoft.com/office/drawing/2014/main" val="2923169251"/>
                    </a:ext>
                  </a:extLst>
                </a:gridCol>
                <a:gridCol w="655082">
                  <a:extLst>
                    <a:ext uri="{9D8B030D-6E8A-4147-A177-3AD203B41FA5}">
                      <a16:colId xmlns:a16="http://schemas.microsoft.com/office/drawing/2014/main" val="3268159931"/>
                    </a:ext>
                  </a:extLst>
                </a:gridCol>
              </a:tblGrid>
              <a:tr h="726823">
                <a:tc gridSpan="3">
                  <a:txBody>
                    <a:bodyPr/>
                    <a:lstStyle/>
                    <a:p>
                      <a:pPr algn="ctr">
                        <a:lnSpc>
                          <a:spcPct val="115000"/>
                        </a:lnSpc>
                        <a:spcAft>
                          <a:spcPts val="0"/>
                        </a:spcAft>
                      </a:pPr>
                      <a:r>
                        <a:rPr lang="en-GB" sz="1600" dirty="0">
                          <a:effectLst/>
                        </a:rPr>
                        <a:t>Table 9. Has the war affected the choice of language of fiction you read</a:t>
                      </a:r>
                      <a:endParaRPr lang="ru-RU" sz="1600" dirty="0">
                        <a:effectLst/>
                      </a:endParaRPr>
                    </a:p>
                    <a:p>
                      <a:pPr algn="ctr">
                        <a:lnSpc>
                          <a:spcPct val="115000"/>
                        </a:lnSpc>
                        <a:spcAft>
                          <a:spcPts val="0"/>
                        </a:spcAft>
                      </a:pPr>
                      <a:r>
                        <a:rPr lang="en-GB" sz="1600" dirty="0">
                          <a:effectLst/>
                        </a:rPr>
                        <a:t> (detective stories, translated fiction, etc.)?</a:t>
                      </a:r>
                      <a:endParaRPr lang="ru-RU" sz="1600" dirty="0">
                        <a:effectLst/>
                        <a:latin typeface="Calibri" panose="020F0502020204030204" pitchFamily="34" charset="0"/>
                        <a:ea typeface="Calibri" panose="020F0502020204030204" pitchFamily="34" charset="0"/>
                      </a:endParaRPr>
                    </a:p>
                  </a:txBody>
                  <a:tcPr marL="68569" marR="68569" marT="0" marB="0"/>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en-GB" sz="1600">
                          <a:effectLst/>
                        </a:rPr>
                        <a:t> </a:t>
                      </a:r>
                      <a:endParaRPr lang="ru-RU" sz="1600">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847939837"/>
                  </a:ext>
                </a:extLst>
              </a:tr>
              <a:tr h="560808">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rPr>
                        <a:t>2022</a:t>
                      </a:r>
                      <a:endParaRPr lang="uk-UA" sz="1600" dirty="0">
                        <a:effectLst/>
                      </a:endParaRPr>
                    </a:p>
                    <a:p>
                      <a:pPr algn="just">
                        <a:lnSpc>
                          <a:spcPct val="115000"/>
                        </a:lnSpc>
                        <a:spcAft>
                          <a:spcPts val="0"/>
                        </a:spcAft>
                      </a:pPr>
                      <a:r>
                        <a:rPr lang="uk-UA" sz="1600" dirty="0">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ctr">
                        <a:lnSpc>
                          <a:spcPct val="115000"/>
                        </a:lnSpc>
                        <a:spcAft>
                          <a:spcPts val="0"/>
                        </a:spcAft>
                      </a:pPr>
                      <a:r>
                        <a:rPr lang="en-GB" sz="1600" b="1" dirty="0">
                          <a:solidFill>
                            <a:srgbClr val="C00000"/>
                          </a:solidFill>
                          <a:effectLst/>
                        </a:rPr>
                        <a:t>2023</a:t>
                      </a:r>
                      <a:endParaRPr lang="uk-UA" sz="1600" b="1" dirty="0">
                        <a:solidFill>
                          <a:srgbClr val="C00000"/>
                        </a:solidFill>
                        <a:effectLst/>
                      </a:endParaRPr>
                    </a:p>
                    <a:p>
                      <a:pPr algn="ctr">
                        <a:lnSpc>
                          <a:spcPct val="115000"/>
                        </a:lnSpc>
                        <a:spcAft>
                          <a:spcPts val="0"/>
                        </a:spcAft>
                      </a:pPr>
                      <a:r>
                        <a:rPr lang="uk-UA" sz="1600" b="1" dirty="0">
                          <a:solidFill>
                            <a:srgbClr val="C00000"/>
                          </a:solidFill>
                          <a:effectLst/>
                          <a:latin typeface="Calibri" panose="020F0502020204030204" pitchFamily="34" charset="0"/>
                          <a:ea typeface="Calibri" panose="020F0502020204030204" pitchFamily="34" charset="0"/>
                        </a:rPr>
                        <a:t>%</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3330583219"/>
                  </a:ext>
                </a:extLst>
              </a:tr>
              <a:tr h="351338">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rPr>
                        <a:t>I do not read fiction; I do not have time for it</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a:effectLst/>
                        </a:rPr>
                        <a:t>20</a:t>
                      </a:r>
                      <a:endParaRPr lang="ru-RU" sz="16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16</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2703798491"/>
                  </a:ext>
                </a:extLst>
              </a:tr>
              <a:tr h="726823">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rPr>
                        <a:t>Both before and now I read quality literature regardless of the country of origin and language</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a:effectLst/>
                        </a:rPr>
                        <a:t>34</a:t>
                      </a:r>
                      <a:endParaRPr lang="ru-RU" sz="16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23</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1701244173"/>
                  </a:ext>
                </a:extLst>
              </a:tr>
              <a:tr h="351338">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rPr>
                        <a:t>Both before and now I read mostly in Ukrainian</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a:effectLst/>
                        </a:rPr>
                        <a:t>27</a:t>
                      </a:r>
                      <a:endParaRPr lang="ru-RU" sz="16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34</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4268152716"/>
                  </a:ext>
                </a:extLst>
              </a:tr>
              <a:tr h="726823">
                <a:tc>
                  <a:txBody>
                    <a:bodyPr/>
                    <a:lstStyle/>
                    <a:p>
                      <a:pPr algn="just">
                        <a:lnSpc>
                          <a:spcPct val="115000"/>
                        </a:lnSpc>
                        <a:spcAft>
                          <a:spcPts val="0"/>
                        </a:spcAft>
                      </a:pPr>
                      <a:r>
                        <a:rPr lang="en-GB" sz="1200" b="0">
                          <a:effectLst/>
                        </a:rPr>
                        <a:t>4</a:t>
                      </a:r>
                      <a:endParaRPr lang="ru-RU" sz="1100" b="0">
                        <a:effectLst/>
                        <a:latin typeface="Calibri" panose="020F0502020204030204" pitchFamily="34" charset="0"/>
                        <a:ea typeface="Calibri" panose="020F0502020204030204" pitchFamily="34" charset="0"/>
                      </a:endParaRPr>
                    </a:p>
                  </a:txBody>
                  <a:tcPr marL="68569" marR="68569"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b="0" dirty="0">
                          <a:effectLst/>
                        </a:rPr>
                        <a:t>I read and continue to read fiction only in Russian</a:t>
                      </a:r>
                      <a:endParaRPr lang="ru-RU" sz="1600" b="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latin typeface="+mn-lt"/>
                          <a:ea typeface="+mn-ea"/>
                        </a:rPr>
                        <a:t>-</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803927791"/>
                  </a:ext>
                </a:extLst>
              </a:tr>
              <a:tr h="726823">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dirty="0">
                          <a:effectLst/>
                        </a:rPr>
                        <a:t>I like modern Russian authors, so I continue to read them, but now I pay more attention to Ukrainian authors</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latin typeface="+mn-lt"/>
                          <a:ea typeface="+mn-ea"/>
                        </a:rPr>
                        <a:t>2</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2</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4185830465"/>
                  </a:ext>
                </a:extLst>
              </a:tr>
              <a:tr h="841212">
                <a:tc>
                  <a:txBody>
                    <a:bodyPr/>
                    <a:lstStyle/>
                    <a:p>
                      <a:pPr algn="just">
                        <a:lnSpc>
                          <a:spcPct val="115000"/>
                        </a:lnSpc>
                        <a:spcAft>
                          <a:spcPts val="0"/>
                        </a:spcAft>
                      </a:pPr>
                      <a:r>
                        <a:rPr lang="en-GB" sz="1200">
                          <a:effectLst/>
                        </a:rPr>
                        <a:t>6</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600" b="1" dirty="0">
                          <a:effectLst/>
                        </a:rPr>
                        <a:t>I have stopped reading Russian authors, but I read foreign literature in Russian translation</a:t>
                      </a:r>
                      <a:endParaRPr lang="ru-RU" sz="1600" b="1" dirty="0">
                        <a:effectLst/>
                        <a:latin typeface="Calibri" panose="020F0502020204030204" pitchFamily="34" charset="0"/>
                        <a:ea typeface="Calibri" panose="020F0502020204030204" pitchFamily="34" charset="0"/>
                      </a:endParaRPr>
                    </a:p>
                    <a:p>
                      <a:pPr algn="just">
                        <a:lnSpc>
                          <a:spcPct val="115000"/>
                        </a:lnSpc>
                        <a:spcAft>
                          <a:spcPts val="0"/>
                        </a:spcAft>
                      </a:pPr>
                      <a:endParaRPr lang="ru-RU" sz="1600" b="1"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latin typeface="+mn-lt"/>
                          <a:ea typeface="+mn-ea"/>
                        </a:rPr>
                        <a:t>8</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7</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677098080"/>
                  </a:ext>
                </a:extLst>
              </a:tr>
              <a:tr h="726823">
                <a:tc>
                  <a:txBody>
                    <a:bodyPr/>
                    <a:lstStyle/>
                    <a:p>
                      <a:pPr algn="just">
                        <a:lnSpc>
                          <a:spcPct val="115000"/>
                        </a:lnSpc>
                        <a:spcAft>
                          <a:spcPts val="0"/>
                        </a:spcAft>
                      </a:pPr>
                      <a:r>
                        <a:rPr lang="en-GB" sz="1200">
                          <a:effectLst/>
                        </a:rPr>
                        <a:t>7</a:t>
                      </a:r>
                      <a:endParaRPr lang="ru-RU" sz="110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effectLst/>
                        </a:rPr>
                        <a:t>As a matter of principle, I have stopped reading Russian-language books </a:t>
                      </a:r>
                      <a:endParaRPr lang="ru-RU" sz="1600" b="1"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dirty="0">
                          <a:effectLst/>
                        </a:rPr>
                        <a:t>9</a:t>
                      </a:r>
                      <a:endParaRPr lang="ru-RU" sz="1600" dirty="0">
                        <a:effectLst/>
                        <a:latin typeface="Calibri" panose="020F0502020204030204" pitchFamily="34" charset="0"/>
                        <a:ea typeface="Calibri" panose="020F0502020204030204" pitchFamily="34" charset="0"/>
                      </a:endParaRPr>
                    </a:p>
                  </a:txBody>
                  <a:tcPr marL="68569" marR="68569"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17</a:t>
                      </a:r>
                      <a:endParaRPr lang="ru-RU" sz="1600" b="1" dirty="0">
                        <a:solidFill>
                          <a:srgbClr val="C00000"/>
                        </a:solidFill>
                        <a:effectLst/>
                        <a:latin typeface="Calibri" panose="020F0502020204030204" pitchFamily="34" charset="0"/>
                        <a:ea typeface="Calibri" panose="020F0502020204030204" pitchFamily="34" charset="0"/>
                      </a:endParaRPr>
                    </a:p>
                  </a:txBody>
                  <a:tcPr marL="68569" marR="68569" marT="0" marB="0"/>
                </a:tc>
                <a:extLst>
                  <a:ext uri="{0D108BD9-81ED-4DB2-BD59-A6C34878D82A}">
                    <a16:rowId xmlns:a16="http://schemas.microsoft.com/office/drawing/2014/main" val="210055877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899592" y="1268760"/>
          <a:ext cx="7560841" cy="4002455"/>
        </p:xfrm>
        <a:graphic>
          <a:graphicData uri="http://schemas.openxmlformats.org/drawingml/2006/table">
            <a:tbl>
              <a:tblPr bandRow="1">
                <a:tableStyleId>{5C22544A-7EE6-4342-B048-85BDC9FD1C3A}</a:tableStyleId>
              </a:tblPr>
              <a:tblGrid>
                <a:gridCol w="345900">
                  <a:extLst>
                    <a:ext uri="{9D8B030D-6E8A-4147-A177-3AD203B41FA5}">
                      <a16:colId xmlns:a16="http://schemas.microsoft.com/office/drawing/2014/main" val="623265161"/>
                    </a:ext>
                  </a:extLst>
                </a:gridCol>
                <a:gridCol w="5918796">
                  <a:extLst>
                    <a:ext uri="{9D8B030D-6E8A-4147-A177-3AD203B41FA5}">
                      <a16:colId xmlns:a16="http://schemas.microsoft.com/office/drawing/2014/main" val="3408383312"/>
                    </a:ext>
                  </a:extLst>
                </a:gridCol>
                <a:gridCol w="648072">
                  <a:extLst>
                    <a:ext uri="{9D8B030D-6E8A-4147-A177-3AD203B41FA5}">
                      <a16:colId xmlns:a16="http://schemas.microsoft.com/office/drawing/2014/main" val="1156183780"/>
                    </a:ext>
                  </a:extLst>
                </a:gridCol>
                <a:gridCol w="648073">
                  <a:extLst>
                    <a:ext uri="{9D8B030D-6E8A-4147-A177-3AD203B41FA5}">
                      <a16:colId xmlns:a16="http://schemas.microsoft.com/office/drawing/2014/main" val="3759788518"/>
                    </a:ext>
                  </a:extLst>
                </a:gridCol>
              </a:tblGrid>
              <a:tr h="1075474">
                <a:tc gridSpan="3">
                  <a:txBody>
                    <a:bodyPr/>
                    <a:lstStyle/>
                    <a:p>
                      <a:pPr marL="457200" algn="ctr">
                        <a:lnSpc>
                          <a:spcPct val="115000"/>
                        </a:lnSpc>
                        <a:spcAft>
                          <a:spcPts val="0"/>
                        </a:spcAft>
                      </a:pPr>
                      <a:r>
                        <a:rPr lang="en-GB" sz="1600" dirty="0">
                          <a:effectLst/>
                          <a:highlight>
                            <a:srgbClr val="FFFFFF"/>
                          </a:highlight>
                        </a:rPr>
                        <a:t>Table 10. Do you think it is necessary for children in Ukrainian schools to read the works of</a:t>
                      </a:r>
                      <a:endParaRPr lang="ru-RU" sz="1600" dirty="0">
                        <a:effectLst/>
                      </a:endParaRPr>
                    </a:p>
                    <a:p>
                      <a:pPr marL="457200" algn="ctr">
                        <a:lnSpc>
                          <a:spcPct val="115000"/>
                        </a:lnSpc>
                        <a:spcAft>
                          <a:spcPts val="0"/>
                        </a:spcAft>
                      </a:pPr>
                      <a:r>
                        <a:rPr lang="en-GB" sz="1600" dirty="0">
                          <a:effectLst/>
                          <a:highlight>
                            <a:srgbClr val="FFFFFF"/>
                          </a:highlight>
                        </a:rPr>
                        <a:t>Leo Tolstoy, Alexander Pushkin, Fyodor Dostoevsky?</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a:txBody>
                    <a:bodyPr/>
                    <a:lstStyle/>
                    <a:p>
                      <a:pPr marL="457200" algn="ctr">
                        <a:lnSpc>
                          <a:spcPct val="115000"/>
                        </a:lnSpc>
                        <a:spcAft>
                          <a:spcPts val="0"/>
                        </a:spcAft>
                      </a:pPr>
                      <a:r>
                        <a:rPr lang="en-GB" sz="1600">
                          <a:effectLst/>
                          <a:highlight>
                            <a:srgbClr val="FFFFFF"/>
                          </a:highlight>
                        </a:rPr>
                        <a:t> </a:t>
                      </a:r>
                      <a:endParaRPr lang="ru-RU"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71643653"/>
                  </a:ext>
                </a:extLst>
              </a:tr>
              <a:tr h="709130">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2022</a:t>
                      </a:r>
                      <a:endParaRPr lang="uk-UA" sz="1600" dirty="0">
                        <a:effectLst/>
                      </a:endParaRPr>
                    </a:p>
                    <a:p>
                      <a:pPr algn="just">
                        <a:lnSpc>
                          <a:spcPct val="115000"/>
                        </a:lnSpc>
                        <a:spcAft>
                          <a:spcPts val="0"/>
                        </a:spcAft>
                      </a:pPr>
                      <a:r>
                        <a:rPr lang="uk-UA" sz="1600" dirty="0">
                          <a:effectLst/>
                          <a:latin typeface="Calibri" panose="020F0502020204030204" pitchFamily="34" charset="0"/>
                          <a:ea typeface="Calibri" panose="020F0502020204030204" pitchFamily="34" charset="0"/>
                        </a:rPr>
                        <a:t>%</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2023</a:t>
                      </a:r>
                      <a:endParaRPr lang="uk-UA" sz="1600" b="1" dirty="0">
                        <a:solidFill>
                          <a:srgbClr val="C00000"/>
                        </a:solidFill>
                        <a:effectLst/>
                      </a:endParaRPr>
                    </a:p>
                    <a:p>
                      <a:pPr algn="just">
                        <a:lnSpc>
                          <a:spcPct val="115000"/>
                        </a:lnSpc>
                        <a:spcAft>
                          <a:spcPts val="0"/>
                        </a:spcAft>
                      </a:pPr>
                      <a:r>
                        <a:rPr lang="uk-UA" sz="1600" b="1" dirty="0">
                          <a:solidFill>
                            <a:srgbClr val="C00000"/>
                          </a:solidFill>
                          <a:effectLst/>
                          <a:latin typeface="Calibri" panose="020F0502020204030204" pitchFamily="34" charset="0"/>
                          <a:ea typeface="Calibri" panose="020F0502020204030204" pitchFamily="34" charset="0"/>
                        </a:rPr>
                        <a:t>%</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47825131"/>
                  </a:ext>
                </a:extLst>
              </a:tr>
              <a:tr h="709130">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Of course, it is necessary. This is a treasure of the world culture, and it cannot be cancelled</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23</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15</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8088670"/>
                  </a:ext>
                </a:extLst>
              </a:tr>
              <a:tr h="342785">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It is necessary, but in Ukrainian translation </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26</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25</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58820167"/>
                  </a:ext>
                </a:extLst>
              </a:tr>
              <a:tr h="709130">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No, it is not necessary. This is an instrument of propaganda of the values of the aggressor country hostile to us and it must be cancelled</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37</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43</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1103133"/>
                  </a:ext>
                </a:extLst>
              </a:tr>
              <a:tr h="342785">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know</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14</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17</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5059568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683568" y="1340768"/>
          <a:ext cx="7992888" cy="4630328"/>
        </p:xfrm>
        <a:graphic>
          <a:graphicData uri="http://schemas.openxmlformats.org/drawingml/2006/table">
            <a:tbl>
              <a:tblPr bandRow="1">
                <a:tableStyleId>{5C22544A-7EE6-4342-B048-85BDC9FD1C3A}</a:tableStyleId>
              </a:tblPr>
              <a:tblGrid>
                <a:gridCol w="373806">
                  <a:extLst>
                    <a:ext uri="{9D8B030D-6E8A-4147-A177-3AD203B41FA5}">
                      <a16:colId xmlns:a16="http://schemas.microsoft.com/office/drawing/2014/main" val="4275298659"/>
                    </a:ext>
                  </a:extLst>
                </a:gridCol>
                <a:gridCol w="5911863">
                  <a:extLst>
                    <a:ext uri="{9D8B030D-6E8A-4147-A177-3AD203B41FA5}">
                      <a16:colId xmlns:a16="http://schemas.microsoft.com/office/drawing/2014/main" val="1768180230"/>
                    </a:ext>
                  </a:extLst>
                </a:gridCol>
                <a:gridCol w="853610">
                  <a:extLst>
                    <a:ext uri="{9D8B030D-6E8A-4147-A177-3AD203B41FA5}">
                      <a16:colId xmlns:a16="http://schemas.microsoft.com/office/drawing/2014/main" val="4115625399"/>
                    </a:ext>
                  </a:extLst>
                </a:gridCol>
                <a:gridCol w="731051">
                  <a:extLst>
                    <a:ext uri="{9D8B030D-6E8A-4147-A177-3AD203B41FA5}">
                      <a16:colId xmlns:a16="http://schemas.microsoft.com/office/drawing/2014/main" val="3155540610"/>
                    </a:ext>
                  </a:extLst>
                </a:gridCol>
                <a:gridCol w="122558">
                  <a:extLst>
                    <a:ext uri="{9D8B030D-6E8A-4147-A177-3AD203B41FA5}">
                      <a16:colId xmlns:a16="http://schemas.microsoft.com/office/drawing/2014/main" val="4041059366"/>
                    </a:ext>
                  </a:extLst>
                </a:gridCol>
              </a:tblGrid>
              <a:tr h="36643">
                <a:tc gridSpan="5">
                  <a:txBody>
                    <a:bodyPr/>
                    <a:lstStyle/>
                    <a:p>
                      <a:pPr algn="ctr">
                        <a:lnSpc>
                          <a:spcPct val="115000"/>
                        </a:lnSpc>
                        <a:spcAft>
                          <a:spcPts val="0"/>
                        </a:spcAft>
                      </a:pPr>
                      <a:r>
                        <a:rPr lang="en-GB" sz="1600" dirty="0">
                          <a:effectLst/>
                          <a:highlight>
                            <a:srgbClr val="FFFFFF"/>
                          </a:highlight>
                        </a:rPr>
                        <a:t>Table 11. Has your attitude to Russian-language music content changed?</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0751572"/>
                  </a:ext>
                </a:extLst>
              </a:tr>
              <a:tr h="820635">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2022</a:t>
                      </a:r>
                      <a:endParaRPr lang="uk-UA" sz="1600" dirty="0">
                        <a:effectLst/>
                      </a:endParaRPr>
                    </a:p>
                    <a:p>
                      <a:pPr algn="just">
                        <a:lnSpc>
                          <a:spcPct val="115000"/>
                        </a:lnSpc>
                        <a:spcAft>
                          <a:spcPts val="0"/>
                        </a:spcAft>
                      </a:pPr>
                      <a:r>
                        <a:rPr lang="uk-UA" sz="1600" dirty="0">
                          <a:effectLst/>
                        </a:rPr>
                        <a:t>%</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2023</a:t>
                      </a:r>
                      <a:r>
                        <a:rPr lang="uk-UA" sz="1600" b="1" dirty="0">
                          <a:solidFill>
                            <a:srgbClr val="C00000"/>
                          </a:solidFill>
                          <a:effectLst/>
                        </a:rPr>
                        <a:t>%</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636160525"/>
                  </a:ext>
                </a:extLst>
              </a:tr>
              <a:tr h="1244583">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I listen to the same music as before – different quality music, instrumental and songs, regardless of the language of performance</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13</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18</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95474730"/>
                  </a:ext>
                </a:extLst>
              </a:tr>
              <a:tr h="820635">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No, it has not changed: both before and now I prefer Ukrainian performers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17</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1</a:t>
                      </a:r>
                      <a:r>
                        <a:rPr lang="uk-UA" sz="1600" b="1" dirty="0">
                          <a:solidFill>
                            <a:srgbClr val="C00000"/>
                          </a:solidFill>
                          <a:effectLst/>
                        </a:rPr>
                        <a:t>4</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027472637"/>
                  </a:ext>
                </a:extLst>
              </a:tr>
              <a:tr h="396686">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listen to music at all</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uk-UA" sz="1600">
                          <a:effectLst/>
                        </a:rPr>
                        <a:t>5</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uk-UA" sz="1600" b="1" dirty="0">
                          <a:solidFill>
                            <a:srgbClr val="C00000"/>
                          </a:solidFill>
                          <a:effectLst/>
                        </a:rPr>
                        <a:t> 6</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591344498"/>
                  </a:ext>
                </a:extLst>
              </a:tr>
              <a:tr h="49066">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I am listening to Russian-language music content less than before</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47</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24</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54594424"/>
                  </a:ext>
                </a:extLst>
              </a:tr>
              <a:tr h="396686">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has changed: Russian songs annoy me, I cannot listen to them at all</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18</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solidFill>
                            <a:srgbClr val="C00000"/>
                          </a:solidFill>
                          <a:effectLst/>
                        </a:rPr>
                        <a:t> </a:t>
                      </a:r>
                      <a:r>
                        <a:rPr lang="uk-UA" sz="1600" b="1" dirty="0">
                          <a:solidFill>
                            <a:srgbClr val="C00000"/>
                          </a:solidFill>
                          <a:effectLst/>
                        </a:rPr>
                        <a:t>38</a:t>
                      </a:r>
                      <a:endParaRPr lang="ru-RU" sz="1600" b="1" dirty="0">
                        <a:solidFill>
                          <a:srgbClr val="C00000"/>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84674923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899591" y="980726"/>
          <a:ext cx="7776864" cy="5430010"/>
        </p:xfrm>
        <a:graphic>
          <a:graphicData uri="http://schemas.openxmlformats.org/drawingml/2006/table">
            <a:tbl>
              <a:tblPr bandRow="1">
                <a:tableStyleId>{5C22544A-7EE6-4342-B048-85BDC9FD1C3A}</a:tableStyleId>
              </a:tblPr>
              <a:tblGrid>
                <a:gridCol w="404647">
                  <a:extLst>
                    <a:ext uri="{9D8B030D-6E8A-4147-A177-3AD203B41FA5}">
                      <a16:colId xmlns:a16="http://schemas.microsoft.com/office/drawing/2014/main" val="3243955387"/>
                    </a:ext>
                  </a:extLst>
                </a:gridCol>
                <a:gridCol w="5932058">
                  <a:extLst>
                    <a:ext uri="{9D8B030D-6E8A-4147-A177-3AD203B41FA5}">
                      <a16:colId xmlns:a16="http://schemas.microsoft.com/office/drawing/2014/main" val="3523176340"/>
                    </a:ext>
                  </a:extLst>
                </a:gridCol>
                <a:gridCol w="720080">
                  <a:extLst>
                    <a:ext uri="{9D8B030D-6E8A-4147-A177-3AD203B41FA5}">
                      <a16:colId xmlns:a16="http://schemas.microsoft.com/office/drawing/2014/main" val="3582669443"/>
                    </a:ext>
                  </a:extLst>
                </a:gridCol>
                <a:gridCol w="720079">
                  <a:extLst>
                    <a:ext uri="{9D8B030D-6E8A-4147-A177-3AD203B41FA5}">
                      <a16:colId xmlns:a16="http://schemas.microsoft.com/office/drawing/2014/main" val="807440166"/>
                    </a:ext>
                  </a:extLst>
                </a:gridCol>
              </a:tblGrid>
              <a:tr h="868908">
                <a:tc gridSpan="4">
                  <a:txBody>
                    <a:bodyPr/>
                    <a:lstStyle/>
                    <a:p>
                      <a:pPr marL="457200" algn="ctr">
                        <a:lnSpc>
                          <a:spcPct val="115000"/>
                        </a:lnSpc>
                        <a:spcAft>
                          <a:spcPts val="1000"/>
                        </a:spcAft>
                      </a:pPr>
                      <a:r>
                        <a:rPr lang="en-GB" sz="1600" dirty="0">
                          <a:effectLst/>
                          <a:highlight>
                            <a:srgbClr val="FFFFFF"/>
                          </a:highlight>
                        </a:rPr>
                        <a:t>Table 12. How do you feel about the massive spread of slogans, billboards, political advertising with the use of profanity in the information space of Ukrainian cities?</a:t>
                      </a:r>
                      <a:endParaRPr lang="ru-RU" sz="16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45043914"/>
                  </a:ext>
                </a:extLst>
              </a:tr>
              <a:tr h="868908">
                <a:tc>
                  <a:txBody>
                    <a:bodyPr/>
                    <a:lstStyle/>
                    <a:p>
                      <a:pPr algn="just">
                        <a:lnSpc>
                          <a:spcPct val="115000"/>
                        </a:lnSpc>
                        <a:spcAft>
                          <a:spcPts val="0"/>
                        </a:spcAft>
                      </a:pPr>
                      <a:r>
                        <a:rPr lang="en-GB" sz="1200">
                          <a:effectLst/>
                        </a:rPr>
                        <a:t>№</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GB" sz="1600" dirty="0">
                          <a:effectLst/>
                        </a:rPr>
                        <a:t>Answers</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2022</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2023</a:t>
                      </a:r>
                      <a:endParaRPr lang="ru-RU"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88391921"/>
                  </a:ext>
                </a:extLst>
              </a:tr>
              <a:tr h="868908">
                <a:tc>
                  <a:txBody>
                    <a:bodyPr/>
                    <a:lstStyle/>
                    <a:p>
                      <a:pPr algn="just">
                        <a:lnSpc>
                          <a:spcPct val="115000"/>
                        </a:lnSpc>
                        <a:spcAft>
                          <a:spcPts val="0"/>
                        </a:spcAft>
                      </a:pPr>
                      <a:r>
                        <a:rPr lang="en-GB" sz="1200">
                          <a:effectLst/>
                        </a:rPr>
                        <a:t>1</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 do not like it at all, because it downgrades the general level of culture among Ukrainians. Swearing is not our thing!</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53 </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 </a:t>
                      </a:r>
                      <a:r>
                        <a:rPr lang="uk-UA" sz="1600" dirty="0">
                          <a:effectLst/>
                        </a:rPr>
                        <a:t>38</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43290400"/>
                  </a:ext>
                </a:extLst>
              </a:tr>
              <a:tr h="420020">
                <a:tc>
                  <a:txBody>
                    <a:bodyPr/>
                    <a:lstStyle/>
                    <a:p>
                      <a:pPr algn="just">
                        <a:lnSpc>
                          <a:spcPct val="115000"/>
                        </a:lnSpc>
                        <a:spcAft>
                          <a:spcPts val="0"/>
                        </a:spcAft>
                      </a:pPr>
                      <a:r>
                        <a:rPr lang="en-GB" sz="1200">
                          <a:effectLst/>
                        </a:rPr>
                        <a:t>2</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It is terrible. Children read this and start to think that swearing is the norm.</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1</a:t>
                      </a:r>
                      <a:r>
                        <a:rPr lang="uk-UA" sz="1600">
                          <a:effectLst/>
                        </a:rPr>
                        <a:t>3</a:t>
                      </a:r>
                      <a:r>
                        <a:rPr lang="en-GB" sz="1600">
                          <a:effectLst/>
                        </a:rPr>
                        <a:t> </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 </a:t>
                      </a:r>
                      <a:r>
                        <a:rPr lang="uk-UA" sz="1600" dirty="0">
                          <a:effectLst/>
                        </a:rPr>
                        <a:t>46</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38511997"/>
                  </a:ext>
                </a:extLst>
              </a:tr>
              <a:tr h="868908">
                <a:tc>
                  <a:txBody>
                    <a:bodyPr/>
                    <a:lstStyle/>
                    <a:p>
                      <a:pPr algn="just">
                        <a:lnSpc>
                          <a:spcPct val="115000"/>
                        </a:lnSpc>
                        <a:spcAft>
                          <a:spcPts val="0"/>
                        </a:spcAft>
                      </a:pPr>
                      <a:r>
                        <a:rPr lang="en-GB" sz="1200">
                          <a:effectLst/>
                        </a:rPr>
                        <a:t>3</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Normal, because now there is a war, and we need strong emotional appeals. We will think about the culture later.</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22 </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 4</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28978646"/>
                  </a:ext>
                </a:extLst>
              </a:tr>
              <a:tr h="868908">
                <a:tc>
                  <a:txBody>
                    <a:bodyPr/>
                    <a:lstStyle/>
                    <a:p>
                      <a:pPr algn="just">
                        <a:lnSpc>
                          <a:spcPct val="115000"/>
                        </a:lnSpc>
                        <a:spcAft>
                          <a:spcPts val="0"/>
                        </a:spcAft>
                      </a:pPr>
                      <a:r>
                        <a:rPr lang="en-GB" sz="1200">
                          <a:effectLst/>
                        </a:rPr>
                        <a:t>4</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It is normal, because people still use swear words in communication, so it does not change anything.</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a:effectLst/>
                        </a:rPr>
                        <a:t>5 </a:t>
                      </a:r>
                      <a:endParaRPr lang="ru-RU" sz="16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 </a:t>
                      </a:r>
                      <a:r>
                        <a:rPr lang="uk-UA" sz="1600" dirty="0">
                          <a:effectLst/>
                        </a:rPr>
                        <a:t>10</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40541315"/>
                  </a:ext>
                </a:extLst>
              </a:tr>
              <a:tr h="420020">
                <a:tc>
                  <a:txBody>
                    <a:bodyPr/>
                    <a:lstStyle/>
                    <a:p>
                      <a:pPr algn="just">
                        <a:lnSpc>
                          <a:spcPct val="115000"/>
                        </a:lnSpc>
                        <a:spcAft>
                          <a:spcPts val="0"/>
                        </a:spcAft>
                      </a:pPr>
                      <a:r>
                        <a:rPr lang="en-GB" sz="1200">
                          <a:effectLst/>
                        </a:rPr>
                        <a:t>5</a:t>
                      </a:r>
                      <a:endParaRPr lang="ru-RU"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b="1" dirty="0">
                          <a:effectLst/>
                        </a:rPr>
                        <a:t>I even like it because it somehow invigorates and cheers me up.</a:t>
                      </a:r>
                      <a:endParaRPr lang="ru-RU" sz="1600" b="1"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7</a:t>
                      </a:r>
                      <a:endParaRPr lang="ru-RU" sz="16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en-GB" sz="1600" dirty="0">
                          <a:effectLst/>
                        </a:rPr>
                        <a:t> </a:t>
                      </a:r>
                      <a:r>
                        <a:rPr lang="uk-UA" sz="1600" dirty="0">
                          <a:effectLst/>
                        </a:rPr>
                        <a:t>2</a:t>
                      </a:r>
                      <a:endParaRPr lang="ru-RU"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2060143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ъект 1"/>
          <p:cNvSpPr>
            <a:spLocks noGrp="1"/>
          </p:cNvSpPr>
          <p:nvPr>
            <p:ph idx="1"/>
          </p:nvPr>
        </p:nvSpPr>
        <p:spPr>
          <a:xfrm>
            <a:off x="611188" y="692150"/>
            <a:ext cx="8229600" cy="5607050"/>
          </a:xfrm>
        </p:spPr>
        <p:txBody>
          <a:bodyPr/>
          <a:lstStyle/>
          <a:p>
            <a:pPr marL="0" indent="0" algn="just">
              <a:buFont typeface="Wingdings" panose="05000000000000000000" pitchFamily="2" charset="2"/>
              <a:buNone/>
            </a:pPr>
            <a:endParaRPr lang="en-GB" altLang="ru-RU" sz="2000"/>
          </a:p>
          <a:p>
            <a:pPr marL="0" indent="0" algn="just">
              <a:buFont typeface="Wingdings" panose="05000000000000000000" pitchFamily="2" charset="2"/>
              <a:buNone/>
            </a:pPr>
            <a:endParaRPr lang="en-GB" altLang="ru-RU" sz="2000"/>
          </a:p>
          <a:p>
            <a:pPr marL="0" indent="0" algn="just">
              <a:buFont typeface="Wingdings" panose="05000000000000000000" pitchFamily="2" charset="2"/>
              <a:buNone/>
            </a:pPr>
            <a:r>
              <a:rPr lang="en-GB" altLang="ru-RU" sz="2000"/>
              <a:t>Our results reflect a general Ukrainian tendency to “become cold” toward the Russian language and Russian culture in general and to switch to Ukrainian as a language of resistance, a language of opposition to the enemy, and a language of self-identification.</a:t>
            </a:r>
            <a:endParaRPr lang="ru-RU" altLang="ru-RU" sz="2000"/>
          </a:p>
          <a:p>
            <a:pPr marL="0" indent="0" algn="just">
              <a:buFont typeface="Wingdings" panose="05000000000000000000" pitchFamily="2" charset="2"/>
              <a:buNone/>
            </a:pPr>
            <a:endParaRPr lang="ru-RU" altLang="ru-RU" sz="2000"/>
          </a:p>
          <a:p>
            <a:pPr marL="0" indent="0" algn="just">
              <a:buFont typeface="Wingdings" panose="05000000000000000000" pitchFamily="2" charset="2"/>
              <a:buNone/>
            </a:pPr>
            <a:r>
              <a:rPr lang="en-GB" altLang="ru-RU" sz="2000"/>
              <a:t>Despite very positive trends in the formation of the national identity of Ukrainians, practitioners and theorists need to pay close attention to the rapidly changing linguistic and cultural situation in Ukraine during the war to prevent misalignments and conflicts based on language and culture issues.</a:t>
            </a:r>
            <a:endParaRPr lang="uk-UA" altLang="ru-RU" sz="2000"/>
          </a:p>
          <a:p>
            <a:pPr marL="0" indent="0" algn="just">
              <a:buFont typeface="Wingdings" panose="05000000000000000000" pitchFamily="2" charset="2"/>
              <a:buNone/>
            </a:pPr>
            <a:endParaRPr lang="uk-UA" altLang="ru-RU" sz="2000"/>
          </a:p>
          <a:p>
            <a:pPr marL="0" indent="0" algn="just">
              <a:buFont typeface="Wingdings" panose="05000000000000000000" pitchFamily="2" charset="2"/>
              <a:buNone/>
            </a:pPr>
            <a:endParaRPr lang="ru-RU" altLang="ru-RU" sz="2000"/>
          </a:p>
          <a:p>
            <a:pPr marL="0" indent="0" algn="ctr">
              <a:buFont typeface="Wingdings" panose="05000000000000000000" pitchFamily="2" charset="2"/>
              <a:buNone/>
            </a:pPr>
            <a:endParaRPr lang="ru-RU" altLang="ru-RU"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468313" y="549275"/>
            <a:ext cx="8229600" cy="5543550"/>
          </a:xfrm>
        </p:spPr>
        <p:txBody>
          <a:bodyPr/>
          <a:lstStyle/>
          <a:p>
            <a:pPr algn="ctr" eaLnBrk="1" hangingPunct="1">
              <a:buFont typeface="Wingdings" panose="05000000000000000000" pitchFamily="2" charset="2"/>
              <a:buNone/>
            </a:pPr>
            <a:r>
              <a:rPr lang="en-US" altLang="uk-UA">
                <a:solidFill>
                  <a:schemeClr val="bg2"/>
                </a:solidFill>
              </a:rPr>
              <a:t>Chernigiv, 2022</a:t>
            </a:r>
            <a:endParaRPr lang="ru-RU" altLang="uk-UA">
              <a:solidFill>
                <a:schemeClr val="bg2"/>
              </a:solidFill>
            </a:endParaRPr>
          </a:p>
        </p:txBody>
      </p:sp>
      <p:pic>
        <p:nvPicPr>
          <p:cNvPr id="45059" name="Рисунок 2" descr="Все, що залишилося від ікони у зруйнованій російським бомбардуванням церкви у Чернігові (місто, засноване у VII столітті). 6 квітня 2022 року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84313"/>
            <a:ext cx="40767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Рисунок 3" descr="https://upload.wikimedia.org/wikipedia/commons/thumb/f/fc/St._George%27s_Skete_of_Sviatohirsk_Lavra_after_Russian_shelling_%2801%29.jpg/220px-St._George%27s_Skete_of_Sviatohirsk_Lavra_after_Russian_shelling_%280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28775"/>
            <a:ext cx="33829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68313" y="260350"/>
            <a:ext cx="8229600" cy="6553200"/>
          </a:xfrm>
        </p:spPr>
        <p:txBody>
          <a:bodyPr/>
          <a:lstStyle/>
          <a:p>
            <a:pPr marL="0" indent="0" algn="ctr" eaLnBrk="1" hangingPunct="1">
              <a:lnSpc>
                <a:spcPct val="150000"/>
              </a:lnSpc>
              <a:buFont typeface="Wingdings" panose="05000000000000000000" pitchFamily="2" charset="2"/>
              <a:buNone/>
            </a:pPr>
            <a:r>
              <a:rPr lang="en-US" altLang="ru-RU" sz="2400" b="1"/>
              <a:t>C</a:t>
            </a:r>
            <a:r>
              <a:rPr lang="en-GB" altLang="ru-RU" sz="2400" b="1"/>
              <a:t>omponents of the national mentality </a:t>
            </a:r>
            <a:r>
              <a:rPr lang="ru-RU" altLang="ru-RU" sz="2400"/>
              <a:t>: </a:t>
            </a:r>
          </a:p>
          <a:p>
            <a:pPr marL="0" indent="0" algn="just" eaLnBrk="1" hangingPunct="1">
              <a:lnSpc>
                <a:spcPct val="150000"/>
              </a:lnSpc>
              <a:buFont typeface="Wingdings" panose="05000000000000000000" pitchFamily="2" charset="2"/>
              <a:buNone/>
            </a:pPr>
            <a:r>
              <a:rPr lang="en-GB" altLang="ru-RU" sz="2000"/>
              <a:t>peacefulness, tolerance, slow reaction to offence, caution, conformism</a:t>
            </a:r>
            <a:endParaRPr lang="ru-RU" altLang="ru-RU" sz="2000"/>
          </a:p>
          <a:p>
            <a:pPr marL="0" indent="0" algn="r" eaLnBrk="1" hangingPunct="1">
              <a:lnSpc>
                <a:spcPct val="200000"/>
              </a:lnSpc>
              <a:buFont typeface="Wingdings" panose="05000000000000000000" pitchFamily="2" charset="2"/>
              <a:buNone/>
            </a:pPr>
            <a:r>
              <a:rPr lang="ru-RU" altLang="ru-RU" sz="1800"/>
              <a:t>Козлова 2014, Ковальська-Павелко 2019</a:t>
            </a:r>
          </a:p>
          <a:p>
            <a:pPr marL="0" indent="0" algn="just" eaLnBrk="1" hangingPunct="1">
              <a:lnSpc>
                <a:spcPct val="200000"/>
              </a:lnSpc>
              <a:buFont typeface="Wingdings" panose="05000000000000000000" pitchFamily="2" charset="2"/>
              <a:buNone/>
            </a:pPr>
            <a:endParaRPr lang="ru-RU" altLang="ru-RU" sz="1800"/>
          </a:p>
          <a:p>
            <a:pPr marL="0" indent="0" algn="ctr" eaLnBrk="1" hangingPunct="1">
              <a:buFont typeface="Wingdings" panose="05000000000000000000" pitchFamily="2" charset="2"/>
              <a:buNone/>
            </a:pPr>
            <a:endParaRPr lang="en-GB" altLang="ru-RU" sz="2400" b="1"/>
          </a:p>
          <a:p>
            <a:pPr marL="0" indent="0" algn="ctr" eaLnBrk="1" hangingPunct="1">
              <a:buFont typeface="Wingdings" panose="05000000000000000000" pitchFamily="2" charset="2"/>
              <a:buNone/>
            </a:pPr>
            <a:r>
              <a:rPr lang="en-GB" altLang="ru-RU" sz="2400" b="1"/>
              <a:t>“Do you agree with the statement that there is a language conflict in Ukraine?”</a:t>
            </a:r>
            <a:endParaRPr lang="ru-RU" altLang="ru-RU" sz="2400" b="1"/>
          </a:p>
          <a:p>
            <a:pPr marL="0" indent="0" algn="just" eaLnBrk="1" hangingPunct="1">
              <a:lnSpc>
                <a:spcPct val="200000"/>
              </a:lnSpc>
              <a:buFont typeface="Wingdings" panose="05000000000000000000" pitchFamily="2" charset="2"/>
              <a:buNone/>
            </a:pPr>
            <a:r>
              <a:rPr lang="ru-RU" altLang="ru-RU" sz="2000" b="1"/>
              <a:t>47,9% - </a:t>
            </a:r>
            <a:r>
              <a:rPr lang="en-GB" altLang="ru-RU" sz="2000" b="1"/>
              <a:t>“rather no” and “do not agree at all”</a:t>
            </a:r>
          </a:p>
          <a:p>
            <a:pPr marL="0" indent="0" algn="just" eaLnBrk="1" hangingPunct="1">
              <a:lnSpc>
                <a:spcPct val="200000"/>
              </a:lnSpc>
              <a:buFont typeface="Wingdings" panose="05000000000000000000" pitchFamily="2" charset="2"/>
              <a:buNone/>
            </a:pPr>
            <a:r>
              <a:rPr lang="ru-RU" altLang="ru-RU" sz="2000" b="1"/>
              <a:t>23,3% - </a:t>
            </a:r>
            <a:r>
              <a:rPr lang="en-GB" altLang="ru-RU" sz="2000" b="1"/>
              <a:t>“both yes and no”</a:t>
            </a:r>
          </a:p>
          <a:p>
            <a:pPr marL="0" indent="0" algn="just" eaLnBrk="1" hangingPunct="1">
              <a:lnSpc>
                <a:spcPct val="200000"/>
              </a:lnSpc>
              <a:buFont typeface="Wingdings" panose="05000000000000000000" pitchFamily="2" charset="2"/>
              <a:buNone/>
            </a:pPr>
            <a:r>
              <a:rPr lang="ru-RU" altLang="ru-RU" sz="2000" b="1"/>
              <a:t>20,7% - </a:t>
            </a:r>
            <a:r>
              <a:rPr lang="en-GB" altLang="ru-RU" sz="2000" b="1"/>
              <a:t>“rather yes” and “completely agree” </a:t>
            </a:r>
            <a:endParaRPr lang="en-US" altLang="ru-RU" sz="2000" b="1"/>
          </a:p>
          <a:p>
            <a:pPr marL="0" indent="0" algn="r" eaLnBrk="1" hangingPunct="1">
              <a:lnSpc>
                <a:spcPct val="200000"/>
              </a:lnSpc>
              <a:buFont typeface="Wingdings" panose="05000000000000000000" pitchFamily="2" charset="2"/>
              <a:buNone/>
            </a:pPr>
            <a:r>
              <a:rPr lang="ru-RU" altLang="ru-RU" sz="1800"/>
              <a:t>2017</a:t>
            </a:r>
            <a:r>
              <a:rPr lang="ru-RU" altLang="ru-RU" sz="1800">
                <a:solidFill>
                  <a:srgbClr val="00B050"/>
                </a:solidFill>
              </a:rPr>
              <a:t>, </a:t>
            </a:r>
            <a:r>
              <a:rPr lang="en-US" altLang="ru-RU" sz="1800">
                <a:solidFill>
                  <a:srgbClr val="00B050"/>
                </a:solidFill>
              </a:rPr>
              <a:t>Project Volkswagen</a:t>
            </a:r>
            <a:r>
              <a:rPr lang="ru-RU" altLang="ru-RU" sz="1800"/>
              <a:t>, </a:t>
            </a:r>
            <a:endParaRPr lang="uk-UA" altLang="uk-UA" sz="1800" b="1">
              <a:solidFill>
                <a:schemeClr val="bg2"/>
              </a:solidFill>
            </a:endParaRPr>
          </a:p>
        </p:txBody>
      </p:sp>
      <p:sp>
        <p:nvSpPr>
          <p:cNvPr id="9219" name="Стрелка вниз 1"/>
          <p:cNvSpPr>
            <a:spLocks noChangeArrowheads="1"/>
          </p:cNvSpPr>
          <p:nvPr/>
        </p:nvSpPr>
        <p:spPr bwMode="auto">
          <a:xfrm>
            <a:off x="3132138" y="2420938"/>
            <a:ext cx="2376487" cy="690562"/>
          </a:xfrm>
          <a:prstGeom prst="downArrow">
            <a:avLst>
              <a:gd name="adj1" fmla="val 50000"/>
              <a:gd name="adj2" fmla="val 50000"/>
            </a:avLst>
          </a:prstGeom>
          <a:solidFill>
            <a:schemeClr val="accent1"/>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ъект 2"/>
          <p:cNvSpPr>
            <a:spLocks noGrp="1"/>
          </p:cNvSpPr>
          <p:nvPr>
            <p:ph idx="1"/>
          </p:nvPr>
        </p:nvSpPr>
        <p:spPr>
          <a:xfrm>
            <a:off x="323850" y="404813"/>
            <a:ext cx="8229600" cy="6553200"/>
          </a:xfrm>
        </p:spPr>
        <p:txBody>
          <a:bodyPr/>
          <a:lstStyle/>
          <a:p>
            <a:pPr marL="0" indent="0" algn="ctr">
              <a:buFont typeface="Wingdings" panose="05000000000000000000" pitchFamily="2" charset="2"/>
              <a:buNone/>
              <a:defRPr/>
            </a:pPr>
            <a:r>
              <a:rPr lang="en-GB" altLang="ru-RU" sz="1500" b="1" dirty="0"/>
              <a:t>References</a:t>
            </a:r>
          </a:p>
          <a:p>
            <a:pPr>
              <a:defRPr/>
            </a:pPr>
            <a:r>
              <a:rPr lang="en-GB" altLang="ru-RU" sz="1500" dirty="0" err="1"/>
              <a:t>Derzhavna</a:t>
            </a:r>
            <a:r>
              <a:rPr lang="en-GB" altLang="ru-RU" sz="1500" dirty="0"/>
              <a:t> </a:t>
            </a:r>
            <a:r>
              <a:rPr lang="en-GB" altLang="ru-RU" sz="1500" dirty="0" err="1"/>
              <a:t>sluzhba</a:t>
            </a:r>
            <a:r>
              <a:rPr lang="en-GB" altLang="ru-RU" sz="1500" dirty="0"/>
              <a:t> </a:t>
            </a:r>
            <a:r>
              <a:rPr lang="en-GB" altLang="ru-RU" sz="1500" dirty="0" err="1"/>
              <a:t>statistiki</a:t>
            </a:r>
            <a:r>
              <a:rPr lang="en-GB" altLang="ru-RU" sz="1500" dirty="0"/>
              <a:t> </a:t>
            </a:r>
            <a:r>
              <a:rPr lang="en-GB" altLang="ru-RU" sz="1500" dirty="0" err="1"/>
              <a:t>Ukrayini</a:t>
            </a:r>
            <a:r>
              <a:rPr lang="en-GB" altLang="ru-RU" sz="1500" dirty="0"/>
              <a:t>. [State Statistics Service of Ukraine] http://www.ukrstat.gov.ua/ (accessed 15 October 2022).</a:t>
            </a:r>
            <a:endParaRPr lang="ru-RU" altLang="ru-RU" sz="1500" dirty="0"/>
          </a:p>
          <a:p>
            <a:pPr>
              <a:defRPr/>
            </a:pPr>
            <a:r>
              <a:rPr lang="en-GB" altLang="ru-RU" sz="1500" dirty="0" err="1"/>
              <a:t>Konstituczi’ya</a:t>
            </a:r>
            <a:r>
              <a:rPr lang="en-GB" altLang="ru-RU" sz="1500" dirty="0"/>
              <a:t> </a:t>
            </a:r>
            <a:r>
              <a:rPr lang="en-GB" altLang="ru-RU" sz="1500" dirty="0" err="1"/>
              <a:t>Ukrayini</a:t>
            </a:r>
            <a:r>
              <a:rPr lang="en-GB" altLang="ru-RU" sz="1500" dirty="0"/>
              <a:t> [Constitution of Ukraine]. 1996. </a:t>
            </a:r>
            <a:r>
              <a:rPr lang="en-GB" altLang="ru-RU" sz="1500" i="1" dirty="0" err="1"/>
              <a:t>Vidomosti</a:t>
            </a:r>
            <a:r>
              <a:rPr lang="en-GB" altLang="ru-RU" sz="1500" i="1" dirty="0"/>
              <a:t> </a:t>
            </a:r>
            <a:r>
              <a:rPr lang="en-GB" altLang="ru-RU" sz="1500" i="1" dirty="0" err="1"/>
              <a:t>Verkhovnoyi</a:t>
            </a:r>
            <a:r>
              <a:rPr lang="en-GB" altLang="ru-RU" sz="1500" i="1" dirty="0"/>
              <a:t> </a:t>
            </a:r>
            <a:r>
              <a:rPr lang="en-GB" altLang="ru-RU" sz="1500" i="1" dirty="0" err="1"/>
              <a:t>Rady</a:t>
            </a:r>
            <a:r>
              <a:rPr lang="en-GB" altLang="ru-RU" sz="1500" i="1" dirty="0"/>
              <a:t> </a:t>
            </a:r>
            <a:r>
              <a:rPr lang="en-GB" altLang="ru-RU" sz="1500" i="1" dirty="0" err="1"/>
              <a:t>Ukrayiny</a:t>
            </a:r>
            <a:r>
              <a:rPr lang="en-GB" altLang="ru-RU" sz="1500" dirty="0"/>
              <a:t> 30. 141. https://zakon.rada.gov.ua/laws/show/254%D0%BA/96-%D0%B2%D1%80 (accessed 1 October 2022).</a:t>
            </a:r>
            <a:endParaRPr lang="ru-RU" altLang="ru-RU" sz="1500" dirty="0"/>
          </a:p>
          <a:p>
            <a:pPr>
              <a:defRPr/>
            </a:pPr>
            <a:r>
              <a:rPr lang="en-GB" altLang="ru-RU" sz="1500" i="1" dirty="0" err="1"/>
              <a:t>Osvita</a:t>
            </a:r>
            <a:r>
              <a:rPr lang="en-GB" altLang="ru-RU" sz="1500" i="1" dirty="0"/>
              <a:t> v </a:t>
            </a:r>
            <a:r>
              <a:rPr lang="en-GB" altLang="ru-RU" sz="1500" i="1" dirty="0" err="1"/>
              <a:t>Ukrayini</a:t>
            </a:r>
            <a:r>
              <a:rPr lang="en-GB" altLang="ru-RU" sz="1500" i="1" dirty="0"/>
              <a:t>: </a:t>
            </a:r>
            <a:r>
              <a:rPr lang="en-GB" altLang="ru-RU" sz="1500" i="1" dirty="0" err="1"/>
              <a:t>Bazovi</a:t>
            </a:r>
            <a:r>
              <a:rPr lang="en-GB" altLang="ru-RU" sz="1500" i="1" dirty="0"/>
              <a:t> </a:t>
            </a:r>
            <a:r>
              <a:rPr lang="en-GB" altLang="ru-RU" sz="1500" i="1" dirty="0" err="1"/>
              <a:t>indikatory</a:t>
            </a:r>
            <a:r>
              <a:rPr lang="en-GB" altLang="ru-RU" sz="1500" i="1" dirty="0"/>
              <a:t>. </a:t>
            </a:r>
            <a:r>
              <a:rPr lang="en-GB" altLang="ru-RU" sz="1500" i="1" dirty="0" err="1"/>
              <a:t>Informaczijno-statystychnyj</a:t>
            </a:r>
            <a:r>
              <a:rPr lang="en-GB" altLang="ru-RU" sz="1500" i="1" dirty="0"/>
              <a:t> </a:t>
            </a:r>
            <a:r>
              <a:rPr lang="en-GB" altLang="ru-RU" sz="1500" i="1" dirty="0" err="1"/>
              <a:t>byuleten</a:t>
            </a:r>
            <a:r>
              <a:rPr lang="en-GB" altLang="ru-RU" sz="1500" i="1" dirty="0"/>
              <a:t>’ </a:t>
            </a:r>
            <a:r>
              <a:rPr lang="en-GB" altLang="ru-RU" sz="1500" i="1" dirty="0" err="1"/>
              <a:t>rezul’tativ</a:t>
            </a:r>
            <a:r>
              <a:rPr lang="en-GB" altLang="ru-RU" sz="1500" i="1" dirty="0"/>
              <a:t> </a:t>
            </a:r>
            <a:r>
              <a:rPr lang="en-GB" altLang="ru-RU" sz="1500" i="1" dirty="0" err="1"/>
              <a:t>di’yal’nosti</a:t>
            </a:r>
            <a:r>
              <a:rPr lang="en-GB" altLang="ru-RU" sz="1500" i="1" dirty="0"/>
              <a:t> </a:t>
            </a:r>
            <a:r>
              <a:rPr lang="en-GB" altLang="ru-RU" sz="1500" i="1" dirty="0" err="1"/>
              <a:t>galuzi</a:t>
            </a:r>
            <a:r>
              <a:rPr lang="en-GB" altLang="ru-RU" sz="1500" i="1" dirty="0"/>
              <a:t> </a:t>
            </a:r>
            <a:r>
              <a:rPr lang="en-GB" altLang="ru-RU" sz="1500" i="1" dirty="0" err="1"/>
              <a:t>osvity</a:t>
            </a:r>
            <a:r>
              <a:rPr lang="en-GB" altLang="ru-RU" sz="1500" i="1" dirty="0"/>
              <a:t> u 2017/2018 </a:t>
            </a:r>
            <a:r>
              <a:rPr lang="en-GB" altLang="ru-RU" sz="1500" i="1" dirty="0" err="1"/>
              <a:t>n.r</a:t>
            </a:r>
            <a:r>
              <a:rPr lang="en-GB" altLang="ru-RU" sz="1500" i="1" dirty="0"/>
              <a:t>.</a:t>
            </a:r>
            <a:r>
              <a:rPr lang="en-GB" altLang="ru-RU" sz="1500" dirty="0"/>
              <a:t> [Education in Ukraine: Basic indicators. Information and statistical bulletin of the results of the education sector in 2017/2018 academic year] 2018. https://osvita.ua/doc/files/news/617/61743/1serpkonf-informatsiyniy-byuleten.pdf (accessed 5 October 2022).</a:t>
            </a:r>
          </a:p>
          <a:p>
            <a:pPr>
              <a:defRPr/>
            </a:pPr>
            <a:r>
              <a:rPr lang="en-GB" altLang="ru-RU" sz="1500" i="1" dirty="0"/>
              <a:t>Pro </a:t>
            </a:r>
            <a:r>
              <a:rPr lang="en-GB" altLang="ru-RU" sz="1500" i="1" dirty="0" err="1"/>
              <a:t>zabezpechennya</a:t>
            </a:r>
            <a:r>
              <a:rPr lang="en-GB" altLang="ru-RU" sz="1500" i="1" dirty="0"/>
              <a:t> </a:t>
            </a:r>
            <a:r>
              <a:rPr lang="en-GB" altLang="ru-RU" sz="1500" i="1" dirty="0" err="1"/>
              <a:t>funkczi’onuvannya</a:t>
            </a:r>
            <a:r>
              <a:rPr lang="en-GB" altLang="ru-RU" sz="1500" i="1" dirty="0"/>
              <a:t> </a:t>
            </a:r>
            <a:r>
              <a:rPr lang="en-GB" altLang="ru-RU" sz="1500" i="1" dirty="0" err="1"/>
              <a:t>ukrayins’koyi</a:t>
            </a:r>
            <a:r>
              <a:rPr lang="en-GB" altLang="ru-RU" sz="1500" i="1" dirty="0"/>
              <a:t> </a:t>
            </a:r>
            <a:r>
              <a:rPr lang="en-GB" altLang="ru-RU" sz="1500" i="1" dirty="0" err="1"/>
              <a:t>movy</a:t>
            </a:r>
            <a:r>
              <a:rPr lang="en-GB" altLang="ru-RU" sz="1500" i="1" dirty="0"/>
              <a:t> yak </a:t>
            </a:r>
            <a:r>
              <a:rPr lang="en-GB" altLang="ru-RU" sz="1500" i="1" dirty="0" err="1"/>
              <a:t>derzhavnoyi</a:t>
            </a:r>
            <a:r>
              <a:rPr lang="en-GB" altLang="ru-RU" sz="1500" dirty="0"/>
              <a:t>: </a:t>
            </a:r>
            <a:r>
              <a:rPr lang="en-GB" altLang="ru-RU" sz="1500" dirty="0" err="1"/>
              <a:t>Zakon</a:t>
            </a:r>
            <a:r>
              <a:rPr lang="en-GB" altLang="ru-RU" sz="1500" dirty="0"/>
              <a:t> [On ensuring the functioning of the Ukrainian language as the state language: Law]: 2704-VIII, </a:t>
            </a:r>
            <a:r>
              <a:rPr lang="en-GB" altLang="ru-RU" sz="1500" dirty="0" err="1"/>
              <a:t>redakcziya</a:t>
            </a:r>
            <a:r>
              <a:rPr lang="en-GB" altLang="ru-RU" sz="1500" dirty="0"/>
              <a:t> </a:t>
            </a:r>
            <a:r>
              <a:rPr lang="en-GB" altLang="ru-RU" sz="1500" dirty="0" err="1"/>
              <a:t>ot</a:t>
            </a:r>
            <a:r>
              <a:rPr lang="en-GB" altLang="ru-RU" sz="1500" dirty="0"/>
              <a:t> 02.01.2020: https://zakon.rada.gov.ua/laws/show/2704-19 (accessed 20 October 2022).</a:t>
            </a:r>
            <a:endParaRPr lang="ru-RU" altLang="ru-RU" sz="1500" dirty="0"/>
          </a:p>
          <a:p>
            <a:pPr>
              <a:defRPr/>
            </a:pPr>
            <a:r>
              <a:rPr lang="en-GB" altLang="ru-RU" sz="1500" i="1" dirty="0"/>
              <a:t>Seventeenth national survey: Identity. Patriotism. Values (17–18 August 2022).</a:t>
            </a:r>
            <a:r>
              <a:rPr lang="en-GB" altLang="ru-RU" sz="1500" dirty="0"/>
              <a:t> 2022. Sociological Group “Rating”, https://ratinggroup.ua/en/research/ukraine/s_mnadcyate_zagalnonac_onalne_opituvannya_dentichn_st_patr_otizm_c_nnost_17-18_serpnya_2022.html (accessed 5 November 2022).</a:t>
            </a:r>
            <a:endParaRPr lang="ru-RU" altLang="ru-RU" sz="1500" dirty="0"/>
          </a:p>
          <a:p>
            <a:pPr>
              <a:defRPr/>
            </a:pPr>
            <a:r>
              <a:rPr lang="en-GB" altLang="ru-RU" sz="1500" i="1" dirty="0"/>
              <a:t>The Sixth National Poll: the Language Issue in Ukraine (March 19th, 2022). </a:t>
            </a:r>
            <a:r>
              <a:rPr lang="en-GB" altLang="ru-RU" sz="1500" dirty="0"/>
              <a:t>2022. Sociological Group “Rating”. https://ratinggroup.ua/en/research/ukraine/language_issue_in_ukraine_march_19th_2022.html (accessed 5 November 2022).</a:t>
            </a:r>
            <a:endParaRPr lang="ru-RU" altLang="ru-RU" sz="1500" dirty="0"/>
          </a:p>
          <a:p>
            <a:pPr>
              <a:defRPr/>
            </a:pPr>
            <a:r>
              <a:rPr lang="en-GB" altLang="ru-RU" sz="1500" i="1" dirty="0" err="1"/>
              <a:t>Vymoga</a:t>
            </a:r>
            <a:r>
              <a:rPr lang="en-GB" altLang="ru-RU" sz="1500" i="1" dirty="0"/>
              <a:t> </a:t>
            </a:r>
            <a:r>
              <a:rPr lang="en-GB" altLang="ru-RU" sz="1500" i="1" dirty="0" err="1"/>
              <a:t>kul’turnykh</a:t>
            </a:r>
            <a:r>
              <a:rPr lang="en-GB" altLang="ru-RU" sz="1500" i="1" dirty="0"/>
              <a:t> </a:t>
            </a:r>
            <a:r>
              <a:rPr lang="en-GB" altLang="ru-RU" sz="1500" i="1" dirty="0" err="1"/>
              <a:t>sankczij</a:t>
            </a:r>
            <a:r>
              <a:rPr lang="en-GB" altLang="ru-RU" sz="1500" i="1" dirty="0"/>
              <a:t> </a:t>
            </a:r>
            <a:r>
              <a:rPr lang="en-GB" altLang="ru-RU" sz="1500" i="1" dirty="0" err="1"/>
              <a:t>shhodo</a:t>
            </a:r>
            <a:r>
              <a:rPr lang="en-GB" altLang="ru-RU" sz="1500" i="1" dirty="0"/>
              <a:t> </a:t>
            </a:r>
            <a:r>
              <a:rPr lang="en-GB" altLang="ru-RU" sz="1500" i="1" dirty="0" err="1"/>
              <a:t>Rosijs’koyi</a:t>
            </a:r>
            <a:r>
              <a:rPr lang="en-GB" altLang="ru-RU" sz="1500" i="1" dirty="0"/>
              <a:t> </a:t>
            </a:r>
            <a:r>
              <a:rPr lang="en-GB" altLang="ru-RU" sz="1500" i="1" dirty="0" err="1"/>
              <a:t>Federaczii</a:t>
            </a:r>
            <a:r>
              <a:rPr lang="en-GB" altLang="ru-RU" sz="1500" dirty="0"/>
              <a:t> [Demand for cultural sanctions against the Russian Federation]. 28.02.2022. https://www.kmu.gov.ua/news/vimoga-kulturnih-sankcij-shchodo-rosijskoyi-federaciyi (accessed 10 October 2022).</a:t>
            </a:r>
            <a:endParaRPr lang="ru-RU" altLang="ru-RU"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ъект 2"/>
          <p:cNvSpPr>
            <a:spLocks noGrp="1"/>
          </p:cNvSpPr>
          <p:nvPr>
            <p:ph idx="1"/>
          </p:nvPr>
        </p:nvSpPr>
        <p:spPr>
          <a:xfrm>
            <a:off x="323850" y="404813"/>
            <a:ext cx="8424863" cy="6119812"/>
          </a:xfrm>
        </p:spPr>
        <p:txBody>
          <a:bodyPr/>
          <a:lstStyle/>
          <a:p>
            <a:r>
              <a:rPr lang="en-GB" altLang="ru-RU" sz="1400"/>
              <a:t>Azhniuk, Bogdan. 2022. Ukrainska mova v suchasnykh umovakh derzhavotvorennia v Ukraini [The Ukrainian language in modern conditions of state formation in Ukraine]. </a:t>
            </a:r>
            <a:r>
              <a:rPr lang="en-GB" altLang="ru-RU" sz="1400" i="1"/>
              <a:t>Povidomlennia NAN Ukrainy </a:t>
            </a:r>
            <a:r>
              <a:rPr lang="en-GB" altLang="ru-RU" sz="1400"/>
              <a:t>14.11.2022. </a:t>
            </a:r>
            <a:r>
              <a:rPr lang="en-GB" altLang="ru-RU" sz="1400">
                <a:hlinkClick r:id="rId2"/>
              </a:rPr>
              <a:t>https://www.nas.gov.ua/UA/Messages/Pages/View.aspx?MessageID=9617</a:t>
            </a:r>
            <a:r>
              <a:rPr lang="en-GB" altLang="ru-RU" sz="1400"/>
              <a:t> (accessed 6 January 2023).</a:t>
            </a:r>
            <a:endParaRPr lang="ru-RU" altLang="ru-RU" sz="1400"/>
          </a:p>
          <a:p>
            <a:r>
              <a:rPr lang="de-DE" altLang="ru-RU" sz="1400"/>
              <a:t>Kulyk, Volodymyr. 2022a. Die Sprache des Widerstands. Der Krieg und der Aufschwung des Ukrainischen. </a:t>
            </a:r>
            <a:r>
              <a:rPr lang="en-GB" altLang="ru-RU" sz="1400" i="1"/>
              <a:t>Osteuropa</a:t>
            </a:r>
            <a:r>
              <a:rPr lang="en-GB" altLang="ru-RU" sz="1400"/>
              <a:t> 6–8. 237–248. </a:t>
            </a:r>
            <a:r>
              <a:rPr lang="en-GB" altLang="ru-RU" sz="1400" u="sng">
                <a:hlinkClick r:id="rId3"/>
              </a:rPr>
              <a:t>https://zeitschrift-osteuropa.de/hefte/2022/6-8/die-sprache-des-widerstands/english</a:t>
            </a:r>
            <a:r>
              <a:rPr lang="en-GB" altLang="ru-RU" sz="1400"/>
              <a:t> (accessed 6 January 2023)</a:t>
            </a:r>
            <a:endParaRPr lang="ru-RU" altLang="ru-RU" sz="1400"/>
          </a:p>
          <a:p>
            <a:r>
              <a:rPr lang="en-GB" altLang="ru-RU" sz="1400"/>
              <a:t>Kulyk, Volodymyr. 2022b. Is Ukraine a Multiethnic Country? </a:t>
            </a:r>
            <a:r>
              <a:rPr lang="en-GB" altLang="ru-RU" sz="1400" i="1"/>
              <a:t>Slavic Review</a:t>
            </a:r>
            <a:r>
              <a:rPr lang="en-GB" altLang="ru-RU" sz="1400"/>
              <a:t> 81(2), 299–323.</a:t>
            </a:r>
            <a:r>
              <a:rPr lang="en-GB" altLang="ru-RU" sz="1400" b="1"/>
              <a:t> </a:t>
            </a:r>
            <a:r>
              <a:rPr lang="en-GB" altLang="ru-RU" sz="1400"/>
              <a:t>Published online by Cambridge University Press:  21 October 2022</a:t>
            </a:r>
            <a:r>
              <a:rPr lang="en-GB" altLang="ru-RU" sz="1400" b="1"/>
              <a:t> </a:t>
            </a:r>
            <a:r>
              <a:rPr lang="en-GB" altLang="ru-RU" sz="1400"/>
              <a:t> doi:10.1017/slr.2022.152 </a:t>
            </a:r>
            <a:r>
              <a:rPr lang="en-GB" altLang="ru-RU" sz="1400" u="sng">
                <a:hlinkClick r:id="rId4"/>
              </a:rPr>
              <a:t>https://www.cambridge.org/core/journals/slavic-review/article/abs/is-ukraine-a-multiethnic-country/F7A4132353341BF9B48D47BAB733981D</a:t>
            </a:r>
            <a:r>
              <a:rPr lang="en-GB" altLang="ru-RU" sz="1400"/>
              <a:t> (accessed 6  January 2023)</a:t>
            </a:r>
            <a:endParaRPr lang="ru-RU" altLang="ru-RU" sz="1400"/>
          </a:p>
          <a:p>
            <a:r>
              <a:rPr lang="en-GB" altLang="ru-RU" sz="1400"/>
              <a:t>Kusse, Holger. 2019.  </a:t>
            </a:r>
            <a:r>
              <a:rPr lang="en-GB" altLang="ru-RU" sz="1400" i="1"/>
              <a:t>Agressiya i argumentacziya</a:t>
            </a:r>
            <a:r>
              <a:rPr lang="en-GB" altLang="ru-RU" sz="1400"/>
              <a:t> [Aggression and Argumentation]. Vinnicza: Izdatel’stvo FOP Kushnir Yu.V.</a:t>
            </a:r>
            <a:endParaRPr lang="ru-RU" altLang="ru-RU" sz="1400"/>
          </a:p>
          <a:p>
            <a:r>
              <a:rPr lang="en-GB" altLang="ru-RU" sz="1400"/>
              <a:t>Masenko, Larisa. 2018. Movnyj konflikt v Ukraini: shlyakhi rozvyazannya [Language conflict in Ukraine: the ways of settlement]. </a:t>
            </a:r>
            <a:r>
              <a:rPr lang="en-GB" altLang="ru-RU" sz="1400" i="1"/>
              <a:t>Ukrayins’ka mov</a:t>
            </a:r>
            <a:r>
              <a:rPr lang="en-GB" altLang="ru-RU" sz="1400"/>
              <a:t>a 2. 20–35.</a:t>
            </a:r>
            <a:endParaRPr lang="ru-RU" altLang="ru-RU" sz="1400"/>
          </a:p>
          <a:p>
            <a:r>
              <a:rPr lang="en-GB" altLang="ru-RU" sz="1400"/>
              <a:t>Mykhalchuk, Oksana. 2022. Sotsiolinhvistychni parametry bahatomovnosti: yevropeiski zasady  i ukrainska diisnist [Sociolinguistic parameters of multilingualism: European principles and Ukrainian realityh]. </a:t>
            </a:r>
            <a:r>
              <a:rPr lang="en-GB" altLang="ru-RU" sz="1400" i="1"/>
              <a:t>Movoznavstvo </a:t>
            </a:r>
            <a:r>
              <a:rPr lang="en-GB" altLang="ru-RU" sz="1400"/>
              <a:t>5. 42–57.</a:t>
            </a:r>
          </a:p>
          <a:p>
            <a:r>
              <a:rPr lang="en-GB" altLang="ru-RU" sz="1400"/>
              <a:t>Pekar, Valerij and Vladislav Rashkovan. 2022. </a:t>
            </a:r>
            <a:r>
              <a:rPr lang="en-GB" altLang="ru-RU" sz="1400" i="1"/>
              <a:t>Ukrayins’ki osnovy</a:t>
            </a:r>
            <a:r>
              <a:rPr lang="en-GB" altLang="ru-RU" sz="1400"/>
              <a:t> [Ukrainian basics]. Kyiv: Folio.</a:t>
            </a:r>
          </a:p>
          <a:p>
            <a:r>
              <a:rPr lang="en-GB" altLang="ru-RU" sz="1400"/>
              <a:t>Rudakevich, Oleg. 1995. Mental’nist’ i poli’tychna kul’tura ukrayins’koyi nacziyi [Mentality and political culture of the Ukrainian nation]. </a:t>
            </a:r>
            <a:r>
              <a:rPr lang="en-GB" altLang="ru-RU" sz="1400" i="1"/>
              <a:t>Rozbudova derzhavy</a:t>
            </a:r>
            <a:r>
              <a:rPr lang="en-GB" altLang="ru-RU" sz="1400"/>
              <a:t> 10. 26–30.</a:t>
            </a:r>
          </a:p>
          <a:p>
            <a:r>
              <a:rPr lang="en-GB" altLang="ru-RU" sz="1400"/>
              <a:t>Shapoval, Yurij. 2008. </a:t>
            </a:r>
            <a:r>
              <a:rPr lang="de-DE" altLang="ru-RU" sz="1400" i="1"/>
              <a:t>Movna situaczi’ya v Ukrayini: mizh konfliktom i’ konsensusom</a:t>
            </a:r>
            <a:r>
              <a:rPr lang="de-DE" altLang="ru-RU" sz="1400"/>
              <a:t>, 12–33. Kyiv: IPiEND im. I.F.Kurasa NAN Ukrayini.</a:t>
            </a:r>
            <a:endParaRPr lang="ru-RU" altLang="ru-RU" sz="1400"/>
          </a:p>
          <a:p>
            <a:r>
              <a:rPr lang="en-GB" altLang="ru-RU" sz="1400"/>
              <a:t>Sokolova, Svitlana. 2023. Zmina movnykh upodoban ukraintsiv na tli povnomasshtabnoi viiny: za rezultatamy opytuvannia vnutrishnikh pereselentsiv i mistsevykh zhyteliv [Change in the language preferences of ukrainians against a full-scale war: According to the results of a survey of internal displacements and local residents]. </a:t>
            </a:r>
            <a:r>
              <a:rPr lang="en-GB" altLang="ru-RU" sz="1400" i="1"/>
              <a:t>Ukraïns’ka mova</a:t>
            </a:r>
            <a:r>
              <a:rPr lang="en-GB" altLang="ru-RU" sz="1400"/>
              <a:t> 1.</a:t>
            </a:r>
            <a:endParaRPr lang="ru-RU" altLang="ru-RU" sz="1400"/>
          </a:p>
          <a:p>
            <a:endParaRPr lang="ru-RU" altLang="ru-RU" sz="1400"/>
          </a:p>
          <a:p>
            <a:endParaRPr lang="ru-RU" altLang="ru-RU"/>
          </a:p>
          <a:p>
            <a:endParaRPr lang="ru-RU" altLang="ru-RU" sz="1400"/>
          </a:p>
          <a:p>
            <a:endParaRPr lang="ru-RU" altLang="ru-RU"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95288" y="260350"/>
            <a:ext cx="8229600" cy="6408738"/>
          </a:xfrm>
        </p:spPr>
        <p:txBody>
          <a:bodyPr/>
          <a:lstStyle/>
          <a:p>
            <a:pPr marL="0" indent="0" algn="ctr" eaLnBrk="1" hangingPunct="1">
              <a:lnSpc>
                <a:spcPct val="200000"/>
              </a:lnSpc>
              <a:buFont typeface="Wingdings" panose="05000000000000000000" pitchFamily="2" charset="2"/>
              <a:buNone/>
            </a:pPr>
            <a:endParaRPr lang="uk-UA" altLang="uk-UA" sz="2000" b="1">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graphicFrame>
        <p:nvGraphicFramePr>
          <p:cNvPr id="2" name="Схема 1"/>
          <p:cNvGraphicFramePr/>
          <p:nvPr/>
        </p:nvGraphicFramePr>
        <p:xfrm>
          <a:off x="1043608" y="1760042"/>
          <a:ext cx="60960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TextBox 2"/>
          <p:cNvSpPr txBox="1">
            <a:spLocks noChangeArrowheads="1"/>
          </p:cNvSpPr>
          <p:nvPr/>
        </p:nvSpPr>
        <p:spPr bwMode="auto">
          <a:xfrm>
            <a:off x="3924300" y="836613"/>
            <a:ext cx="4646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ru-RU" sz="1800"/>
              <a:t>T</a:t>
            </a:r>
            <a:r>
              <a:rPr lang="en-GB" altLang="ru-RU" sz="1800"/>
              <a:t>he number of respondents who mentioned</a:t>
            </a:r>
          </a:p>
          <a:p>
            <a:pPr>
              <a:spcBef>
                <a:spcPct val="0"/>
              </a:spcBef>
              <a:buClrTx/>
              <a:buSzTx/>
              <a:buFontTx/>
              <a:buNone/>
            </a:pPr>
            <a:r>
              <a:rPr lang="en-GB" altLang="ru-RU" sz="1800"/>
              <a:t> Russian as their native language</a:t>
            </a:r>
          </a:p>
          <a:p>
            <a:pPr>
              <a:spcBef>
                <a:spcPct val="0"/>
              </a:spcBef>
              <a:buClrTx/>
              <a:buSzTx/>
              <a:buFontTx/>
              <a:buNone/>
            </a:pPr>
            <a:r>
              <a:rPr lang="en-GB" altLang="ru-RU" sz="1800"/>
              <a:t>Cherkasy, Ukraine</a:t>
            </a:r>
            <a:endParaRPr lang="ru-RU" altLang="ru-RU"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323850" y="115888"/>
            <a:ext cx="8229600" cy="6408737"/>
          </a:xfrm>
        </p:spPr>
        <p:txBody>
          <a:bodyPr/>
          <a:lstStyle/>
          <a:p>
            <a:pPr marL="0" indent="0" algn="ctr" eaLnBrk="1" hangingPunct="1">
              <a:lnSpc>
                <a:spcPct val="200000"/>
              </a:lnSpc>
              <a:buFont typeface="Wingdings" panose="05000000000000000000" pitchFamily="2" charset="2"/>
              <a:buNone/>
            </a:pPr>
            <a:endParaRPr lang="uk-UA" altLang="uk-UA" sz="2000" b="1">
              <a:solidFill>
                <a:schemeClr val="bg2"/>
              </a:solidFill>
            </a:endParaRPr>
          </a:p>
          <a:p>
            <a:pPr marL="0" indent="0" algn="ctr" eaLnBrk="1" hangingPunct="1">
              <a:lnSpc>
                <a:spcPct val="200000"/>
              </a:lnSpc>
              <a:buFont typeface="Wingdings" panose="05000000000000000000" pitchFamily="2" charset="2"/>
              <a:buNone/>
            </a:pPr>
            <a:r>
              <a:rPr lang="en-US" altLang="uk-UA" sz="2000" b="1">
                <a:solidFill>
                  <a:schemeClr val="bg2"/>
                </a:solidFill>
              </a:rPr>
              <a:t>Use of Ukrainian in social media </a:t>
            </a:r>
            <a:r>
              <a:rPr lang="uk-UA" altLang="uk-UA" sz="2000" b="1">
                <a:solidFill>
                  <a:schemeClr val="bg2"/>
                </a:solidFill>
              </a:rPr>
              <a:t>(</a:t>
            </a:r>
            <a:r>
              <a:rPr lang="en-US" altLang="uk-UA" sz="2000" b="1">
                <a:solidFill>
                  <a:schemeClr val="bg2"/>
                </a:solidFill>
              </a:rPr>
              <a:t>studends</a:t>
            </a:r>
            <a:r>
              <a:rPr lang="uk-UA" altLang="uk-UA" sz="2000" b="1">
                <a:solidFill>
                  <a:schemeClr val="bg2"/>
                </a:solidFill>
              </a:rPr>
              <a:t>)</a:t>
            </a:r>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graphicFrame>
        <p:nvGraphicFramePr>
          <p:cNvPr id="2" name="Схема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50825" y="115888"/>
            <a:ext cx="8229600" cy="6408737"/>
          </a:xfrm>
        </p:spPr>
        <p:txBody>
          <a:bodyPr/>
          <a:lstStyle/>
          <a:p>
            <a:pPr marL="0" indent="0" algn="ctr" eaLnBrk="1" hangingPunct="1">
              <a:lnSpc>
                <a:spcPct val="200000"/>
              </a:lnSpc>
              <a:buFont typeface="Wingdings" panose="05000000000000000000" pitchFamily="2" charset="2"/>
              <a:buNone/>
            </a:pPr>
            <a:endParaRPr lang="uk-UA" altLang="uk-UA" sz="2000" b="1">
              <a:solidFill>
                <a:schemeClr val="bg2"/>
              </a:solidFill>
            </a:endParaRPr>
          </a:p>
          <a:p>
            <a:pPr marL="0" indent="0" algn="ctr" eaLnBrk="1" hangingPunct="1">
              <a:lnSpc>
                <a:spcPct val="200000"/>
              </a:lnSpc>
              <a:buFont typeface="Wingdings" panose="05000000000000000000" pitchFamily="2" charset="2"/>
              <a:buNone/>
            </a:pPr>
            <a:r>
              <a:rPr lang="en-US" altLang="uk-UA" sz="2000" b="1">
                <a:solidFill>
                  <a:schemeClr val="bg2"/>
                </a:solidFill>
              </a:rPr>
              <a:t>Use of Ukrainian in professional discourse</a:t>
            </a:r>
            <a:endParaRPr lang="uk-UA" altLang="uk-UA" sz="2000" b="1">
              <a:solidFill>
                <a:schemeClr val="bg2"/>
              </a:solidFill>
            </a:endParaRPr>
          </a:p>
          <a:p>
            <a:pPr marL="0" indent="0" algn="just" eaLnBrk="1" hangingPunct="1">
              <a:lnSpc>
                <a:spcPct val="80000"/>
              </a:lnSpc>
              <a:buFont typeface="Wingdings" panose="05000000000000000000" pitchFamily="2" charset="2"/>
              <a:buNone/>
            </a:pPr>
            <a:endParaRPr lang="ru-RU" altLang="uk-UA" sz="2400">
              <a:solidFill>
                <a:schemeClr val="bg2"/>
              </a:solidFill>
            </a:endParaRPr>
          </a:p>
        </p:txBody>
      </p:sp>
      <p:graphicFrame>
        <p:nvGraphicFramePr>
          <p:cNvPr id="2" name="Схема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457200"/>
            <a:ext cx="8229600" cy="1387475"/>
          </a:xfrm>
        </p:spPr>
        <p:txBody>
          <a:bodyPr/>
          <a:lstStyle/>
          <a:p>
            <a:pPr algn="ctr"/>
            <a:br>
              <a:rPr lang="en-US" altLang="ru-RU" sz="3200">
                <a:latin typeface="Times New Roman" panose="02020603050405020304" pitchFamily="18" charset="0"/>
                <a:cs typeface="Times New Roman" panose="02020603050405020304" pitchFamily="18" charset="0"/>
              </a:rPr>
            </a:br>
            <a:r>
              <a:rPr lang="en-US" altLang="ru-RU" sz="2800">
                <a:latin typeface="Times New Roman" panose="02020603050405020304" pitchFamily="18" charset="0"/>
                <a:cs typeface="Times New Roman" panose="02020603050405020304" pitchFamily="18" charset="0"/>
              </a:rPr>
              <a:t>T</a:t>
            </a:r>
            <a:r>
              <a:rPr lang="en-GB" altLang="ru-RU" sz="2800">
                <a:cs typeface="Times New Roman" panose="02020603050405020304" pitchFamily="18" charset="0"/>
              </a:rPr>
              <a:t>he Law “On Ensuring the Functioning of the Ukrainian Language as the State Language” </a:t>
            </a:r>
            <a:br>
              <a:rPr lang="en-GB" altLang="ru-RU" sz="2800">
                <a:cs typeface="Times New Roman" panose="02020603050405020304" pitchFamily="18" charset="0"/>
              </a:rPr>
            </a:br>
            <a:r>
              <a:rPr lang="en-GB" altLang="ru-RU" sz="2800">
                <a:cs typeface="Times New Roman" panose="02020603050405020304" pitchFamily="18" charset="0"/>
              </a:rPr>
              <a:t>2019</a:t>
            </a:r>
            <a:br>
              <a:rPr lang="ru-RU" altLang="ru-RU" sz="2800"/>
            </a:br>
            <a:endParaRPr lang="ru-RU" altLang="ru-RU" sz="2800"/>
          </a:p>
        </p:txBody>
      </p:sp>
      <p:sp>
        <p:nvSpPr>
          <p:cNvPr id="13315" name="Объект 2"/>
          <p:cNvSpPr>
            <a:spLocks noGrp="1"/>
          </p:cNvSpPr>
          <p:nvPr>
            <p:ph idx="1"/>
          </p:nvPr>
        </p:nvSpPr>
        <p:spPr/>
        <p:txBody>
          <a:bodyPr/>
          <a:lstStyle/>
          <a:p>
            <a:r>
              <a:rPr lang="en-GB" altLang="ru-RU" sz="2400" dirty="0"/>
              <a:t>Mandatory examination for civil servants on the official language proficiency with a carefully designed system of assessment criteria to attain reliable results,</a:t>
            </a:r>
          </a:p>
          <a:p>
            <a:r>
              <a:rPr lang="en-GB" altLang="ru-RU" sz="2400" dirty="0"/>
              <a:t> transition of all Ukrainian schools (starting from the 1st class) to the Ukrainian language,</a:t>
            </a:r>
          </a:p>
          <a:p>
            <a:r>
              <a:rPr lang="en-GB" altLang="ru-RU" sz="2400" dirty="0"/>
              <a:t>strict requirements on outdoor advertising,</a:t>
            </a:r>
          </a:p>
          <a:p>
            <a:r>
              <a:rPr lang="en-GB" altLang="ru-RU" sz="2400" dirty="0"/>
              <a:t>obligatory (and controlled) requirement to serve buyers and clients in Ukrainian language</a:t>
            </a:r>
          </a:p>
          <a:p>
            <a:pPr marL="0" indent="0">
              <a:buNone/>
            </a:pPr>
            <a:r>
              <a:rPr lang="en-GB" altLang="ru-RU" sz="2400" dirty="0"/>
              <a:t>	etc. </a:t>
            </a:r>
            <a:endParaRPr lang="ru-RU" altLang="ru-RU" sz="2400" dirty="0"/>
          </a:p>
        </p:txBody>
      </p:sp>
      <p:sp>
        <p:nvSpPr>
          <p:cNvPr id="13316" name="Прямоугольник 3"/>
          <p:cNvSpPr>
            <a:spLocks noChangeArrowheads="1"/>
          </p:cNvSpPr>
          <p:nvPr/>
        </p:nvSpPr>
        <p:spPr bwMode="auto">
          <a:xfrm>
            <a:off x="684213" y="2967038"/>
            <a:ext cx="617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ru-RU" altLang="ru-RU"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5538"/>
            <a:ext cx="8229600" cy="4741862"/>
          </a:xfrm>
        </p:spPr>
        <p:txBody>
          <a:bodyPr/>
          <a:lstStyle/>
          <a:p>
            <a:pPr marL="0" indent="0">
              <a:lnSpc>
                <a:spcPct val="150000"/>
              </a:lnSpc>
              <a:buFont typeface="Wingdings" panose="05000000000000000000" pitchFamily="2" charset="2"/>
              <a:buNone/>
              <a:defRPr/>
            </a:pPr>
            <a:r>
              <a:rPr lang="en-GB" sz="2400" dirty="0"/>
              <a:t>What Ukraine has not achieved by means of its language policy in 30 years, Russia has provoked by attacking its neighbour. This full-scale war is promoting a change in language. Using Ukrainian is the order of the day, for Ukrainian is the language of the resistance.</a:t>
            </a:r>
          </a:p>
          <a:p>
            <a:pPr marL="0" indent="0" algn="r">
              <a:buFont typeface="Wingdings" panose="05000000000000000000" pitchFamily="2" charset="2"/>
              <a:buNone/>
              <a:defRPr/>
            </a:pPr>
            <a:r>
              <a:rPr lang="en-GB" sz="1800" dirty="0"/>
              <a:t>V. </a:t>
            </a:r>
            <a:r>
              <a:rPr lang="en-GB" sz="1800" dirty="0" err="1"/>
              <a:t>Kulyk</a:t>
            </a:r>
            <a:r>
              <a:rPr lang="en-GB" sz="1800" dirty="0"/>
              <a:t> 2022</a:t>
            </a:r>
          </a:p>
          <a:p>
            <a:pPr marL="0" indent="0" algn="r">
              <a:buFont typeface="Wingdings" panose="05000000000000000000" pitchFamily="2" charset="2"/>
              <a:buNone/>
              <a:defRPr/>
            </a:pPr>
            <a:r>
              <a:rPr lang="de-DE" sz="1800" dirty="0"/>
              <a:t>Die Sprache des Widerstands. Der Krieg und der Aufschwung des Ukrainischen. </a:t>
            </a:r>
            <a:r>
              <a:rPr lang="en-GB" sz="1800" i="1" dirty="0" err="1"/>
              <a:t>Osteuropa</a:t>
            </a:r>
            <a:r>
              <a:rPr lang="en-GB" sz="1800" dirty="0"/>
              <a:t> 6–8. 237–248. </a:t>
            </a:r>
            <a:r>
              <a:rPr lang="en-GB" sz="1800" u="sng" dirty="0">
                <a:hlinkClick r:id="rId2"/>
              </a:rPr>
              <a:t>https://zeitschrift-osteuropa.de/hefte/2022/6-8/die-sprache-des-widerstands/english</a:t>
            </a:r>
            <a:r>
              <a:rPr lang="en-GB" sz="1800" dirty="0"/>
              <a:t> </a:t>
            </a:r>
            <a:endParaRPr lang="ru-RU" sz="1800" dirty="0"/>
          </a:p>
          <a:p>
            <a:pPr marL="0" indent="0" algn="r">
              <a:buFont typeface="Wingdings" panose="05000000000000000000" pitchFamily="2" charset="2"/>
              <a:buNone/>
              <a:defRPr/>
            </a:pPr>
            <a:endParaRPr lang="ru-RU" dirty="0"/>
          </a:p>
          <a:p>
            <a:pPr>
              <a:defRPr/>
            </a:pPr>
            <a:endParaRPr lang="ru-RU" dirty="0"/>
          </a:p>
        </p:txBody>
      </p:sp>
    </p:spTree>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uk-UA"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uk-UA"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4832</Words>
  <Application>Microsoft Office PowerPoint</Application>
  <PresentationFormat>Bildschirmpräsentation (4:3)</PresentationFormat>
  <Paragraphs>528</Paragraphs>
  <Slides>41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Arial Black</vt:lpstr>
      <vt:lpstr>Calibri</vt:lpstr>
      <vt:lpstr>Times New Roman</vt:lpstr>
      <vt:lpstr>Wingdings</vt:lpstr>
      <vt:lpstr>Пиксел</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The Law “On Ensuring the Functioning of the Ukrainian Language as the State Language”  2019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Grundbegriffe der Grammatik</dc:title>
  <dc:creator>Karl Heinz Wagner</dc:creator>
  <cp:lastModifiedBy>Iļja Seržants</cp:lastModifiedBy>
  <cp:revision>330</cp:revision>
  <dcterms:created xsi:type="dcterms:W3CDTF">1999-04-14T06:21:57Z</dcterms:created>
  <dcterms:modified xsi:type="dcterms:W3CDTF">2023-12-13T13:33:58Z</dcterms:modified>
</cp:coreProperties>
</file>