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1" r:id="rId1"/>
  </p:sldMasterIdLst>
  <p:notesMasterIdLst>
    <p:notesMasterId r:id="rId9"/>
  </p:notesMasterIdLst>
  <p:sldIdLst>
    <p:sldId id="299" r:id="rId2"/>
    <p:sldId id="286" r:id="rId3"/>
    <p:sldId id="298" r:id="rId4"/>
    <p:sldId id="261" r:id="rId5"/>
    <p:sldId id="292" r:id="rId6"/>
    <p:sldId id="293" r:id="rId7"/>
    <p:sldId id="262" r:id="rId8"/>
  </p:sldIdLst>
  <p:sldSz cx="12192000" cy="6858000"/>
  <p:notesSz cx="6858000" cy="9144000"/>
  <p:embeddedFontLst>
    <p:embeddedFont>
      <p:font typeface="Asap" panose="020F0504030202060203" pitchFamily="34" charset="77"/>
      <p:regular r:id="rId10"/>
      <p:bold r:id="rId11"/>
      <p:italic r:id="rId12"/>
      <p:boldItalic r:id="rId13"/>
    </p:embeddedFont>
    <p:embeddedFont>
      <p:font typeface="Asap Medium" panose="020F0504030202060203" pitchFamily="34" charset="77"/>
      <p:regular r:id="rId14"/>
      <p:bold r:id="rId15"/>
      <p:italic r:id="rId16"/>
      <p:boldItalic r:id="rId15"/>
    </p:embeddedFont>
    <p:embeddedFont>
      <p:font typeface="Calibri" panose="020F0502020204030204" pitchFamily="34" charset="0"/>
      <p:regular r:id="rId17"/>
      <p:bold r:id="rId18"/>
      <p:italic r:id="rId19"/>
      <p:boldItalic r:id="rId20"/>
    </p:embeddedFont>
    <p:embeddedFont>
      <p:font typeface="Lato" panose="020F0502020204030203" pitchFamily="34" charset="0"/>
      <p:regular r:id="rId21"/>
    </p:embeddedFont>
    <p:embeddedFont>
      <p:font typeface="Nunito" panose="020F0502020204030204" pitchFamily="34" charset="0"/>
      <p:regular r:id="rId22"/>
      <p:bold r:id="rId23"/>
      <p:italic r:id="rId24"/>
      <p:boldItalic r:id="rId2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224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770"/>
    <p:restoredTop sz="94593"/>
  </p:normalViewPr>
  <p:slideViewPr>
    <p:cSldViewPr snapToGrid="0" snapToObjects="1">
      <p:cViewPr varScale="1">
        <p:scale>
          <a:sx n="112" d="100"/>
          <a:sy n="112" d="100"/>
        </p:scale>
        <p:origin x="240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4.fntdata"/><Relationship Id="rId18" Type="http://schemas.openxmlformats.org/officeDocument/2006/relationships/font" Target="fonts/font8.fntdata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font" Target="fonts/font11.fntdata"/><Relationship Id="rId7" Type="http://schemas.openxmlformats.org/officeDocument/2006/relationships/slide" Target="slides/slide6.xml"/><Relationship Id="rId12" Type="http://schemas.openxmlformats.org/officeDocument/2006/relationships/font" Target="fonts/font3.fntdata"/><Relationship Id="rId17" Type="http://schemas.openxmlformats.org/officeDocument/2006/relationships/font" Target="fonts/font7.fntdata"/><Relationship Id="rId25" Type="http://schemas.openxmlformats.org/officeDocument/2006/relationships/font" Target="fonts/font15.fntdata"/><Relationship Id="rId2" Type="http://schemas.openxmlformats.org/officeDocument/2006/relationships/slide" Target="slides/slide1.xml"/><Relationship Id="rId16" Type="http://schemas.openxmlformats.org/officeDocument/2006/relationships/font" Target="fonts/font6.fntdata"/><Relationship Id="rId20" Type="http://schemas.openxmlformats.org/officeDocument/2006/relationships/font" Target="fonts/font10.fntdata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2.fntdata"/><Relationship Id="rId24" Type="http://schemas.openxmlformats.org/officeDocument/2006/relationships/font" Target="fonts/font14.fntdata"/><Relationship Id="rId5" Type="http://schemas.openxmlformats.org/officeDocument/2006/relationships/slide" Target="slides/slide4.xml"/><Relationship Id="rId15" Type="http://schemas.openxmlformats.org/officeDocument/2006/relationships/font" Target="NULL"/><Relationship Id="rId23" Type="http://schemas.openxmlformats.org/officeDocument/2006/relationships/font" Target="fonts/font13.fntdata"/><Relationship Id="rId28" Type="http://schemas.openxmlformats.org/officeDocument/2006/relationships/theme" Target="theme/theme1.xml"/><Relationship Id="rId10" Type="http://schemas.openxmlformats.org/officeDocument/2006/relationships/font" Target="fonts/font1.fntdata"/><Relationship Id="rId19" Type="http://schemas.openxmlformats.org/officeDocument/2006/relationships/font" Target="fonts/font9.fntdata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font" Target="fonts/font5.fntdata"/><Relationship Id="rId22" Type="http://schemas.openxmlformats.org/officeDocument/2006/relationships/font" Target="fonts/font12.fntdata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‹Nr.›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g287aa19cba_0_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" name="Google Shape;65;g287aa19cba_0_3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/>
          </a:p>
        </p:txBody>
      </p:sp>
    </p:spTree>
    <p:extLst>
      <p:ext uri="{BB962C8B-B14F-4D97-AF65-F5344CB8AC3E}">
        <p14:creationId xmlns:p14="http://schemas.microsoft.com/office/powerpoint/2010/main" val="9399477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g3358add0a1_0_2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" name="Google Shape;77;g3358add0a1_0_2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200"/>
          </a:p>
        </p:txBody>
      </p:sp>
    </p:spTree>
    <p:extLst>
      <p:ext uri="{BB962C8B-B14F-4D97-AF65-F5344CB8AC3E}">
        <p14:creationId xmlns:p14="http://schemas.microsoft.com/office/powerpoint/2010/main" val="225136517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4" name="Google Shape;144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g29ea41bd50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9" name="Google Shape;109;g29ea41bd50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22217215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g3358add0a1_0_2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9" name="Google Shape;119;g3358add0a1_0_2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698051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9" name="Google Shape;159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nhalt mit Überschrift" type="objTx">
  <p:cSld name="OBJECT_WITH_CAPTION_TEXT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5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5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30" name="Google Shape;30;p5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31" name="Google Shape;31;p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4"/>
          <p:cNvSpPr/>
          <p:nvPr/>
        </p:nvSpPr>
        <p:spPr>
          <a:xfrm>
            <a:off x="0" y="6727600"/>
            <a:ext cx="12192000" cy="1304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7" b="0" i="0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22" name="Google Shape;22;p4"/>
          <p:cNvSpPr txBox="1">
            <a:spLocks noGrp="1"/>
          </p:cNvSpPr>
          <p:nvPr>
            <p:ph type="title"/>
          </p:nvPr>
        </p:nvSpPr>
        <p:spPr>
          <a:xfrm>
            <a:off x="415600" y="421233"/>
            <a:ext cx="11360800" cy="1108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4"/>
          <p:cNvSpPr txBox="1">
            <a:spLocks noGrp="1"/>
          </p:cNvSpPr>
          <p:nvPr>
            <p:ph type="body" idx="1"/>
          </p:nvPr>
        </p:nvSpPr>
        <p:spPr>
          <a:xfrm>
            <a:off x="415600" y="1633633"/>
            <a:ext cx="11360800" cy="447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57189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9170" lvl="1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>
              <a:spcBef>
                <a:spcPts val="2133"/>
              </a:spcBef>
              <a:spcAft>
                <a:spcPts val="2133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4" name="Google Shape;24;p4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325583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elfolie" type="title">
  <p:cSld name="TITLE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7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7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41" name="Google Shape;41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bschnitts-&#10;überschrift" type="secHead">
  <p:cSld name="SECTION_HEAD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8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8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47" name="Google Shape;47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Zwei Inhalte" type="twoObj">
  <p:cSld name="TWO_OBJECTS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9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3" name="Google Shape;53;p9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4" name="Google Shape;54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gleich" type="twoTxTwoObj">
  <p:cSld name="TWO_OBJECTS_WITH_TEXT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10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10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60" name="Google Shape;60;p10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1" name="Google Shape;61;p10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62" name="Google Shape;62;p10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3" name="Google Shape;63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5" name="Google Shape;65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r Titel" type="titleOnly">
  <p:cSld name="TITLE_ONLY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8" name="Google Shape;68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ld mit Überschrift" type="picTx">
  <p:cSld name="PICTURE_WITH_CAPTION_TEXT"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2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2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4" name="Google Shape;74;p12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75" name="Google Shape;75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el und vertikaler Text" type="vertTx">
  <p:cSld name="VERTICAL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13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1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1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1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kaler Titel und Text" type="vertTitleAndTx">
  <p:cSld name="VERTICAL_TITLE_AND_VERTICAL_TEXT"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4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6" name="Google Shape;86;p14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7" name="Google Shape;87;p1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8" name="Google Shape;88;p1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9" name="Google Shape;89;p1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‹Nr.›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‹Nr.›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1" r:id="rId1"/>
    <p:sldLayoutId id="2147483653" r:id="rId2"/>
    <p:sldLayoutId id="2147483654" r:id="rId3"/>
    <p:sldLayoutId id="2147483655" r:id="rId4"/>
    <p:sldLayoutId id="2147483656" r:id="rId5"/>
    <p:sldLayoutId id="2147483657" r:id="rId6"/>
    <p:sldLayoutId id="2147483658" r:id="rId7"/>
    <p:sldLayoutId id="2147483659" r:id="rId8"/>
    <p:sldLayoutId id="2147483660" r:id="rId9"/>
    <p:sldLayoutId id="2147483662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open-educational-resources.de/unesco-definition-zu-oer-deutsch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0.xml"/><Relationship Id="rId5" Type="http://schemas.openxmlformats.org/officeDocument/2006/relationships/hyperlink" Target="https://creativecommons.org/licenses/by/4.0/deed.de" TargetMode="External"/><Relationship Id="rId4" Type="http://schemas.openxmlformats.org/officeDocument/2006/relationships/image" Target="../media/image1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.xml"/><Relationship Id="rId6" Type="http://schemas.openxmlformats.org/officeDocument/2006/relationships/hyperlink" Target="https://creativecommons.org/licenses/cc0/1.0/?ref=ccsearch&amp;atype=rich" TargetMode="External"/><Relationship Id="rId5" Type="http://schemas.openxmlformats.org/officeDocument/2006/relationships/hyperlink" Target="https://www.flickr.com/photos/129822560@N05" TargetMode="External"/><Relationship Id="rId4" Type="http://schemas.openxmlformats.org/officeDocument/2006/relationships/hyperlink" Target="https://www.flickr.com/photos/129822560@N05/16627908798" TargetMode="Externa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hyperlink" Target="http://creativecommons.org/licenses/by/4.0" TargetMode="External"/><Relationship Id="rId3" Type="http://schemas.openxmlformats.org/officeDocument/2006/relationships/image" Target="../media/image3.png"/><Relationship Id="rId7" Type="http://schemas.openxmlformats.org/officeDocument/2006/relationships/hyperlink" Target="http://www.opencontent.org/definition/" TargetMode="External"/><Relationship Id="rId12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11" Type="http://schemas.openxmlformats.org/officeDocument/2006/relationships/image" Target="../media/image9.png"/><Relationship Id="rId5" Type="http://schemas.openxmlformats.org/officeDocument/2006/relationships/image" Target="../media/image5.png"/><Relationship Id="rId10" Type="http://schemas.openxmlformats.org/officeDocument/2006/relationships/image" Target="../media/image8.png"/><Relationship Id="rId4" Type="http://schemas.openxmlformats.org/officeDocument/2006/relationships/image" Target="../media/image4.png"/><Relationship Id="rId9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0.xml"/><Relationship Id="rId4" Type="http://schemas.openxmlformats.org/officeDocument/2006/relationships/hyperlink" Target="https://commons.wikimedia.org/wiki/File:France_in_XXI_Century._School.jpg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lickr.com/photos/62518311@N00/13096502983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12.jpg"/><Relationship Id="rId5" Type="http://schemas.openxmlformats.org/officeDocument/2006/relationships/hyperlink" Target="https://creativecommons.org/licenses/cc0/1.0/?ref=ccsearch&amp;atype=rich" TargetMode="External"/><Relationship Id="rId4" Type="http://schemas.openxmlformats.org/officeDocument/2006/relationships/hyperlink" Target="https://www.flickr.com/photos/62518311@N00" TargetMode="Externa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Relationship Id="rId9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EDFED1C1-31ED-F040-816C-0E1735D65A3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dirty="0">
                <a:solidFill>
                  <a:srgbClr val="C00000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Economica"/>
              </a:rPr>
              <a:t>Was sind Open Educational Resources (OER)?</a:t>
            </a:r>
            <a:endParaRPr lang="de-DE" dirty="0"/>
          </a:p>
        </p:txBody>
      </p:sp>
      <p:sp>
        <p:nvSpPr>
          <p:cNvPr id="5" name="Untertitel 4">
            <a:extLst>
              <a:ext uri="{FF2B5EF4-FFF2-40B4-BE49-F238E27FC236}">
                <a16:creationId xmlns:a16="http://schemas.microsoft.com/office/drawing/2014/main" id="{5ECFEA7F-4A6C-DC4D-873F-A3AB7C98467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de-DE" dirty="0"/>
              <a:t>Definitorische Elemente</a:t>
            </a:r>
          </a:p>
          <a:p>
            <a:r>
              <a:rPr lang="de-DE" dirty="0"/>
              <a:t>Sonja Borski für Projekt </a:t>
            </a:r>
            <a:r>
              <a:rPr lang="de-DE" dirty="0" err="1"/>
              <a:t>BrandenbOERg</a:t>
            </a:r>
            <a:r>
              <a:rPr lang="de-DE" dirty="0"/>
              <a:t>, 28.10.2020</a:t>
            </a:r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907123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4"/>
          <p:cNvSpPr txBox="1"/>
          <p:nvPr/>
        </p:nvSpPr>
        <p:spPr>
          <a:xfrm>
            <a:off x="2086000" y="6219367"/>
            <a:ext cx="8568800" cy="42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ctr"/>
            <a:endParaRPr sz="1333" dirty="0">
              <a:solidFill>
                <a:schemeClr val="accent1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68" name="Google Shape;68;p14"/>
          <p:cNvSpPr txBox="1"/>
          <p:nvPr/>
        </p:nvSpPr>
        <p:spPr>
          <a:xfrm>
            <a:off x="0" y="275899"/>
            <a:ext cx="11848600" cy="15202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ctr"/>
            <a:r>
              <a:rPr lang="de" sz="4400" dirty="0">
                <a:solidFill>
                  <a:srgbClr val="C00000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Economica"/>
              </a:rPr>
              <a:t>Was sind Open Educational Resources (OER)?</a:t>
            </a:r>
            <a:endParaRPr sz="4400" dirty="0">
              <a:solidFill>
                <a:srgbClr val="C00000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69" name="Google Shape;69;p14"/>
          <p:cNvSpPr txBox="1"/>
          <p:nvPr/>
        </p:nvSpPr>
        <p:spPr>
          <a:xfrm>
            <a:off x="3624943" y="1070534"/>
            <a:ext cx="8094090" cy="49037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>
              <a:lnSpc>
                <a:spcPct val="115000"/>
              </a:lnSpc>
              <a:spcBef>
                <a:spcPts val="1867"/>
              </a:spcBef>
            </a:pPr>
            <a:r>
              <a:rPr lang="de" sz="2667" dirty="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Economica"/>
              </a:rPr>
              <a:t>Open Educational Resources (OER) sind </a:t>
            </a:r>
            <a:r>
              <a:rPr lang="de" sz="2667" dirty="0">
                <a:solidFill>
                  <a:srgbClr val="4224BE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Economica"/>
              </a:rPr>
              <a:t>jegliche Arten von Lehr-Lern-Materialien, </a:t>
            </a:r>
            <a:r>
              <a:rPr lang="de" sz="2667" dirty="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Economica"/>
              </a:rPr>
              <a:t>die</a:t>
            </a:r>
            <a:r>
              <a:rPr lang="de" sz="2667" dirty="0">
                <a:solidFill>
                  <a:schemeClr val="accent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Economica"/>
              </a:rPr>
              <a:t> </a:t>
            </a:r>
            <a:r>
              <a:rPr lang="de" sz="2667" dirty="0">
                <a:solidFill>
                  <a:srgbClr val="4224BE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Economica"/>
              </a:rPr>
              <a:t>gemeinfrei</a:t>
            </a:r>
            <a:r>
              <a:rPr lang="de" sz="2667" dirty="0">
                <a:solidFill>
                  <a:schemeClr val="accent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Economica"/>
              </a:rPr>
              <a:t> </a:t>
            </a:r>
            <a:r>
              <a:rPr lang="de" sz="2667" dirty="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Economica"/>
              </a:rPr>
              <a:t>oder mit einer </a:t>
            </a:r>
            <a:r>
              <a:rPr lang="de" sz="2667" dirty="0">
                <a:solidFill>
                  <a:srgbClr val="4224BE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Economica"/>
              </a:rPr>
              <a:t>freien Lizenz </a:t>
            </a:r>
            <a:r>
              <a:rPr lang="de" sz="2667" dirty="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Economica"/>
              </a:rPr>
              <a:t>bereitgestellt werden. Das Wesen dieser offenen Materialien liegt darin, dass </a:t>
            </a:r>
            <a:r>
              <a:rPr lang="de" sz="2667" dirty="0">
                <a:solidFill>
                  <a:srgbClr val="4224BE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Economica"/>
              </a:rPr>
              <a:t>jedermann sie legal und kostenfrei vervielfältigen, verwenden, verändern und verbreiten </a:t>
            </a:r>
            <a:r>
              <a:rPr lang="de" sz="2667" dirty="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Economica"/>
              </a:rPr>
              <a:t>kann. OER umfassen </a:t>
            </a:r>
            <a:r>
              <a:rPr lang="de" sz="2667" dirty="0">
                <a:solidFill>
                  <a:srgbClr val="38761D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Economica"/>
              </a:rPr>
              <a:t>Lehrbücher, Lehrpläne, </a:t>
            </a:r>
            <a:r>
              <a:rPr lang="de" sz="2667" dirty="0" err="1">
                <a:solidFill>
                  <a:srgbClr val="38761D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Economica"/>
              </a:rPr>
              <a:t>Lehrveran-staltungskonzepte</a:t>
            </a:r>
            <a:r>
              <a:rPr lang="de" sz="2667" dirty="0">
                <a:solidFill>
                  <a:srgbClr val="38761D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Economica"/>
              </a:rPr>
              <a:t>, Skripte, Aufgaben, Tests, Projekte, Audio-, Video- und Animationsformate</a:t>
            </a:r>
            <a:r>
              <a:rPr lang="de" sz="2667" dirty="0">
                <a:solidFill>
                  <a:schemeClr val="accent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Economica"/>
              </a:rPr>
              <a:t>.</a:t>
            </a:r>
            <a:endParaRPr sz="2667" dirty="0">
              <a:solidFill>
                <a:schemeClr val="accent1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  <a:sym typeface="Economica"/>
            </a:endParaRPr>
          </a:p>
          <a:p>
            <a:pPr>
              <a:lnSpc>
                <a:spcPct val="115000"/>
              </a:lnSpc>
              <a:spcBef>
                <a:spcPts val="533"/>
              </a:spcBef>
              <a:spcAft>
                <a:spcPts val="2133"/>
              </a:spcAft>
            </a:pPr>
            <a:r>
              <a:rPr lang="de" sz="1333" dirty="0">
                <a:solidFill>
                  <a:srgbClr val="695D46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Economica"/>
              </a:rPr>
              <a:t>(Definition UNESCO 2015)*</a:t>
            </a:r>
            <a:endParaRPr sz="1333" dirty="0">
              <a:solidFill>
                <a:srgbClr val="695D46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  <a:sym typeface="Economica"/>
            </a:endParaRPr>
          </a:p>
        </p:txBody>
      </p:sp>
      <p:sp>
        <p:nvSpPr>
          <p:cNvPr id="70" name="Google Shape;70;p14"/>
          <p:cNvSpPr txBox="1"/>
          <p:nvPr/>
        </p:nvSpPr>
        <p:spPr>
          <a:xfrm>
            <a:off x="7822461" y="5899143"/>
            <a:ext cx="4177200" cy="6404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de" sz="1600" dirty="0">
                <a:solidFill>
                  <a:srgbClr val="666666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*</a:t>
            </a:r>
            <a:r>
              <a:rPr lang="de" sz="933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Deutsche Übersetzung von Jöran Muuß-Merholz, 2015</a:t>
            </a:r>
            <a:r>
              <a:rPr lang="de" sz="933" dirty="0">
                <a:uFill>
                  <a:noFill/>
                </a:u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hlinkClick r:id="rId3"/>
              </a:rPr>
              <a:t> </a:t>
            </a:r>
            <a:r>
              <a:rPr lang="de" sz="933" u="sng" dirty="0">
                <a:solidFill>
                  <a:srgbClr val="1155CC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hlinkClick r:id="rId3"/>
              </a:rPr>
              <a:t>http://open-educational-resources.de/unesco-definition-zu-oer-deutsch/</a:t>
            </a:r>
            <a:endParaRPr sz="933" dirty="0">
              <a:solidFill>
                <a:srgbClr val="666666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pic>
        <p:nvPicPr>
          <p:cNvPr id="71" name="Google Shape;71;p14" descr="OER_Ballons.jp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72967" y="2293334"/>
            <a:ext cx="3033037" cy="2458132"/>
          </a:xfrm>
          <a:prstGeom prst="rect">
            <a:avLst/>
          </a:prstGeom>
          <a:noFill/>
          <a:ln>
            <a:noFill/>
          </a:ln>
        </p:spPr>
      </p:pic>
      <p:sp>
        <p:nvSpPr>
          <p:cNvPr id="72" name="Google Shape;72;p14"/>
          <p:cNvSpPr txBox="1"/>
          <p:nvPr/>
        </p:nvSpPr>
        <p:spPr>
          <a:xfrm>
            <a:off x="11268061" y="6167368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r"/>
            <a:endParaRPr sz="1200" dirty="0">
              <a:solidFill>
                <a:srgbClr val="424242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73" name="Google Shape;73;p14"/>
          <p:cNvSpPr txBox="1"/>
          <p:nvPr/>
        </p:nvSpPr>
        <p:spPr>
          <a:xfrm>
            <a:off x="472884" y="4571733"/>
            <a:ext cx="3033200" cy="76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r>
              <a:rPr lang="de" sz="1200" dirty="0">
                <a:solidFill>
                  <a:schemeClr val="dk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Foto: Gabi </a:t>
            </a:r>
            <a:r>
              <a:rPr lang="de" sz="1200" dirty="0" err="1">
                <a:solidFill>
                  <a:schemeClr val="dk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Fahrenkrog</a:t>
            </a:r>
            <a:r>
              <a:rPr lang="de" sz="1200" dirty="0">
                <a:solidFill>
                  <a:schemeClr val="dk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unter der Lizenz</a:t>
            </a:r>
            <a:r>
              <a:rPr lang="de" sz="1200" dirty="0">
                <a:solidFill>
                  <a:schemeClr val="dk1"/>
                </a:solidFill>
                <a:uFill>
                  <a:noFill/>
                </a:u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hlinkClick r:id="rId5"/>
              </a:rPr>
              <a:t> </a:t>
            </a:r>
            <a:r>
              <a:rPr lang="de" sz="1200" u="sng" dirty="0">
                <a:solidFill>
                  <a:schemeClr val="hlink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hlinkClick r:id="rId5"/>
              </a:rPr>
              <a:t>CC BY 4.0</a:t>
            </a:r>
            <a:endParaRPr sz="1200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68084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5"/>
          <p:cNvSpPr txBox="1"/>
          <p:nvPr/>
        </p:nvSpPr>
        <p:spPr>
          <a:xfrm>
            <a:off x="11221795" y="6167368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r"/>
            <a:endParaRPr sz="1200" dirty="0">
              <a:solidFill>
                <a:srgbClr val="424242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80" name="Google Shape;80;p15"/>
          <p:cNvSpPr txBox="1"/>
          <p:nvPr/>
        </p:nvSpPr>
        <p:spPr>
          <a:xfrm>
            <a:off x="0" y="120433"/>
            <a:ext cx="12192000" cy="98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ctr">
              <a:lnSpc>
                <a:spcPct val="115000"/>
              </a:lnSpc>
            </a:pPr>
            <a:r>
              <a:rPr lang="de" sz="4400" dirty="0">
                <a:solidFill>
                  <a:srgbClr val="C00000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Economica"/>
              </a:rPr>
              <a:t>Was ist denn nun „Offen“?</a:t>
            </a:r>
            <a:endParaRPr sz="4400" dirty="0">
              <a:solidFill>
                <a:srgbClr val="C00000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  <a:sym typeface="Economica"/>
            </a:endParaRPr>
          </a:p>
        </p:txBody>
      </p:sp>
      <p:sp>
        <p:nvSpPr>
          <p:cNvPr id="81" name="Google Shape;81;p15"/>
          <p:cNvSpPr txBox="1"/>
          <p:nvPr/>
        </p:nvSpPr>
        <p:spPr>
          <a:xfrm>
            <a:off x="4007644" y="1288000"/>
            <a:ext cx="7945751" cy="47949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endParaRPr sz="1867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marL="609585" indent="-457189">
              <a:spcBef>
                <a:spcPts val="1200"/>
              </a:spcBef>
              <a:buSzPts val="1800"/>
              <a:buChar char="●"/>
            </a:pPr>
            <a:r>
              <a:rPr lang="de" sz="24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Technisch: Formate, kein DRM, keine proprietäre Software </a:t>
            </a:r>
            <a:endParaRPr sz="2400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marL="609585" indent="-457189">
              <a:spcBef>
                <a:spcPts val="1200"/>
              </a:spcBef>
              <a:buSzPts val="1800"/>
              <a:buChar char="●"/>
            </a:pPr>
            <a:r>
              <a:rPr lang="de" sz="24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Rechtlich: Freie Lizenzen</a:t>
            </a:r>
            <a:endParaRPr sz="2400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marL="609585" indent="-457189">
              <a:spcBef>
                <a:spcPts val="1200"/>
              </a:spcBef>
              <a:buSzPts val="1800"/>
              <a:buChar char="●"/>
            </a:pPr>
            <a:r>
              <a:rPr lang="de" sz="24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Barrierefrei: offen zur Nutzung für alle Menschen</a:t>
            </a:r>
            <a:endParaRPr sz="2400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>
              <a:buClr>
                <a:schemeClr val="dk1"/>
              </a:buClr>
              <a:buSzPts val="1100"/>
            </a:pPr>
            <a:r>
              <a:rPr lang="de" sz="24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	 	</a:t>
            </a:r>
            <a:endParaRPr sz="2400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pic>
        <p:nvPicPr>
          <p:cNvPr id="3" name="Grafik 2" descr="Ein Bild, das Gebäude, draußen, sitzend, Tür enthält.&#10;&#10;Automatisch generierte Beschreibung">
            <a:extLst>
              <a:ext uri="{FF2B5EF4-FFF2-40B4-BE49-F238E27FC236}">
                <a16:creationId xmlns:a16="http://schemas.microsoft.com/office/drawing/2014/main" id="{304837CB-A9F4-354C-BA01-301853E2774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0403" y="1106780"/>
            <a:ext cx="3086838" cy="5487713"/>
          </a:xfrm>
          <a:prstGeom prst="rect">
            <a:avLst/>
          </a:prstGeom>
        </p:spPr>
      </p:pic>
      <p:sp>
        <p:nvSpPr>
          <p:cNvPr id="83" name="Google Shape;83;p15"/>
          <p:cNvSpPr txBox="1"/>
          <p:nvPr/>
        </p:nvSpPr>
        <p:spPr>
          <a:xfrm rot="5400000">
            <a:off x="-1366921" y="5206284"/>
            <a:ext cx="3462448" cy="42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ctr"/>
            <a:r>
              <a:rPr lang="de-DE" sz="10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hlinkClick r:id="rId4"/>
              </a:rPr>
              <a:t>"The Door"</a:t>
            </a:r>
            <a:r>
              <a:rPr lang="de-DE" sz="10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 von </a:t>
            </a:r>
            <a:r>
              <a:rPr lang="de-DE" sz="10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hlinkClick r:id="rId5"/>
              </a:rPr>
              <a:t>andymiccone</a:t>
            </a:r>
            <a:r>
              <a:rPr lang="de-DE" sz="10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, </a:t>
            </a:r>
            <a:r>
              <a:rPr lang="de-DE" sz="10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hlinkClick r:id="rId6"/>
              </a:rPr>
              <a:t>CC0 1.0</a:t>
            </a:r>
            <a:endParaRPr sz="1000" dirty="0">
              <a:solidFill>
                <a:schemeClr val="accent1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99452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20"/>
          <p:cNvSpPr txBox="1"/>
          <p:nvPr/>
        </p:nvSpPr>
        <p:spPr>
          <a:xfrm>
            <a:off x="207832" y="260233"/>
            <a:ext cx="3072003" cy="2975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5400" tIns="25400" rIns="25400" bIns="254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 b="0">
              <a:solidFill>
                <a:schemeClr val="dk1"/>
              </a:solidFill>
              <a:latin typeface="Asap Medium"/>
              <a:ea typeface="Asap Medium"/>
              <a:cs typeface="Asap Medium"/>
              <a:sym typeface="Asap Medium"/>
            </a:endParaRPr>
          </a:p>
        </p:txBody>
      </p:sp>
      <p:pic>
        <p:nvPicPr>
          <p:cNvPr id="147" name="Google Shape;147;p20" descr="Shape 10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840579" y="787531"/>
            <a:ext cx="2991269" cy="4106203"/>
          </a:xfrm>
          <a:prstGeom prst="rect">
            <a:avLst/>
          </a:prstGeom>
          <a:noFill/>
          <a:ln>
            <a:noFill/>
          </a:ln>
        </p:spPr>
      </p:pic>
      <p:pic>
        <p:nvPicPr>
          <p:cNvPr id="148" name="Google Shape;148;p20" descr="Shape 10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591883" y="394940"/>
            <a:ext cx="5577846" cy="1142368"/>
          </a:xfrm>
          <a:prstGeom prst="rect">
            <a:avLst/>
          </a:prstGeom>
          <a:noFill/>
          <a:ln>
            <a:noFill/>
          </a:ln>
        </p:spPr>
      </p:pic>
      <p:pic>
        <p:nvPicPr>
          <p:cNvPr id="149" name="Google Shape;149;p20" descr="Shape 107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520860" y="1506407"/>
            <a:ext cx="6668497" cy="1142369"/>
          </a:xfrm>
          <a:prstGeom prst="rect">
            <a:avLst/>
          </a:prstGeom>
          <a:noFill/>
          <a:ln>
            <a:noFill/>
          </a:ln>
        </p:spPr>
      </p:pic>
      <p:pic>
        <p:nvPicPr>
          <p:cNvPr id="150" name="Google Shape;150;p20" descr="Shape 108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4559834" y="2626581"/>
            <a:ext cx="7632166" cy="1142369"/>
          </a:xfrm>
          <a:prstGeom prst="rect">
            <a:avLst/>
          </a:prstGeom>
          <a:noFill/>
          <a:ln>
            <a:noFill/>
          </a:ln>
        </p:spPr>
      </p:pic>
      <p:sp>
        <p:nvSpPr>
          <p:cNvPr id="151" name="Google Shape;151;p20"/>
          <p:cNvSpPr txBox="1"/>
          <p:nvPr/>
        </p:nvSpPr>
        <p:spPr>
          <a:xfrm>
            <a:off x="1683498" y="6199955"/>
            <a:ext cx="8876404" cy="6504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75" tIns="121875" rIns="121875" bIns="121875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900" dirty="0">
                <a:solidFill>
                  <a:schemeClr val="dk1"/>
                </a:solidFill>
                <a:latin typeface="Asap"/>
                <a:ea typeface="Asap"/>
                <a:cs typeface="Asap"/>
                <a:sym typeface="Asap"/>
              </a:rPr>
              <a:t>„5 V-Freiheiten </a:t>
            </a:r>
            <a:r>
              <a:rPr lang="de-DE" sz="900" dirty="0" err="1">
                <a:solidFill>
                  <a:schemeClr val="dk1"/>
                </a:solidFill>
                <a:latin typeface="Asap"/>
                <a:ea typeface="Asap"/>
                <a:cs typeface="Asap"/>
                <a:sym typeface="Asap"/>
              </a:rPr>
              <a:t>für</a:t>
            </a:r>
            <a:r>
              <a:rPr lang="de-DE" sz="900" dirty="0">
                <a:solidFill>
                  <a:schemeClr val="dk1"/>
                </a:solidFill>
                <a:latin typeface="Asap"/>
                <a:ea typeface="Asap"/>
                <a:cs typeface="Asap"/>
                <a:sym typeface="Asap"/>
              </a:rPr>
              <a:t> Offenheit“  von Julia </a:t>
            </a:r>
            <a:r>
              <a:rPr lang="de-DE" sz="900" dirty="0" err="1">
                <a:solidFill>
                  <a:schemeClr val="dk1"/>
                </a:solidFill>
                <a:latin typeface="Asap"/>
                <a:ea typeface="Asap"/>
                <a:cs typeface="Asap"/>
                <a:sym typeface="Asap"/>
              </a:rPr>
              <a:t>Eggestein</a:t>
            </a:r>
            <a:r>
              <a:rPr lang="de-DE" sz="900" dirty="0">
                <a:solidFill>
                  <a:schemeClr val="dk1"/>
                </a:solidFill>
                <a:latin typeface="Asap"/>
                <a:ea typeface="Asap"/>
                <a:cs typeface="Asap"/>
                <a:sym typeface="Asap"/>
              </a:rPr>
              <a:t> (Grafik), </a:t>
            </a:r>
            <a:r>
              <a:rPr lang="de-DE" sz="900" dirty="0" err="1">
                <a:solidFill>
                  <a:schemeClr val="dk1"/>
                </a:solidFill>
                <a:latin typeface="Asap"/>
                <a:ea typeface="Asap"/>
                <a:cs typeface="Asap"/>
                <a:sym typeface="Asap"/>
              </a:rPr>
              <a:t>Jöran</a:t>
            </a:r>
            <a:r>
              <a:rPr lang="de-DE" sz="900" dirty="0">
                <a:solidFill>
                  <a:schemeClr val="dk1"/>
                </a:solidFill>
                <a:latin typeface="Asap"/>
                <a:ea typeface="Asap"/>
                <a:cs typeface="Asap"/>
                <a:sym typeface="Asap"/>
              </a:rPr>
              <a:t> Muuß-Merholz (inhaltliche </a:t>
            </a:r>
            <a:r>
              <a:rPr lang="de-DE" sz="900" dirty="0" err="1">
                <a:solidFill>
                  <a:schemeClr val="dk1"/>
                </a:solidFill>
                <a:latin typeface="Asap"/>
                <a:ea typeface="Asap"/>
                <a:cs typeface="Asap"/>
                <a:sym typeface="Asap"/>
              </a:rPr>
              <a:t>Übersetzung</a:t>
            </a:r>
            <a:r>
              <a:rPr lang="de-DE" sz="900" dirty="0">
                <a:solidFill>
                  <a:schemeClr val="dk1"/>
                </a:solidFill>
                <a:latin typeface="Asap"/>
                <a:ea typeface="Asap"/>
                <a:cs typeface="Asap"/>
                <a:sym typeface="Asap"/>
              </a:rPr>
              <a:t>, Anpassung und vorsichtige Erweiterung) und </a:t>
            </a:r>
            <a:r>
              <a:rPr lang="de-DE" sz="900" dirty="0" err="1">
                <a:solidFill>
                  <a:schemeClr val="dk1"/>
                </a:solidFill>
                <a:latin typeface="Asap"/>
                <a:ea typeface="Asap"/>
                <a:cs typeface="Asap"/>
                <a:sym typeface="Asap"/>
              </a:rPr>
              <a:t>Jörg</a:t>
            </a:r>
            <a:r>
              <a:rPr lang="de-DE" sz="900" dirty="0">
                <a:solidFill>
                  <a:schemeClr val="dk1"/>
                </a:solidFill>
                <a:latin typeface="Asap"/>
                <a:ea typeface="Asap"/>
                <a:cs typeface="Asap"/>
                <a:sym typeface="Asap"/>
              </a:rPr>
              <a:t> </a:t>
            </a:r>
            <a:r>
              <a:rPr lang="de-DE" sz="900" dirty="0" err="1">
                <a:solidFill>
                  <a:schemeClr val="dk1"/>
                </a:solidFill>
                <a:latin typeface="Asap"/>
                <a:ea typeface="Asap"/>
                <a:cs typeface="Asap"/>
                <a:sym typeface="Asap"/>
              </a:rPr>
              <a:t>Lohrer</a:t>
            </a:r>
            <a:r>
              <a:rPr lang="de-DE" sz="900" dirty="0">
                <a:solidFill>
                  <a:schemeClr val="dk1"/>
                </a:solidFill>
                <a:latin typeface="Asap"/>
                <a:ea typeface="Asap"/>
                <a:cs typeface="Asap"/>
                <a:sym typeface="Asap"/>
              </a:rPr>
              <a:t> (</a:t>
            </a:r>
            <a:r>
              <a:rPr lang="de-DE" sz="900" dirty="0" err="1">
                <a:solidFill>
                  <a:schemeClr val="dk1"/>
                </a:solidFill>
                <a:latin typeface="Asap"/>
                <a:ea typeface="Asap"/>
                <a:cs typeface="Asap"/>
                <a:sym typeface="Asap"/>
              </a:rPr>
              <a:t>Wortschöpfer</a:t>
            </a:r>
            <a:r>
              <a:rPr lang="de-DE" sz="900" dirty="0">
                <a:solidFill>
                  <a:schemeClr val="dk1"/>
                </a:solidFill>
                <a:latin typeface="Asap"/>
                <a:ea typeface="Asap"/>
                <a:cs typeface="Asap"/>
                <a:sym typeface="Asap"/>
              </a:rPr>
              <a:t>) unter CC BY 4.0. Basierend auf „</a:t>
            </a:r>
            <a:r>
              <a:rPr lang="de-DE" sz="900" dirty="0" err="1">
                <a:solidFill>
                  <a:schemeClr val="dk1"/>
                </a:solidFill>
                <a:latin typeface="Asap"/>
                <a:ea typeface="Asap"/>
                <a:cs typeface="Asap"/>
                <a:sym typeface="Asap"/>
              </a:rPr>
              <a:t>Defining</a:t>
            </a:r>
            <a:r>
              <a:rPr lang="de-DE" sz="900" dirty="0">
                <a:solidFill>
                  <a:schemeClr val="dk1"/>
                </a:solidFill>
                <a:latin typeface="Asap"/>
                <a:ea typeface="Asap"/>
                <a:cs typeface="Asap"/>
                <a:sym typeface="Asap"/>
              </a:rPr>
              <a:t> </a:t>
            </a:r>
            <a:r>
              <a:rPr lang="de-DE" sz="900" dirty="0" err="1">
                <a:solidFill>
                  <a:schemeClr val="dk1"/>
                </a:solidFill>
                <a:latin typeface="Asap"/>
                <a:ea typeface="Asap"/>
                <a:cs typeface="Asap"/>
                <a:sym typeface="Asap"/>
              </a:rPr>
              <a:t>the</a:t>
            </a:r>
            <a:r>
              <a:rPr lang="de-DE" sz="900" dirty="0">
                <a:solidFill>
                  <a:schemeClr val="dk1"/>
                </a:solidFill>
                <a:latin typeface="Asap"/>
                <a:ea typeface="Asap"/>
                <a:cs typeface="Asap"/>
                <a:sym typeface="Asap"/>
              </a:rPr>
              <a:t> ‘Open’ in Open Content </a:t>
            </a:r>
            <a:r>
              <a:rPr lang="de-DE" sz="900" dirty="0" err="1">
                <a:solidFill>
                  <a:schemeClr val="dk1"/>
                </a:solidFill>
                <a:latin typeface="Asap"/>
                <a:ea typeface="Asap"/>
                <a:cs typeface="Asap"/>
                <a:sym typeface="Asap"/>
              </a:rPr>
              <a:t>and</a:t>
            </a:r>
            <a:r>
              <a:rPr lang="de-DE" sz="900" dirty="0">
                <a:solidFill>
                  <a:schemeClr val="dk1"/>
                </a:solidFill>
                <a:latin typeface="Asap"/>
                <a:ea typeface="Asap"/>
                <a:cs typeface="Asap"/>
                <a:sym typeface="Asap"/>
              </a:rPr>
              <a:t> Open Educational Resources“ von David </a:t>
            </a:r>
            <a:r>
              <a:rPr lang="de-DE" sz="900" dirty="0" err="1">
                <a:solidFill>
                  <a:schemeClr val="dk1"/>
                </a:solidFill>
                <a:latin typeface="Asap"/>
                <a:ea typeface="Asap"/>
                <a:cs typeface="Asap"/>
                <a:sym typeface="Asap"/>
              </a:rPr>
              <a:t>Wiley</a:t>
            </a:r>
            <a:r>
              <a:rPr lang="de-DE" sz="900" dirty="0">
                <a:solidFill>
                  <a:schemeClr val="dk1"/>
                </a:solidFill>
                <a:latin typeface="Asap"/>
                <a:ea typeface="Asap"/>
                <a:cs typeface="Asap"/>
                <a:sym typeface="Asap"/>
              </a:rPr>
              <a:t> auf </a:t>
            </a:r>
            <a:r>
              <a:rPr lang="de-DE" sz="900" u="sng" dirty="0">
                <a:solidFill>
                  <a:schemeClr val="hlink"/>
                </a:solidFill>
                <a:latin typeface="Asap"/>
                <a:ea typeface="Asap"/>
                <a:cs typeface="Asap"/>
                <a:sym typeface="Asap"/>
                <a:hlinkClick r:id="rId7"/>
              </a:rPr>
              <a:t>www.opencontent.org/definition/</a:t>
            </a:r>
            <a:r>
              <a:rPr lang="de-DE" sz="900" dirty="0">
                <a:solidFill>
                  <a:schemeClr val="dk1"/>
                </a:solidFill>
                <a:latin typeface="Asap"/>
                <a:ea typeface="Asap"/>
                <a:cs typeface="Asap"/>
                <a:sym typeface="Asap"/>
              </a:rPr>
              <a:t> unter CC BY 4.0 . Details zur Lizenz: </a:t>
            </a:r>
            <a:r>
              <a:rPr lang="de-DE" sz="900" u="sng" dirty="0">
                <a:solidFill>
                  <a:schemeClr val="hlink"/>
                </a:solidFill>
                <a:latin typeface="Asap"/>
                <a:ea typeface="Asap"/>
                <a:cs typeface="Asap"/>
                <a:sym typeface="Asap"/>
                <a:hlinkClick r:id="rId8"/>
              </a:rPr>
              <a:t>http://creativecommons.org/licenses/by/4.0</a:t>
            </a:r>
            <a:r>
              <a:rPr lang="de-DE" sz="900" dirty="0">
                <a:solidFill>
                  <a:schemeClr val="dk1"/>
                </a:solidFill>
                <a:latin typeface="Asap"/>
                <a:ea typeface="Asap"/>
                <a:cs typeface="Asap"/>
                <a:sym typeface="Asap"/>
              </a:rPr>
              <a:t> </a:t>
            </a:r>
            <a:endParaRPr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pic>
        <p:nvPicPr>
          <p:cNvPr id="152" name="Google Shape;152;p20" descr="Shape 110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10717121" y="6013232"/>
            <a:ext cx="1474885" cy="786802"/>
          </a:xfrm>
          <a:prstGeom prst="rect">
            <a:avLst/>
          </a:prstGeom>
          <a:noFill/>
          <a:ln>
            <a:noFill/>
          </a:ln>
        </p:spPr>
      </p:pic>
      <p:pic>
        <p:nvPicPr>
          <p:cNvPr id="153" name="Google Shape;153;p20" descr="Shape 111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1142486" y="6319091"/>
            <a:ext cx="1082023" cy="41217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4" name="Google Shape;154;p20" descr="Shape 112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3475041" y="3760243"/>
            <a:ext cx="8694688" cy="1142369"/>
          </a:xfrm>
          <a:prstGeom prst="rect">
            <a:avLst/>
          </a:prstGeom>
          <a:noFill/>
          <a:ln>
            <a:noFill/>
          </a:ln>
        </p:spPr>
      </p:pic>
      <p:pic>
        <p:nvPicPr>
          <p:cNvPr id="155" name="Google Shape;155;p20" descr="Shape 113"/>
          <p:cNvPicPr preferRelativeResize="0"/>
          <p:nvPr/>
        </p:nvPicPr>
        <p:blipFill rotWithShape="1">
          <a:blip r:embed="rId12">
            <a:alphaModFix/>
          </a:blip>
          <a:srcRect/>
          <a:stretch/>
        </p:blipFill>
        <p:spPr>
          <a:xfrm>
            <a:off x="2590154" y="4849151"/>
            <a:ext cx="9599203" cy="1142378"/>
          </a:xfrm>
          <a:prstGeom prst="rect">
            <a:avLst/>
          </a:prstGeom>
          <a:noFill/>
          <a:ln>
            <a:noFill/>
          </a:ln>
        </p:spPr>
      </p:pic>
      <p:sp>
        <p:nvSpPr>
          <p:cNvPr id="156" name="Google Shape;156;p20"/>
          <p:cNvSpPr txBox="1">
            <a:spLocks noGrp="1"/>
          </p:cNvSpPr>
          <p:nvPr>
            <p:ph type="title"/>
          </p:nvPr>
        </p:nvSpPr>
        <p:spPr>
          <a:xfrm>
            <a:off x="403977" y="474176"/>
            <a:ext cx="3932237" cy="21882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</a:pPr>
            <a:r>
              <a:rPr lang="de-DE" sz="4400" dirty="0">
                <a:solidFill>
                  <a:srgbClr val="C00000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Die 5V-Freiheiten für Offenheit </a:t>
            </a:r>
            <a:br>
              <a:rPr lang="de-DE" dirty="0"/>
            </a:br>
            <a:endParaRPr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19"/>
          <p:cNvSpPr txBox="1"/>
          <p:nvPr/>
        </p:nvSpPr>
        <p:spPr>
          <a:xfrm>
            <a:off x="11268061" y="6167368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r"/>
            <a:endParaRPr sz="1200" dirty="0">
              <a:solidFill>
                <a:srgbClr val="424242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112" name="Google Shape;112;p19"/>
          <p:cNvSpPr txBox="1"/>
          <p:nvPr/>
        </p:nvSpPr>
        <p:spPr>
          <a:xfrm>
            <a:off x="0" y="2563"/>
            <a:ext cx="12192000" cy="95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ctr">
              <a:lnSpc>
                <a:spcPct val="115000"/>
              </a:lnSpc>
            </a:pPr>
            <a:r>
              <a:rPr lang="de" sz="4400" dirty="0">
                <a:solidFill>
                  <a:srgbClr val="C00000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Economica"/>
              </a:rPr>
              <a:t>Und was ist „</a:t>
            </a:r>
            <a:r>
              <a:rPr lang="de" sz="4400" dirty="0" err="1">
                <a:solidFill>
                  <a:srgbClr val="C00000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Economica"/>
              </a:rPr>
              <a:t>edukativ</a:t>
            </a:r>
            <a:r>
              <a:rPr lang="de" sz="4400" dirty="0">
                <a:solidFill>
                  <a:srgbClr val="C00000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Economica"/>
              </a:rPr>
              <a:t>“?</a:t>
            </a:r>
            <a:endParaRPr sz="4400" dirty="0">
              <a:solidFill>
                <a:srgbClr val="C00000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  <a:sym typeface="Economica"/>
            </a:endParaRPr>
          </a:p>
        </p:txBody>
      </p:sp>
      <p:sp>
        <p:nvSpPr>
          <p:cNvPr id="113" name="Google Shape;113;p19"/>
          <p:cNvSpPr txBox="1"/>
          <p:nvPr/>
        </p:nvSpPr>
        <p:spPr>
          <a:xfrm>
            <a:off x="171449" y="2068099"/>
            <a:ext cx="1972661" cy="23462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>
              <a:lnSpc>
                <a:spcPct val="115000"/>
              </a:lnSpc>
              <a:spcBef>
                <a:spcPts val="1867"/>
              </a:spcBef>
            </a:pPr>
            <a:r>
              <a:rPr lang="de-DE" sz="24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...das kommt darauf an! ;-)</a:t>
            </a:r>
            <a:endParaRPr sz="2400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>
              <a:lnSpc>
                <a:spcPct val="115000"/>
              </a:lnSpc>
              <a:spcBef>
                <a:spcPts val="1867"/>
              </a:spcBef>
              <a:spcAft>
                <a:spcPts val="533"/>
              </a:spcAft>
              <a:buClr>
                <a:schemeClr val="dk1"/>
              </a:buClr>
              <a:buSzPts val="1100"/>
            </a:pPr>
            <a:endParaRPr sz="2400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pic>
        <p:nvPicPr>
          <p:cNvPr id="8" name="Google Shape;377;p42">
            <a:extLst>
              <a:ext uri="{FF2B5EF4-FFF2-40B4-BE49-F238E27FC236}">
                <a16:creationId xmlns:a16="http://schemas.microsoft.com/office/drawing/2014/main" id="{74411D63-470F-314A-B844-866FED5D4CA8}"/>
              </a:ext>
            </a:extLst>
          </p:cNvPr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2254469" y="867103"/>
            <a:ext cx="9937531" cy="5562665"/>
          </a:xfrm>
          <a:prstGeom prst="rect">
            <a:avLst/>
          </a:prstGeom>
          <a:noFill/>
          <a:ln>
            <a:noFill/>
          </a:ln>
        </p:spPr>
      </p:pic>
      <p:sp>
        <p:nvSpPr>
          <p:cNvPr id="115" name="Google Shape;115;p19"/>
          <p:cNvSpPr txBox="1"/>
          <p:nvPr/>
        </p:nvSpPr>
        <p:spPr>
          <a:xfrm>
            <a:off x="6983661" y="6211357"/>
            <a:ext cx="8568800" cy="42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lvl="0"/>
            <a:r>
              <a:rPr lang="de-DE" sz="1050" u="sng" dirty="0">
                <a:solidFill>
                  <a:schemeClr val="hlink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Calibri"/>
                <a:hlinkClick r:id="rId4"/>
              </a:rPr>
              <a:t>https://commons.wikimedia.org/wiki/File:France_in_XXI_Century._School.jpg</a:t>
            </a:r>
            <a:r>
              <a:rPr lang="de-DE" sz="1050" dirty="0">
                <a:solidFill>
                  <a:schemeClr val="dk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Calibri"/>
              </a:rPr>
              <a:t>, CC0</a:t>
            </a:r>
            <a:endParaRPr lang="de-DE" sz="1050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73382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20"/>
          <p:cNvSpPr txBox="1"/>
          <p:nvPr/>
        </p:nvSpPr>
        <p:spPr>
          <a:xfrm>
            <a:off x="11268061" y="6167368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r"/>
            <a:endParaRPr sz="1200" dirty="0">
              <a:solidFill>
                <a:srgbClr val="424242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122" name="Google Shape;122;p20"/>
          <p:cNvSpPr txBox="1"/>
          <p:nvPr/>
        </p:nvSpPr>
        <p:spPr>
          <a:xfrm>
            <a:off x="0" y="120433"/>
            <a:ext cx="12192000" cy="95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ctr">
              <a:lnSpc>
                <a:spcPct val="115000"/>
              </a:lnSpc>
            </a:pPr>
            <a:r>
              <a:rPr lang="de" sz="4400" dirty="0">
                <a:solidFill>
                  <a:srgbClr val="C00000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Economica"/>
              </a:rPr>
              <a:t>Eine Ressource ist...</a:t>
            </a:r>
            <a:endParaRPr sz="4400" dirty="0">
              <a:solidFill>
                <a:srgbClr val="C00000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  <a:sym typeface="Economica"/>
            </a:endParaRPr>
          </a:p>
        </p:txBody>
      </p:sp>
      <p:sp>
        <p:nvSpPr>
          <p:cNvPr id="124" name="Google Shape;124;p20"/>
          <p:cNvSpPr txBox="1"/>
          <p:nvPr/>
        </p:nvSpPr>
        <p:spPr>
          <a:xfrm>
            <a:off x="192339" y="1077233"/>
            <a:ext cx="5903661" cy="51889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>
              <a:buClr>
                <a:schemeClr val="dk1"/>
              </a:buClr>
              <a:buSzPts val="1100"/>
            </a:pPr>
            <a:r>
              <a:rPr lang="de" sz="1867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	 	 	 	</a:t>
            </a:r>
            <a:endParaRPr sz="1867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>
              <a:lnSpc>
                <a:spcPct val="130000"/>
              </a:lnSpc>
            </a:pPr>
            <a:r>
              <a:rPr lang="de" sz="24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Jedes Medium:</a:t>
            </a:r>
          </a:p>
          <a:p>
            <a:pPr>
              <a:lnSpc>
                <a:spcPct val="130000"/>
              </a:lnSpc>
            </a:pPr>
            <a:endParaRPr sz="2400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>
              <a:lnSpc>
                <a:spcPct val="130000"/>
              </a:lnSpc>
              <a:buClr>
                <a:schemeClr val="dk1"/>
              </a:buClr>
              <a:buSzPts val="1100"/>
            </a:pPr>
            <a:r>
              <a:rPr lang="de" sz="2400" dirty="0">
                <a:solidFill>
                  <a:schemeClr val="tx2">
                    <a:lumMod val="7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Text, Kursmaterial, Lehrbuch, Streaming-Video, Multimedia-Anwendung, Podcast, Quiz, Lehrmodul, Simulationen, Foto  ...</a:t>
            </a:r>
          </a:p>
          <a:p>
            <a:pPr>
              <a:lnSpc>
                <a:spcPct val="130000"/>
              </a:lnSpc>
              <a:buClr>
                <a:schemeClr val="dk1"/>
              </a:buClr>
              <a:buSzPts val="1100"/>
            </a:pPr>
            <a:endParaRPr lang="de" sz="2400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>
              <a:lnSpc>
                <a:spcPct val="130000"/>
              </a:lnSpc>
              <a:buClr>
                <a:schemeClr val="dk1"/>
              </a:buClr>
              <a:buSzPts val="1100"/>
            </a:pPr>
            <a:r>
              <a:rPr lang="de" sz="24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...wenn es unter einer freien Lizenz veröffentlicht ist. </a:t>
            </a:r>
            <a:endParaRPr sz="1867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125" name="Google Shape;125;p20"/>
          <p:cNvSpPr txBox="1"/>
          <p:nvPr/>
        </p:nvSpPr>
        <p:spPr>
          <a:xfrm>
            <a:off x="5877900" y="6219367"/>
            <a:ext cx="6121760" cy="42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r"/>
            <a:r>
              <a:rPr lang="de-DE" dirty="0">
                <a:hlinkClick r:id="rId3"/>
              </a:rPr>
              <a:t>"Learning to ride"</a:t>
            </a:r>
            <a:r>
              <a:rPr lang="de-DE" dirty="0"/>
              <a:t> von </a:t>
            </a:r>
            <a:r>
              <a:rPr lang="de-DE" dirty="0">
                <a:hlinkClick r:id="rId4"/>
              </a:rPr>
              <a:t>Daquella manera</a:t>
            </a:r>
            <a:r>
              <a:rPr lang="de-DE" dirty="0"/>
              <a:t>, </a:t>
            </a:r>
            <a:r>
              <a:rPr lang="de-DE" dirty="0">
                <a:hlinkClick r:id="rId5"/>
              </a:rPr>
              <a:t>CC0 1.0</a:t>
            </a:r>
            <a:endParaRPr sz="1333" dirty="0">
              <a:solidFill>
                <a:schemeClr val="accent1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pic>
        <p:nvPicPr>
          <p:cNvPr id="3" name="Grafik 2" descr="Ein Bild, das draußen, Gras, Straße, Person enthält.&#10;&#10;Automatisch generierte Beschreibung">
            <a:extLst>
              <a:ext uri="{FF2B5EF4-FFF2-40B4-BE49-F238E27FC236}">
                <a16:creationId xmlns:a16="http://schemas.microsoft.com/office/drawing/2014/main" id="{5146B0A2-0ECC-5F4E-90B0-91071945760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877901" y="1628047"/>
            <a:ext cx="6121760" cy="4591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78698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21"/>
          <p:cNvSpPr txBox="1">
            <a:spLocks noGrp="1"/>
          </p:cNvSpPr>
          <p:nvPr>
            <p:ph type="title"/>
          </p:nvPr>
        </p:nvSpPr>
        <p:spPr>
          <a:xfrm>
            <a:off x="839789" y="977462"/>
            <a:ext cx="2959702" cy="17110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675" tIns="45675" rIns="45675" bIns="45675" anchor="b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</a:pPr>
            <a:r>
              <a:rPr lang="de-DE" sz="2800" b="0" i="0" u="none" strike="noStrike" cap="none" dirty="0">
                <a:solidFill>
                  <a:schemeClr val="dk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Calibri"/>
              </a:rPr>
              <a:t>Creative </a:t>
            </a:r>
            <a:r>
              <a:rPr lang="de-DE" sz="2800" b="0" i="0" u="none" strike="noStrike" cap="none" dirty="0" err="1">
                <a:solidFill>
                  <a:schemeClr val="dk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Calibri"/>
              </a:rPr>
              <a:t>Commons</a:t>
            </a:r>
            <a:r>
              <a:rPr lang="de-DE" sz="2800" b="0" i="0" u="none" strike="noStrike" cap="none" dirty="0">
                <a:solidFill>
                  <a:schemeClr val="dk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Calibri"/>
              </a:rPr>
              <a:t> Lizenzen</a:t>
            </a:r>
            <a:endParaRPr sz="2800" b="0" i="0" u="none" strike="noStrike" cap="none" dirty="0">
              <a:solidFill>
                <a:schemeClr val="dk1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  <a:sym typeface="Calibri"/>
            </a:endParaRPr>
          </a:p>
        </p:txBody>
      </p:sp>
      <p:pic>
        <p:nvPicPr>
          <p:cNvPr id="162" name="Google Shape;162;p21" descr="Google Shape;312;p3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206754" y="1555964"/>
            <a:ext cx="1648969" cy="617243"/>
          </a:xfrm>
          <a:prstGeom prst="rect">
            <a:avLst/>
          </a:prstGeom>
          <a:noFill/>
          <a:ln>
            <a:noFill/>
          </a:ln>
        </p:spPr>
      </p:pic>
      <p:pic>
        <p:nvPicPr>
          <p:cNvPr id="163" name="Google Shape;163;p21" descr="Google Shape;313;p3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206754" y="2290764"/>
            <a:ext cx="1648969" cy="590765"/>
          </a:xfrm>
          <a:prstGeom prst="rect">
            <a:avLst/>
          </a:prstGeom>
          <a:noFill/>
          <a:ln>
            <a:noFill/>
          </a:ln>
        </p:spPr>
      </p:pic>
      <p:pic>
        <p:nvPicPr>
          <p:cNvPr id="164" name="Google Shape;164;p21" descr="Google Shape;314;p38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206754" y="2999084"/>
            <a:ext cx="1648969" cy="647903"/>
          </a:xfrm>
          <a:prstGeom prst="rect">
            <a:avLst/>
          </a:prstGeom>
          <a:noFill/>
          <a:ln>
            <a:noFill/>
          </a:ln>
        </p:spPr>
      </p:pic>
      <p:pic>
        <p:nvPicPr>
          <p:cNvPr id="165" name="Google Shape;165;p21" descr="Google Shape;315;p38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6381355" y="4010416"/>
            <a:ext cx="1648969" cy="5682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66" name="Google Shape;166;p21" descr="Google Shape;316;p38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4206754" y="3982870"/>
            <a:ext cx="1648969" cy="623389"/>
          </a:xfrm>
          <a:prstGeom prst="rect">
            <a:avLst/>
          </a:prstGeom>
          <a:noFill/>
          <a:ln>
            <a:noFill/>
          </a:ln>
        </p:spPr>
      </p:pic>
      <p:pic>
        <p:nvPicPr>
          <p:cNvPr id="167" name="Google Shape;167;p21" descr="Google Shape;317;p38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6381355" y="4942139"/>
            <a:ext cx="1648969" cy="590809"/>
          </a:xfrm>
          <a:prstGeom prst="rect">
            <a:avLst/>
          </a:prstGeom>
          <a:noFill/>
          <a:ln>
            <a:noFill/>
          </a:ln>
        </p:spPr>
      </p:pic>
      <p:pic>
        <p:nvPicPr>
          <p:cNvPr id="168" name="Google Shape;168;p21" descr="Google Shape;318;p38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4206754" y="4942137"/>
            <a:ext cx="1648969" cy="590809"/>
          </a:xfrm>
          <a:prstGeom prst="rect">
            <a:avLst/>
          </a:prstGeom>
          <a:noFill/>
          <a:ln>
            <a:noFill/>
          </a:ln>
        </p:spPr>
      </p:pic>
      <p:sp>
        <p:nvSpPr>
          <p:cNvPr id="169" name="Google Shape;169;p21"/>
          <p:cNvSpPr txBox="1"/>
          <p:nvPr/>
        </p:nvSpPr>
        <p:spPr>
          <a:xfrm>
            <a:off x="7540120" y="2201422"/>
            <a:ext cx="1380764" cy="7390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675" tIns="45675" rIns="45675" bIns="456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4400" b="1" dirty="0">
                <a:solidFill>
                  <a:schemeClr val="dk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Calibri"/>
              </a:rPr>
              <a:t>OER</a:t>
            </a:r>
            <a:endParaRPr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cxnSp>
        <p:nvCxnSpPr>
          <p:cNvPr id="170" name="Google Shape;170;p21"/>
          <p:cNvCxnSpPr/>
          <p:nvPr/>
        </p:nvCxnSpPr>
        <p:spPr>
          <a:xfrm>
            <a:off x="1167010" y="3815345"/>
            <a:ext cx="9857980" cy="1"/>
          </a:xfrm>
          <a:prstGeom prst="straightConnector1">
            <a:avLst/>
          </a:prstGeom>
          <a:noFill/>
          <a:ln w="101600" cap="flat" cmpd="sng">
            <a:solidFill>
              <a:srgbClr val="A7A7A7"/>
            </a:solidFill>
            <a:prstDash val="dashDot"/>
            <a:miter lim="400000"/>
            <a:headEnd type="none" w="sm" len="sm"/>
            <a:tailEnd type="none" w="sm" len="sm"/>
          </a:ln>
        </p:spPr>
      </p:cxnSp>
      <p:sp>
        <p:nvSpPr>
          <p:cNvPr id="171" name="Google Shape;171;p21"/>
          <p:cNvSpPr/>
          <p:nvPr/>
        </p:nvSpPr>
        <p:spPr>
          <a:xfrm>
            <a:off x="6093290" y="1791628"/>
            <a:ext cx="1209131" cy="1325536"/>
          </a:xfrm>
          <a:custGeom>
            <a:avLst/>
            <a:gdLst/>
            <a:ahLst/>
            <a:cxnLst/>
            <a:rect l="l" t="t" r="r" b="b"/>
            <a:pathLst>
              <a:path w="21030" h="21599" extrusionOk="0">
                <a:moveTo>
                  <a:pt x="8533" y="0"/>
                </a:moveTo>
                <a:cubicBezTo>
                  <a:pt x="8363" y="1"/>
                  <a:pt x="8192" y="58"/>
                  <a:pt x="8054" y="179"/>
                </a:cubicBezTo>
                <a:cubicBezTo>
                  <a:pt x="7531" y="638"/>
                  <a:pt x="6970" y="1441"/>
                  <a:pt x="7087" y="2734"/>
                </a:cubicBezTo>
                <a:cubicBezTo>
                  <a:pt x="7292" y="4997"/>
                  <a:pt x="9344" y="5714"/>
                  <a:pt x="7908" y="8149"/>
                </a:cubicBezTo>
                <a:cubicBezTo>
                  <a:pt x="7908" y="8149"/>
                  <a:pt x="6742" y="8020"/>
                  <a:pt x="4459" y="8430"/>
                </a:cubicBezTo>
                <a:cubicBezTo>
                  <a:pt x="2536" y="8776"/>
                  <a:pt x="1728" y="8552"/>
                  <a:pt x="884" y="8969"/>
                </a:cubicBezTo>
                <a:cubicBezTo>
                  <a:pt x="-570" y="9687"/>
                  <a:pt x="-101" y="11442"/>
                  <a:pt x="1349" y="12003"/>
                </a:cubicBezTo>
                <a:cubicBezTo>
                  <a:pt x="729" y="12376"/>
                  <a:pt x="328" y="12995"/>
                  <a:pt x="348" y="13615"/>
                </a:cubicBezTo>
                <a:cubicBezTo>
                  <a:pt x="368" y="14236"/>
                  <a:pt x="809" y="14858"/>
                  <a:pt x="1873" y="15239"/>
                </a:cubicBezTo>
                <a:cubicBezTo>
                  <a:pt x="1277" y="15815"/>
                  <a:pt x="976" y="16470"/>
                  <a:pt x="1058" y="17042"/>
                </a:cubicBezTo>
                <a:cubicBezTo>
                  <a:pt x="1139" y="17615"/>
                  <a:pt x="1603" y="18105"/>
                  <a:pt x="2539" y="18352"/>
                </a:cubicBezTo>
                <a:cubicBezTo>
                  <a:pt x="1295" y="19567"/>
                  <a:pt x="2436" y="21027"/>
                  <a:pt x="3759" y="21027"/>
                </a:cubicBezTo>
                <a:cubicBezTo>
                  <a:pt x="13755" y="21027"/>
                  <a:pt x="12101" y="20342"/>
                  <a:pt x="15234" y="20342"/>
                </a:cubicBezTo>
                <a:cubicBezTo>
                  <a:pt x="18665" y="20342"/>
                  <a:pt x="21030" y="21599"/>
                  <a:pt x="21030" y="21599"/>
                </a:cubicBezTo>
                <a:lnTo>
                  <a:pt x="21030" y="11829"/>
                </a:lnTo>
                <a:cubicBezTo>
                  <a:pt x="21030" y="11829"/>
                  <a:pt x="18103" y="11058"/>
                  <a:pt x="16154" y="10113"/>
                </a:cubicBezTo>
                <a:cubicBezTo>
                  <a:pt x="15350" y="9722"/>
                  <a:pt x="14504" y="9210"/>
                  <a:pt x="13676" y="6613"/>
                </a:cubicBezTo>
                <a:cubicBezTo>
                  <a:pt x="12912" y="4218"/>
                  <a:pt x="11140" y="3961"/>
                  <a:pt x="10515" y="2980"/>
                </a:cubicBezTo>
                <a:cubicBezTo>
                  <a:pt x="10128" y="2452"/>
                  <a:pt x="9578" y="1231"/>
                  <a:pt x="9220" y="425"/>
                </a:cubicBezTo>
                <a:cubicBezTo>
                  <a:pt x="9099" y="153"/>
                  <a:pt x="8817" y="-1"/>
                  <a:pt x="8533" y="0"/>
                </a:cubicBezTo>
                <a:close/>
              </a:path>
            </a:pathLst>
          </a:custGeom>
          <a:solidFill>
            <a:srgbClr val="FFFFFF"/>
          </a:solidFill>
          <a:ln w="50800" cap="flat" cmpd="sng">
            <a:solidFill>
              <a:schemeClr val="accent2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2" name="Google Shape;172;p21"/>
          <p:cNvSpPr/>
          <p:nvPr/>
        </p:nvSpPr>
        <p:spPr>
          <a:xfrm>
            <a:off x="8564513" y="4063508"/>
            <a:ext cx="840860" cy="1509115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6808" y="0"/>
                </a:moveTo>
                <a:lnTo>
                  <a:pt x="0" y="12520"/>
                </a:lnTo>
                <a:lnTo>
                  <a:pt x="12017" y="12520"/>
                </a:lnTo>
                <a:lnTo>
                  <a:pt x="9664" y="21600"/>
                </a:lnTo>
                <a:lnTo>
                  <a:pt x="21600" y="8375"/>
                </a:lnTo>
                <a:lnTo>
                  <a:pt x="11515" y="8375"/>
                </a:lnTo>
                <a:lnTo>
                  <a:pt x="16221" y="0"/>
                </a:lnTo>
                <a:lnTo>
                  <a:pt x="6808" y="0"/>
                </a:lnTo>
                <a:close/>
              </a:path>
            </a:pathLst>
          </a:custGeom>
          <a:solidFill>
            <a:srgbClr val="FFFFFF"/>
          </a:solidFill>
          <a:ln w="50800" cap="flat" cmpd="sng">
            <a:solidFill>
              <a:schemeClr val="accent2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Textfeld 1">
            <a:extLst>
              <a:ext uri="{FF2B5EF4-FFF2-40B4-BE49-F238E27FC236}">
                <a16:creationId xmlns:a16="http://schemas.microsoft.com/office/drawing/2014/main" id="{A1C0951E-3BF6-F34B-8C09-BD50FB55EBD4}"/>
              </a:ext>
            </a:extLst>
          </p:cNvPr>
          <p:cNvSpPr txBox="1"/>
          <p:nvPr/>
        </p:nvSpPr>
        <p:spPr>
          <a:xfrm>
            <a:off x="677917" y="362607"/>
            <a:ext cx="1090973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4400" dirty="0">
                <a:solidFill>
                  <a:srgbClr val="C00000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OER sind (häufig) zu erkennen an...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368</Words>
  <Application>Microsoft Macintosh PowerPoint</Application>
  <PresentationFormat>Breitbild</PresentationFormat>
  <Paragraphs>31</Paragraphs>
  <Slides>7</Slides>
  <Notes>6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6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7</vt:i4>
      </vt:variant>
    </vt:vector>
  </HeadingPairs>
  <TitlesOfParts>
    <vt:vector size="14" baseType="lpstr">
      <vt:lpstr>Calibri</vt:lpstr>
      <vt:lpstr>Lato</vt:lpstr>
      <vt:lpstr>Arial</vt:lpstr>
      <vt:lpstr>Nunito</vt:lpstr>
      <vt:lpstr>Asap</vt:lpstr>
      <vt:lpstr>Asap Medium</vt:lpstr>
      <vt:lpstr>Office</vt:lpstr>
      <vt:lpstr>Was sind Open Educational Resources (OER)?</vt:lpstr>
      <vt:lpstr>PowerPoint-Präsentation</vt:lpstr>
      <vt:lpstr>PowerPoint-Präsentation</vt:lpstr>
      <vt:lpstr>Die 5V-Freiheiten für Offenheit  </vt:lpstr>
      <vt:lpstr>PowerPoint-Präsentation</vt:lpstr>
      <vt:lpstr>PowerPoint-Präsentation</vt:lpstr>
      <vt:lpstr>Creative Commons Lizenzen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Workshop</dc:title>
  <cp:lastModifiedBy>Sonja Borski</cp:lastModifiedBy>
  <cp:revision>31</cp:revision>
  <dcterms:modified xsi:type="dcterms:W3CDTF">2020-11-03T07:53:45Z</dcterms:modified>
</cp:coreProperties>
</file>