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8" r:id="rId2"/>
    <p:sldMasterId id="2147483668" r:id="rId3"/>
  </p:sldMasterIdLst>
  <p:notesMasterIdLst>
    <p:notesMasterId r:id="rId20"/>
  </p:notesMasterIdLst>
  <p:sldIdLst>
    <p:sldId id="262" r:id="rId4"/>
    <p:sldId id="863" r:id="rId5"/>
    <p:sldId id="865" r:id="rId6"/>
    <p:sldId id="264" r:id="rId7"/>
    <p:sldId id="866" r:id="rId8"/>
    <p:sldId id="877" r:id="rId9"/>
    <p:sldId id="868" r:id="rId10"/>
    <p:sldId id="526" r:id="rId11"/>
    <p:sldId id="528" r:id="rId12"/>
    <p:sldId id="869" r:id="rId13"/>
    <p:sldId id="880" r:id="rId14"/>
    <p:sldId id="881" r:id="rId15"/>
    <p:sldId id="870" r:id="rId16"/>
    <p:sldId id="882" r:id="rId17"/>
    <p:sldId id="884" r:id="rId18"/>
    <p:sldId id="883" r:id="rId1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22F"/>
    <a:srgbClr val="193553"/>
    <a:srgbClr val="F59C00"/>
    <a:srgbClr val="E4013A"/>
    <a:srgbClr val="0081B1"/>
    <a:srgbClr val="014260"/>
    <a:srgbClr val="00315E"/>
    <a:srgbClr val="0993D1"/>
    <a:srgbClr val="0D2C5A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2735" autoAdjust="0"/>
  </p:normalViewPr>
  <p:slideViewPr>
    <p:cSldViewPr>
      <p:cViewPr>
        <p:scale>
          <a:sx n="66" d="100"/>
          <a:sy n="66" d="100"/>
        </p:scale>
        <p:origin x="1236" y="1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24" y="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FDBDB-5AA7-4A90-B2F6-99BC9E663D82}" type="datetimeFigureOut">
              <a:rPr lang="de-DE" smtClean="0"/>
              <a:pPr/>
              <a:t>06.03.2024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D7C0D-EF4E-4C29-871B-D1B2EF9E5D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06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10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24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50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333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42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21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el 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March 2023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Sabine Kuhlmann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3BE4-014D-4E5D-BF22-87541E65D87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928662" y="1553758"/>
            <a:ext cx="7715304" cy="10179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Titel</a:t>
            </a:r>
            <a:br>
              <a:rPr lang="de-DE" dirty="0"/>
            </a:b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928662" y="2839643"/>
            <a:ext cx="7715304" cy="15537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74236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D0E8-B4BE-44A9-BA40-532DC1E461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1979712" y="465516"/>
            <a:ext cx="67070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67544" y="1383618"/>
            <a:ext cx="8208912" cy="32403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3939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D0E8-B4BE-44A9-BA40-532DC1E461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1979712" y="465516"/>
            <a:ext cx="67070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67544" y="1383618"/>
            <a:ext cx="8208912" cy="32403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9445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D0E8-B4BE-44A9-BA40-532DC1E461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1979712" y="465516"/>
            <a:ext cx="67070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67544" y="1383618"/>
            <a:ext cx="8208912" cy="32403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64137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15 March 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Sabine Kuhlmann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3E91-A39E-4348-8CDE-D5D34E9952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79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 txBox="1">
            <a:spLocks/>
          </p:cNvSpPr>
          <p:nvPr/>
        </p:nvSpPr>
        <p:spPr>
          <a:xfrm>
            <a:off x="714348" y="4767263"/>
            <a:ext cx="150019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>
              <a:defRPr/>
            </a:pPr>
            <a:endParaRPr lang="de-DE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7236296" y="4767263"/>
            <a:ext cx="147910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endParaRPr lang="de-DE" sz="9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79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466115" y="4869657"/>
            <a:ext cx="2057400" cy="273844"/>
          </a:xfrm>
        </p:spPr>
        <p:txBody>
          <a:bodyPr/>
          <a:lstStyle/>
          <a:p>
            <a:fld id="{CB338C99-D05B-4E38-B533-68360BCDEA6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2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D0E8-B4BE-44A9-BA40-532DC1E461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1979712" y="465516"/>
            <a:ext cx="67070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67544" y="1383618"/>
            <a:ext cx="8208912" cy="32403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37169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D0E8-B4BE-44A9-BA40-532DC1E461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1979712" y="465516"/>
            <a:ext cx="67070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67544" y="1383618"/>
            <a:ext cx="8208912" cy="32403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44902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D0E8-B4BE-44A9-BA40-532DC1E461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1979712" y="465516"/>
            <a:ext cx="67070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67544" y="1383618"/>
            <a:ext cx="8208912" cy="32403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17457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D0E8-B4BE-44A9-BA40-532DC1E461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1979712" y="465516"/>
            <a:ext cx="67070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67544" y="1383618"/>
            <a:ext cx="8208912" cy="32403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317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7236296" y="4767263"/>
            <a:ext cx="14791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467544" y="1381296"/>
            <a:ext cx="8247860" cy="3382963"/>
          </a:xfrm>
        </p:spPr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Tx/>
              <a:buChar char="–"/>
              <a:defRPr lang="de-DE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051720" y="51470"/>
            <a:ext cx="6663684" cy="1017992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15 March 2023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Sabine Kuhlmann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DC3BE4-014D-4E5D-BF22-87541E65D87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8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D0E8-B4BE-44A9-BA40-532DC1E461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1979712" y="465516"/>
            <a:ext cx="67070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67544" y="1383618"/>
            <a:ext cx="8208912" cy="32403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1648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3E91-A39E-4348-8CDE-D5D34E9952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29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2051720" y="51470"/>
            <a:ext cx="6663684" cy="1017992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Inhaltsplatzhalter 4"/>
          <p:cNvSpPr>
            <a:spLocks noGrp="1"/>
          </p:cNvSpPr>
          <p:nvPr>
            <p:ph sz="quarter" idx="11"/>
          </p:nvPr>
        </p:nvSpPr>
        <p:spPr>
          <a:xfrm>
            <a:off x="467544" y="1381296"/>
            <a:ext cx="3960000" cy="3382963"/>
          </a:xfrm>
        </p:spPr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Tx/>
              <a:buChar char="–"/>
              <a:defRPr lang="de-DE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Inhaltsplatzhalter 4"/>
          <p:cNvSpPr>
            <a:spLocks noGrp="1"/>
          </p:cNvSpPr>
          <p:nvPr>
            <p:ph sz="quarter" idx="12"/>
          </p:nvPr>
        </p:nvSpPr>
        <p:spPr>
          <a:xfrm>
            <a:off x="4758523" y="1381295"/>
            <a:ext cx="3960000" cy="3382963"/>
          </a:xfrm>
        </p:spPr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Tx/>
              <a:buChar char="–"/>
              <a:defRPr lang="de-DE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15 March 2023</a:t>
            </a:r>
            <a:endParaRPr lang="en-US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Sabine Kuhlmann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DC3BE4-014D-4E5D-BF22-87541E65D87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4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March 2023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Sabine Kuhlmann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3BE4-014D-4E5D-BF22-87541E65D87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6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D0E8-B4BE-44A9-BA40-532DC1E461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1979712" y="465516"/>
            <a:ext cx="67070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67544" y="1383618"/>
            <a:ext cx="8208912" cy="32403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1398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 txBox="1">
            <a:spLocks/>
          </p:cNvSpPr>
          <p:nvPr/>
        </p:nvSpPr>
        <p:spPr>
          <a:xfrm>
            <a:off x="714348" y="4767263"/>
            <a:ext cx="150019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>
              <a:defRPr/>
            </a:pPr>
            <a:endParaRPr lang="de-DE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7236296" y="4767263"/>
            <a:ext cx="147910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endParaRPr lang="de-DE" sz="9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1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466115" y="4869657"/>
            <a:ext cx="2057400" cy="273844"/>
          </a:xfrm>
        </p:spPr>
        <p:txBody>
          <a:bodyPr/>
          <a:lstStyle/>
          <a:p>
            <a:fld id="{CB338C99-D05B-4E38-B533-68360BCDEA6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2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D0E8-B4BE-44A9-BA40-532DC1E461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1979712" y="465516"/>
            <a:ext cx="67070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67544" y="1383618"/>
            <a:ext cx="8208912" cy="32403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7482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D0E8-B4BE-44A9-BA40-532DC1E461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1979712" y="465516"/>
            <a:ext cx="67070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67544" y="1383618"/>
            <a:ext cx="8208912" cy="32403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9689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28662" y="1553758"/>
            <a:ext cx="7715304" cy="10179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Titel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28662" y="2839643"/>
            <a:ext cx="7715304" cy="15537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Topic</a:t>
            </a:r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857224" y="4767263"/>
            <a:ext cx="13573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7236296" y="4767263"/>
            <a:ext cx="14791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0" y="4948014"/>
            <a:ext cx="9144000" cy="195487"/>
          </a:xfrm>
          <a:prstGeom prst="rect">
            <a:avLst/>
          </a:prstGeom>
          <a:solidFill>
            <a:srgbClr val="193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2782"/>
            <a:ext cx="1945103" cy="85680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948014"/>
            <a:ext cx="20574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15 March 2023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48014"/>
            <a:ext cx="30861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Sabine Kuhlmann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948014"/>
            <a:ext cx="2186016" cy="195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9DC3BE4-014D-4E5D-BF22-87541E65D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1" r:id="rId2"/>
    <p:sldLayoutId id="2147483652" r:id="rId3"/>
    <p:sldLayoutId id="2147483653" r:id="rId4"/>
    <p:sldLayoutId id="2147483667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Verdana" pitchFamily="34" charset="0"/>
          <a:cs typeface="Candara" panose="020E0502030303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28662" y="1553758"/>
            <a:ext cx="7715304" cy="10179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Titel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28662" y="2839643"/>
            <a:ext cx="7715304" cy="15537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Topic</a:t>
            </a:r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857224" y="4767263"/>
            <a:ext cx="135732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>
              <a:defRPr/>
            </a:pPr>
            <a:endParaRPr lang="de-DE" sz="900" dirty="0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7236296" y="4767263"/>
            <a:ext cx="147910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endParaRPr lang="de-DE" sz="900" dirty="0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0" y="4869657"/>
            <a:ext cx="9144000" cy="273844"/>
          </a:xfrm>
          <a:prstGeom prst="rect">
            <a:avLst/>
          </a:prstGeom>
          <a:solidFill>
            <a:srgbClr val="193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8" name="Fußzeilenplatzhalter 4"/>
          <p:cNvSpPr txBox="1">
            <a:spLocks/>
          </p:cNvSpPr>
          <p:nvPr/>
        </p:nvSpPr>
        <p:spPr>
          <a:xfrm>
            <a:off x="611560" y="4929188"/>
            <a:ext cx="8263019" cy="184658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>
              <a:defRPr/>
            </a:pPr>
            <a:r>
              <a:rPr lang="en-US" sz="900" dirty="0">
                <a:solidFill>
                  <a:prstClr val="white"/>
                </a:solidFill>
                <a:latin typeface="Times" panose="02020603060405020304" pitchFamily="18" charset="0"/>
              </a:rPr>
              <a:t>Prof. Dr. Sabine Kuhlmann, University of Potsdam, Germany	  </a:t>
            </a:r>
            <a:endParaRPr lang="de-DE" sz="900" dirty="0">
              <a:solidFill>
                <a:prstClr val="white"/>
              </a:solidFill>
              <a:latin typeface="Times" panose="02020603060405020304" pitchFamily="18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906"/>
            <a:ext cx="2484125" cy="82067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8C99-D05B-4E38-B533-68360BCDEA6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0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28662" y="1553758"/>
            <a:ext cx="7715304" cy="10179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Titel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28662" y="2839643"/>
            <a:ext cx="7715304" cy="15537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Topic</a:t>
            </a:r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857224" y="4767263"/>
            <a:ext cx="135732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>
              <a:defRPr/>
            </a:pPr>
            <a:endParaRPr lang="de-DE" sz="900" dirty="0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7236296" y="4767263"/>
            <a:ext cx="147910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endParaRPr lang="de-DE" sz="900" dirty="0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0" y="4869657"/>
            <a:ext cx="9144000" cy="273844"/>
          </a:xfrm>
          <a:prstGeom prst="rect">
            <a:avLst/>
          </a:prstGeom>
          <a:solidFill>
            <a:srgbClr val="193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8" name="Fußzeilenplatzhalter 4"/>
          <p:cNvSpPr txBox="1">
            <a:spLocks/>
          </p:cNvSpPr>
          <p:nvPr/>
        </p:nvSpPr>
        <p:spPr>
          <a:xfrm>
            <a:off x="611560" y="4929188"/>
            <a:ext cx="8263019" cy="184658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>
              <a:defRPr/>
            </a:pPr>
            <a:r>
              <a:rPr lang="en-US" sz="900" dirty="0">
                <a:solidFill>
                  <a:prstClr val="white"/>
                </a:solidFill>
                <a:latin typeface="Times" panose="02020603060405020304" pitchFamily="18" charset="0"/>
              </a:rPr>
              <a:t>Prof. Dr. Sabine Kuhlmann, University of Potsdam, Germany	  </a:t>
            </a:r>
            <a:endParaRPr lang="de-DE" sz="900" dirty="0">
              <a:solidFill>
                <a:prstClr val="white"/>
              </a:solidFill>
              <a:latin typeface="Times" panose="02020603060405020304" pitchFamily="18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906"/>
            <a:ext cx="2484125" cy="82067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8C99-D05B-4E38-B533-68360BCDEA6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2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0" t="28324" b="31930"/>
          <a:stretch/>
        </p:blipFill>
        <p:spPr>
          <a:xfrm>
            <a:off x="2771800" y="1059582"/>
            <a:ext cx="6372200" cy="1639905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51520" y="2751060"/>
            <a:ext cx="8712968" cy="16399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/>
              <a:t>Digital Transformation at the Local Tier of Government in Europe:</a:t>
            </a:r>
            <a:r>
              <a:rPr lang="de-CH" sz="2000" dirty="0"/>
              <a:t> </a:t>
            </a:r>
            <a:r>
              <a:rPr lang="en-US" sz="2000" dirty="0"/>
              <a:t>Dynamics and Effects from a Cross-Countries and Over-Time Comparative Perspective</a:t>
            </a:r>
            <a:r>
              <a:rPr lang="de-CH" sz="2000" dirty="0"/>
              <a:t> </a:t>
            </a:r>
            <a:r>
              <a:rPr lang="en-US" sz="2000" dirty="0"/>
              <a:t>(DIGILOG)</a:t>
            </a:r>
            <a:br>
              <a:rPr lang="en-US" sz="2000" dirty="0"/>
            </a:br>
            <a:br>
              <a:rPr lang="en-US" sz="2000" dirty="0"/>
            </a:br>
            <a:r>
              <a:rPr lang="en-US" sz="1800" b="0" dirty="0"/>
              <a:t>The digital transformation of public administration in a federal context:</a:t>
            </a:r>
            <a:br>
              <a:rPr lang="en-US" sz="1800" b="0" dirty="0"/>
            </a:br>
            <a:r>
              <a:rPr lang="en-US" sz="1800" b="0" dirty="0"/>
              <a:t>Austria, Germany, Switzerland compared</a:t>
            </a:r>
          </a:p>
        </p:txBody>
      </p:sp>
      <p:sp>
        <p:nvSpPr>
          <p:cNvPr id="11" name="Titel 7"/>
          <p:cNvSpPr txBox="1">
            <a:spLocks/>
          </p:cNvSpPr>
          <p:nvPr/>
        </p:nvSpPr>
        <p:spPr>
          <a:xfrm>
            <a:off x="6084168" y="4442539"/>
            <a:ext cx="2880320" cy="40690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Verdana" pitchFamily="34" charset="0"/>
                <a:cs typeface="Candara" panose="020E0502030303020204" pitchFamily="34" charset="0"/>
              </a:defRPr>
            </a:lvl1pPr>
          </a:lstStyle>
          <a:p>
            <a:pPr algn="r"/>
            <a:r>
              <a:rPr lang="de-DE" sz="1800" b="0" dirty="0"/>
              <a:t>Prof. Dr. Sabine Kuhlmann</a:t>
            </a:r>
          </a:p>
        </p:txBody>
      </p:sp>
    </p:spTree>
    <p:extLst>
      <p:ext uri="{BB962C8B-B14F-4D97-AF65-F5344CB8AC3E}">
        <p14:creationId xmlns:p14="http://schemas.microsoft.com/office/powerpoint/2010/main" val="259849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502D27-A932-5D13-AEBA-BE6B6BE9BA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131590"/>
            <a:ext cx="9144000" cy="381642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Governance of the digitalization in the multilevel system is more centralized (responsibility concentrated in the Federal Ministry of Finance)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More top-down steering, stringent standardization, focus on key infrastructure components (e.g. modernization of public registries); unlike German OZG with its 575 services as focus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Austria is ahead of Germany in most fields of the administrative digital transformation (also ahead of Switzerland in many respects)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With the "Digital Office", Austria is among the European leaders in the user-friendliness of digital services via cell phones (DESI 2023). </a:t>
            </a: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E-Government Act of 2004 was one of the first digitalization laws in the EU (unlike German OZG, it regulates the fundamentals of digitalization)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Concrete implementation projects not agreed by law, but via administrative agreements </a:t>
            </a: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Problems/limits: no overarching digitalization strategy; fragmented municipal landscape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A00AE-B927-86D6-4738-84A4EA9D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Austria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EFBC9-D685-463D-B53C-C9AD354E06F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15 March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B5639-DD98-F964-7BE6-9042924598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Sabine Kuhlmann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07469-9E60-EDA4-51A3-F88B993401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DC3BE4-014D-4E5D-BF22-87541E65D87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0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6F254D-C6E0-D493-564B-7E3436F4A5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069462"/>
            <a:ext cx="9144000" cy="387855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Cantons insist on an equal-footing cooperation with the federal level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strong and autonomous position of cantons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Equal-footing collaboration with strong cantonal autonomy institutionalized in 2022 ("Digital Administration Switzerland" organization, supported by all 3 levels)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Mainly voluntary self-regulation of cantons; cantonal resistance against centralized legislation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</a:rPr>
              <a:t>No federal law to regulate administrative digitalization </a:t>
            </a:r>
            <a:r>
              <a:rPr lang="en-US" sz="1800" dirty="0">
                <a:effectLst/>
                <a:ea typeface="Calibri" panose="020F0502020204030204" pitchFamily="34" charset="0"/>
                <a:sym typeface="Wingdings" panose="05000000000000000000" pitchFamily="2" charset="2"/>
              </a:rPr>
              <a:t> rejected by cantons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</a:rPr>
              <a:t>Instead, </a:t>
            </a:r>
            <a:r>
              <a:rPr lang="en-US" sz="1800" dirty="0">
                <a:ea typeface="Calibri" panose="020F0502020204030204" pitchFamily="34" charset="0"/>
              </a:rPr>
              <a:t>time-limited voluntary framework agreements since 2012 (</a:t>
            </a:r>
            <a:r>
              <a:rPr lang="en-US" sz="1800" dirty="0">
                <a:effectLst/>
                <a:ea typeface="Calibri" panose="020F0502020204030204" pitchFamily="34" charset="0"/>
              </a:rPr>
              <a:t>Swiss eGovernment Strategy 2020-2023) jointly adopted by the three levels</a:t>
            </a: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Huge differences in digitalization strategy and organization between the cantons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E-service availability in 2,200 LGs varies according to size/PA cultures: German-speaking LGs: 62% e-service availability; Italian: 36%; French: 12%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907644-50B4-D36C-B6A5-29F86658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Switzerland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ECB64-640E-326A-28E6-4183E2B7016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15 March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E9AE4-4F37-34C2-EB7C-1081D599C3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Sabine Kuhlmann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64D6-CDB0-A3E7-9805-4C2DA3E979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DC3BE4-014D-4E5D-BF22-87541E65D87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8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907644-50B4-D36C-B6A5-29F86658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Switzerland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ECB64-640E-326A-28E6-4183E2B7016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15 March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E9AE4-4F37-34C2-EB7C-1081D599C3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Sabine Kuhlmann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64D6-CDB0-A3E7-9805-4C2DA3E979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DC3BE4-014D-4E5D-BF22-87541E65D87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5A9F4E8-8A86-471C-4B5F-EC4C05382958}"/>
              </a:ext>
            </a:extLst>
          </p:cNvPr>
          <p:cNvSpPr txBox="1">
            <a:spLocks/>
          </p:cNvSpPr>
          <p:nvPr/>
        </p:nvSpPr>
        <p:spPr>
          <a:xfrm>
            <a:off x="395536" y="1347614"/>
            <a:ext cx="8248429" cy="34867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Tx/>
              <a:buChar char="–"/>
              <a:defRPr lang="de-DE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GB" dirty="0"/>
              <a:t>Swiss administrative culture and direct democratic procedures play a crucial role in shaping digitalization choices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Public referendum in 2021 rejected federal </a:t>
            </a:r>
            <a:r>
              <a:rPr lang="en-GB" dirty="0" err="1"/>
              <a:t>eID</a:t>
            </a:r>
            <a:r>
              <a:rPr lang="en-GB" dirty="0"/>
              <a:t> law; preference for state-run solution influenced by Swiss direct democratic procedures.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Swiss rejection of </a:t>
            </a:r>
            <a:r>
              <a:rPr lang="en-GB" dirty="0" err="1"/>
              <a:t>eID</a:t>
            </a:r>
            <a:r>
              <a:rPr lang="en-GB" dirty="0"/>
              <a:t> law also reflects non-EU membership, allowing opt-out of EU normative goal for mandatory </a:t>
            </a:r>
            <a:r>
              <a:rPr lang="en-GB" dirty="0" err="1"/>
              <a:t>eID</a:t>
            </a:r>
            <a:r>
              <a:rPr lang="en-GB" dirty="0"/>
              <a:t> introduction.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Result: Switzerland scores lower in eGovernment benchmark than Germany and Austria, mainly due to "</a:t>
            </a:r>
            <a:r>
              <a:rPr lang="en-GB" dirty="0" err="1"/>
              <a:t>eID</a:t>
            </a:r>
            <a:r>
              <a:rPr lang="en-GB" dirty="0"/>
              <a:t>" indicator</a:t>
            </a:r>
          </a:p>
        </p:txBody>
      </p:sp>
    </p:spTree>
    <p:extLst>
      <p:ext uri="{BB962C8B-B14F-4D97-AF65-F5344CB8AC3E}">
        <p14:creationId xmlns:p14="http://schemas.microsoft.com/office/powerpoint/2010/main" val="9081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84FC91-8BB4-796F-099F-E4952B83EE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9512" y="1069462"/>
            <a:ext cx="8964488" cy="387855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Regulatory design: laws vs. agreements</a:t>
            </a:r>
          </a:p>
          <a:p>
            <a:pPr lvl="1"/>
            <a:r>
              <a:rPr lang="en-GB" dirty="0"/>
              <a:t>Germany: OZG </a:t>
            </a:r>
            <a:r>
              <a:rPr lang="en-GB" i="1" dirty="0"/>
              <a:t>laws</a:t>
            </a:r>
            <a:r>
              <a:rPr lang="en-GB" dirty="0"/>
              <a:t>, specific objectives defined through legislation</a:t>
            </a:r>
          </a:p>
          <a:p>
            <a:pPr lvl="1"/>
            <a:r>
              <a:rPr lang="en-GB" dirty="0"/>
              <a:t>Austria: Mainly administrative </a:t>
            </a:r>
            <a:r>
              <a:rPr lang="en-GB" i="1" dirty="0"/>
              <a:t>agreements</a:t>
            </a:r>
            <a:r>
              <a:rPr lang="en-GB" dirty="0"/>
              <a:t>; yet some legislative activity</a:t>
            </a:r>
          </a:p>
          <a:p>
            <a:pPr lvl="1"/>
            <a:r>
              <a:rPr lang="en-GB" dirty="0"/>
              <a:t>Switzerland: joint agreements and </a:t>
            </a:r>
            <a:r>
              <a:rPr lang="en-GB" i="1" dirty="0"/>
              <a:t>voluntary self-regulation</a:t>
            </a:r>
            <a:r>
              <a:rPr lang="en-GB" dirty="0"/>
              <a:t>; less reliance on legislation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Intergovernmental Structures: complexity/decentralization/unitarization</a:t>
            </a:r>
          </a:p>
          <a:p>
            <a:pPr lvl="1"/>
            <a:r>
              <a:rPr lang="en-GB" dirty="0"/>
              <a:t>Germany: Cooperative federalism with complex and sluggish and cumbersome multilevel decision-making structures </a:t>
            </a:r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dirty="0"/>
              <a:t>slow progress and challenges in digitalization</a:t>
            </a:r>
          </a:p>
          <a:p>
            <a:pPr lvl="1"/>
            <a:r>
              <a:rPr lang="en-GB" dirty="0"/>
              <a:t>Austria: More unitarized federal system with higher degree of concentration and faster progress in </a:t>
            </a:r>
            <a:r>
              <a:rPr lang="en-GB" dirty="0" err="1"/>
              <a:t>digi</a:t>
            </a:r>
            <a:r>
              <a:rPr lang="en-GB" dirty="0"/>
              <a:t>; successful </a:t>
            </a:r>
            <a:r>
              <a:rPr lang="en-GB" dirty="0" err="1"/>
              <a:t>eID</a:t>
            </a:r>
            <a:r>
              <a:rPr lang="en-GB" dirty="0"/>
              <a:t> solution and modernization (e.g. registries) </a:t>
            </a:r>
            <a:r>
              <a:rPr lang="en-GB" dirty="0">
                <a:sym typeface="Wingdings" panose="05000000000000000000" pitchFamily="2" charset="2"/>
              </a:rPr>
              <a:t> frontrunning </a:t>
            </a:r>
            <a:r>
              <a:rPr lang="en-GB" dirty="0" err="1">
                <a:sym typeface="Wingdings" panose="05000000000000000000" pitchFamily="2" charset="2"/>
              </a:rPr>
              <a:t>digi</a:t>
            </a:r>
            <a:r>
              <a:rPr lang="en-GB" dirty="0">
                <a:sym typeface="Wingdings" panose="05000000000000000000" pitchFamily="2" charset="2"/>
              </a:rPr>
              <a:t> position</a:t>
            </a:r>
            <a:endParaRPr lang="en-GB" dirty="0"/>
          </a:p>
          <a:p>
            <a:pPr lvl="1"/>
            <a:r>
              <a:rPr lang="en-GB" dirty="0"/>
              <a:t>Switzerland: Competitive and highly decentralized federalism with some collaborative efforts; cautious progress in </a:t>
            </a:r>
            <a:r>
              <a:rPr lang="en-GB" dirty="0" err="1"/>
              <a:t>digi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42EAAA-2BAC-5B9A-12F4-06CA402C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and 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FF6D-4975-A65A-D25A-C9BDCCBB2B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15 March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615BF-D19A-9952-7B21-BB2ED886D1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Sabine Kuhlmann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1D39E-55ED-9FFB-09EB-EF2BF042DF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DC3BE4-014D-4E5D-BF22-87541E65D87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23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84FC91-8BB4-796F-099F-E4952B83EE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528" y="1203598"/>
            <a:ext cx="8391876" cy="37444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Administrative Culture: openness/closedness to (private) digital solutions</a:t>
            </a:r>
          </a:p>
          <a:p>
            <a:pPr lvl="1"/>
            <a:r>
              <a:rPr lang="en-GB" dirty="0"/>
              <a:t>Germany: Legalistic administrative culture, separation of public and private sectors, decelerates digitalization</a:t>
            </a:r>
          </a:p>
          <a:p>
            <a:pPr lvl="1"/>
            <a:r>
              <a:rPr lang="en-GB" dirty="0"/>
              <a:t>Austria: Legalistic administrative culture, however less written form requirements and privacy concerns than in Germany </a:t>
            </a:r>
            <a:r>
              <a:rPr lang="en-GB" dirty="0">
                <a:sym typeface="Wingdings" panose="05000000000000000000" pitchFamily="2" charset="2"/>
              </a:rPr>
              <a:t> co</a:t>
            </a:r>
            <a:r>
              <a:rPr lang="en-GB" dirty="0"/>
              <a:t>ntributes to digitalization lead</a:t>
            </a:r>
          </a:p>
          <a:p>
            <a:pPr lvl="1"/>
            <a:r>
              <a:rPr lang="en-GB" dirty="0"/>
              <a:t>Switzerland: Open and permeable administrative culture, willingness to adopt private sector digitalization solutions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42EAAA-2BAC-5B9A-12F4-06CA402C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and 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FF6D-4975-A65A-D25A-C9BDCCBB2B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15 March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615BF-D19A-9952-7B21-BB2ED886D1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Sabine Kuhlmann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1D39E-55ED-9FFB-09EB-EF2BF042DF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DC3BE4-014D-4E5D-BF22-87541E65D87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0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85AE0A43-6691-C08C-601D-1EEB23BE306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85808045"/>
              </p:ext>
            </p:extLst>
          </p:nvPr>
        </p:nvGraphicFramePr>
        <p:xfrm>
          <a:off x="28963" y="339502"/>
          <a:ext cx="9126028" cy="4191851"/>
        </p:xfrm>
        <a:graphic>
          <a:graphicData uri="http://schemas.openxmlformats.org/drawingml/2006/table">
            <a:tbl>
              <a:tblPr firstRow="1" firstCol="1" bandRow="1"/>
              <a:tblGrid>
                <a:gridCol w="2281507">
                  <a:extLst>
                    <a:ext uri="{9D8B030D-6E8A-4147-A177-3AD203B41FA5}">
                      <a16:colId xmlns:a16="http://schemas.microsoft.com/office/drawing/2014/main" val="1466149727"/>
                    </a:ext>
                  </a:extLst>
                </a:gridCol>
                <a:gridCol w="2281507">
                  <a:extLst>
                    <a:ext uri="{9D8B030D-6E8A-4147-A177-3AD203B41FA5}">
                      <a16:colId xmlns:a16="http://schemas.microsoft.com/office/drawing/2014/main" val="945206534"/>
                    </a:ext>
                  </a:extLst>
                </a:gridCol>
                <a:gridCol w="2281507">
                  <a:extLst>
                    <a:ext uri="{9D8B030D-6E8A-4147-A177-3AD203B41FA5}">
                      <a16:colId xmlns:a16="http://schemas.microsoft.com/office/drawing/2014/main" val="3821867607"/>
                    </a:ext>
                  </a:extLst>
                </a:gridCol>
                <a:gridCol w="2281507">
                  <a:extLst>
                    <a:ext uri="{9D8B030D-6E8A-4147-A177-3AD203B41FA5}">
                      <a16:colId xmlns:a16="http://schemas.microsoft.com/office/drawing/2014/main" val="627257853"/>
                    </a:ext>
                  </a:extLst>
                </a:gridCol>
              </a:tblGrid>
              <a:tr h="2645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1" marR="51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1" marR="51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Austria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1" marR="51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Switzerland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1" marR="51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915541"/>
                  </a:ext>
                </a:extLst>
              </a:tr>
              <a:tr h="264556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Institutionalization of digitalization in the multi-level system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1" marR="51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954412"/>
                  </a:ext>
                </a:extLst>
              </a:tr>
              <a:tr h="8662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Regulation/legislation</a:t>
                      </a:r>
                    </a:p>
                  </a:txBody>
                  <a:tcPr marL="51961" marR="51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Primarily by law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(E-Government-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Gesetz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2013, 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OZG 2017, 2024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1" marR="51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Primarily by agreements + some legislation (E-Government-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Gesetz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2004/2017) 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1" marR="51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Primarily by voluntary self-regulation (E-Government Strategy CH 2020-2023, since 2012), 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1" marR="51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924759"/>
                  </a:ext>
                </a:extLst>
              </a:tr>
              <a:tr h="11670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Complexity of governance (players/ committees)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1" marR="51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Highly complex multi-level setting (IT Planning Council (federal and state governments, municipalities in an advisory capacity), FITKO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1" marR="51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centralized governance with bundling and concentration in the federal system (Ministry of Finance)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1" marR="51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Highly decentralized governance with some intergovernmental agreements (“Digital administration Switzerland” as a new 3-level arrangement)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1" marR="51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902203"/>
                  </a:ext>
                </a:extLst>
              </a:tr>
              <a:tr h="8662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assessment in DACH comparison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1" marR="51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Sluggish Digitizer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1" marR="51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Frontrunning Digitizer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1" marR="51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Careful Digitizer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61" marR="51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680719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57A0CF-BB4B-1432-A9A5-CD48383C9B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DC3BE4-014D-4E5D-BF22-87541E65D87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E58E52D-53BE-8AE1-E186-323115EC6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957" y="738583"/>
            <a:ext cx="13910017" cy="66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222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84FC91-8BB4-796F-099F-E4952B83EE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504" y="1069462"/>
            <a:ext cx="8928992" cy="272922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governance of digitalization in the (federal) multi-level system is of central importance as an explanatory factor for digitalization progress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 the DACH region, the high degree of decentralization and local autonomy allows Länder/cantons/municipalities to set their own priorities in digitalization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Despite common administrative traditions, significant differences exist in digitalization approaches, dynamics,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Key explanatory variables include complexity/unitarization/decentralization of digitalization governance (susceptible or not to blockades), degree of legalist orientation, role of subnational governments, direct democracy, EU-membership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However, higher levels play a stronger role than would be expected in DACH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Unitarizing effect of digitalization as a particular challenge for federal countries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42EAAA-2BAC-5B9A-12F4-06CA402C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and 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FF6D-4975-A65A-D25A-C9BDCCBB2B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15 March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615BF-D19A-9952-7B21-BB2ED886D1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Sabine Kuhlmann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1D39E-55ED-9FFB-09EB-EF2BF042DF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DC3BE4-014D-4E5D-BF22-87541E65D87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4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4D05B2EA-30D5-42D4-8C8A-DEC1FF6FF04F}"/>
              </a:ext>
            </a:extLst>
          </p:cNvPr>
          <p:cNvSpPr/>
          <p:nvPr/>
        </p:nvSpPr>
        <p:spPr>
          <a:xfrm>
            <a:off x="1259631" y="1212924"/>
            <a:ext cx="6984777" cy="7945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Digital transformation in European local governments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</a:t>
            </a:r>
            <a:br>
              <a:rPr 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especially its 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dynamics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 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effects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3F882179-6F92-4A8A-B327-BC6CE274DCF5}"/>
              </a:ext>
            </a:extLst>
          </p:cNvPr>
          <p:cNvSpPr/>
          <p:nvPr/>
        </p:nvSpPr>
        <p:spPr>
          <a:xfrm>
            <a:off x="1259630" y="2141850"/>
            <a:ext cx="6984777" cy="7945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Cross-countries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 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over-time comparison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(47 </a:t>
            </a:r>
            <a:r>
              <a:rPr lang="de-DE" sz="2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member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states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of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Council </a:t>
            </a:r>
            <a:r>
              <a:rPr lang="de-DE" sz="2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of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Europe, 6 </a:t>
            </a:r>
            <a:r>
              <a:rPr lang="de-DE" sz="2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focus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countries, 4 </a:t>
            </a:r>
            <a:r>
              <a:rPr lang="de-DE" sz="2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years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development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 </a:t>
            </a:r>
            <a:r>
              <a:rPr lang="de-DE" sz="2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beyond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)  </a:t>
            </a:r>
            <a:endParaRPr lang="en-US" sz="20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231215BD-4519-48EE-AD34-6538EAF69A00}"/>
              </a:ext>
            </a:extLst>
          </p:cNvPr>
          <p:cNvSpPr/>
          <p:nvPr/>
        </p:nvSpPr>
        <p:spPr>
          <a:xfrm>
            <a:off x="1259631" y="3057272"/>
            <a:ext cx="6984777" cy="7945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Quantitative 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and </a:t>
            </a:r>
            <a:r>
              <a:rPr lang="de-DE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qualitative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research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methods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de-DE" sz="2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survey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in all </a:t>
            </a:r>
            <a:r>
              <a:rPr lang="de-DE" sz="2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municipalities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; </a:t>
            </a:r>
            <a:r>
              <a:rPr lang="de-DE" sz="2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case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studies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in </a:t>
            </a:r>
            <a:r>
              <a:rPr lang="de-DE" sz="2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selected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countries/</a:t>
            </a:r>
            <a:r>
              <a:rPr lang="de-DE" sz="2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municipalities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73259E2-08FB-4D5D-A0DE-04E23451D476}"/>
              </a:ext>
            </a:extLst>
          </p:cNvPr>
          <p:cNvSpPr/>
          <p:nvPr/>
        </p:nvSpPr>
        <p:spPr>
          <a:xfrm>
            <a:off x="1259629" y="3980984"/>
            <a:ext cx="6984777" cy="7945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Monitoring </a:t>
            </a:r>
            <a:r>
              <a:rPr lang="de-DE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platform</a:t>
            </a:r>
            <a:r>
              <a:rPr lang="de-DE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via </a:t>
            </a:r>
            <a:r>
              <a:rPr lang="de-DE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Crawling</a:t>
            </a:r>
            <a:r>
              <a:rPr lang="de-DE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of</a:t>
            </a:r>
            <a:r>
              <a:rPr lang="de-DE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websites</a:t>
            </a:r>
            <a:r>
              <a:rPr lang="de-DE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of</a:t>
            </a:r>
            <a:r>
              <a:rPr lang="de-DE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municipalities</a:t>
            </a:r>
            <a:endParaRPr lang="de-DE" sz="20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107CCB-B88D-4047-8229-08192C0DC171}"/>
              </a:ext>
            </a:extLst>
          </p:cNvPr>
          <p:cNvSpPr/>
          <p:nvPr/>
        </p:nvSpPr>
        <p:spPr>
          <a:xfrm>
            <a:off x="251520" y="3975856"/>
            <a:ext cx="820559" cy="794569"/>
          </a:xfrm>
          <a:prstGeom prst="ellipse">
            <a:avLst/>
          </a:prstGeom>
          <a:solidFill>
            <a:srgbClr val="193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A6B3DA7-61C2-42C0-A949-AB2AABE78144}"/>
              </a:ext>
            </a:extLst>
          </p:cNvPr>
          <p:cNvSpPr/>
          <p:nvPr/>
        </p:nvSpPr>
        <p:spPr>
          <a:xfrm>
            <a:off x="251520" y="3055932"/>
            <a:ext cx="820559" cy="794569"/>
          </a:xfrm>
          <a:prstGeom prst="ellipse">
            <a:avLst/>
          </a:prstGeom>
          <a:solidFill>
            <a:srgbClr val="193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70DAF34-7292-4AC6-B0DA-A748E5479083}"/>
              </a:ext>
            </a:extLst>
          </p:cNvPr>
          <p:cNvSpPr/>
          <p:nvPr/>
        </p:nvSpPr>
        <p:spPr>
          <a:xfrm>
            <a:off x="251520" y="2136009"/>
            <a:ext cx="820559" cy="794569"/>
          </a:xfrm>
          <a:prstGeom prst="ellipse">
            <a:avLst/>
          </a:prstGeom>
          <a:solidFill>
            <a:srgbClr val="193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8319EF7-69EC-4BB8-9125-DAB1CC929C02}"/>
              </a:ext>
            </a:extLst>
          </p:cNvPr>
          <p:cNvSpPr/>
          <p:nvPr/>
        </p:nvSpPr>
        <p:spPr>
          <a:xfrm>
            <a:off x="251520" y="1216086"/>
            <a:ext cx="820559" cy="794569"/>
          </a:xfrm>
          <a:prstGeom prst="ellipse">
            <a:avLst/>
          </a:prstGeom>
          <a:solidFill>
            <a:srgbClr val="193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73944F-0456-40E3-BF25-25A0B7981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DIGILOG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</p:txBody>
      </p:sp>
      <p:pic>
        <p:nvPicPr>
          <p:cNvPr id="5" name="Grafik 4" descr="Recherche">
            <a:extLst>
              <a:ext uri="{FF2B5EF4-FFF2-40B4-BE49-F238E27FC236}">
                <a16:creationId xmlns:a16="http://schemas.microsoft.com/office/drawing/2014/main" id="{6000140D-51AD-432D-A86D-907F33A52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628" y="1288199"/>
            <a:ext cx="650342" cy="650342"/>
          </a:xfrm>
          <a:prstGeom prst="rect">
            <a:avLst/>
          </a:prstGeom>
        </p:spPr>
      </p:pic>
      <p:pic>
        <p:nvPicPr>
          <p:cNvPr id="7" name="Grafik 6" descr="Uhr">
            <a:extLst>
              <a:ext uri="{FF2B5EF4-FFF2-40B4-BE49-F238E27FC236}">
                <a16:creationId xmlns:a16="http://schemas.microsoft.com/office/drawing/2014/main" id="{83A0C0BB-1951-4CAC-95F0-47D55A0CE8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6628" y="2208122"/>
            <a:ext cx="650342" cy="650342"/>
          </a:xfrm>
          <a:prstGeom prst="rect">
            <a:avLst/>
          </a:prstGeom>
        </p:spPr>
      </p:pic>
      <p:pic>
        <p:nvPicPr>
          <p:cNvPr id="11" name="Grafik 10" descr="Browserfenster">
            <a:extLst>
              <a:ext uri="{FF2B5EF4-FFF2-40B4-BE49-F238E27FC236}">
                <a16:creationId xmlns:a16="http://schemas.microsoft.com/office/drawing/2014/main" id="{E94FCF04-8AC5-4557-9DC9-64F0791F98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6628" y="4047969"/>
            <a:ext cx="650342" cy="650342"/>
          </a:xfrm>
          <a:prstGeom prst="rect">
            <a:avLst/>
          </a:prstGeom>
        </p:spPr>
      </p:pic>
      <p:pic>
        <p:nvPicPr>
          <p:cNvPr id="18" name="Grafik 17" descr="Kopf mit Zahnrädern">
            <a:extLst>
              <a:ext uri="{FF2B5EF4-FFF2-40B4-BE49-F238E27FC236}">
                <a16:creationId xmlns:a16="http://schemas.microsoft.com/office/drawing/2014/main" id="{94A63FEC-94CD-4DEF-B0F9-4AFCC0F89B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4073" y="3103334"/>
            <a:ext cx="735451" cy="735451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Sabine Kuhlmann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DC3BE4-014D-4E5D-BF22-87541E65D87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15 March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9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0"/>
          </p:nvPr>
        </p:nvSpPr>
        <p:spPr>
          <a:xfrm>
            <a:off x="467544" y="1131590"/>
            <a:ext cx="8568952" cy="3632669"/>
          </a:xfrm>
        </p:spPr>
        <p:txBody>
          <a:bodyPr/>
          <a:lstStyle/>
          <a:p>
            <a:pPr marL="0" indent="0"/>
            <a:r>
              <a:rPr lang="en-US" sz="1800" dirty="0"/>
              <a:t>Binational research project funded by Swiss National Science Foundation (SNSF) and German Research Foundation (DFG), 2022-2025, 1.1 Mio. €</a:t>
            </a:r>
          </a:p>
          <a:p>
            <a:pPr marL="0" indent="0"/>
            <a:r>
              <a:rPr lang="de-DE" sz="1800" dirty="0"/>
              <a:t>PI: Reto Steiner (ZHAW), Sabine Kuhlmann (UP), Isabella Proeller (UP), Renate Meyer (WU)</a:t>
            </a:r>
            <a:endParaRPr lang="en-US" sz="1800" dirty="0"/>
          </a:p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Research team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Sabine Kuhlmann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DC3BE4-014D-4E5D-BF22-87541E65D87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AE340F6-1724-4792-B9DA-D383D142F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3" b="17402"/>
          <a:stretch/>
        </p:blipFill>
        <p:spPr bwMode="auto">
          <a:xfrm>
            <a:off x="2061767" y="2139702"/>
            <a:ext cx="4742482" cy="27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1047693-79F0-4CDF-B98B-ABA02339B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86" b="12134"/>
          <a:stretch/>
        </p:blipFill>
        <p:spPr>
          <a:xfrm>
            <a:off x="179512" y="2447875"/>
            <a:ext cx="1677294" cy="5547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E01255E-80EC-46DA-A84A-43247270A6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26" r="26551" b="14138"/>
          <a:stretch/>
        </p:blipFill>
        <p:spPr>
          <a:xfrm>
            <a:off x="7380312" y="4003217"/>
            <a:ext cx="1411031" cy="64931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F88E833-7EE7-464E-B0C0-8AD5C5DB8A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31" t="19161" r="12382" b="14173"/>
          <a:stretch/>
        </p:blipFill>
        <p:spPr>
          <a:xfrm>
            <a:off x="7380312" y="2283718"/>
            <a:ext cx="1320741" cy="883050"/>
          </a:xfrm>
          <a:prstGeom prst="rect">
            <a:avLst/>
          </a:prstGeom>
        </p:spPr>
      </p:pic>
      <p:pic>
        <p:nvPicPr>
          <p:cNvPr id="1026" name="Picture 2" descr="Quellbild anzeigen">
            <a:extLst>
              <a:ext uri="{FF2B5EF4-FFF2-40B4-BE49-F238E27FC236}">
                <a16:creationId xmlns:a16="http://schemas.microsoft.com/office/drawing/2014/main" id="{B7FE6DCB-F90D-49E8-8A32-EE54F74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1" y="3606583"/>
            <a:ext cx="980322" cy="103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umsplatzhalter 1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15 March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8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9622" y="1203598"/>
            <a:ext cx="9134378" cy="3384376"/>
          </a:xfrm>
        </p:spPr>
        <p:txBody>
          <a:bodyPr>
            <a:noAutofit/>
          </a:bodyPr>
          <a:lstStyle/>
          <a:p>
            <a:pPr marL="0" indent="0" algn="ctr"/>
            <a:r>
              <a:rPr lang="en-US" b="1" dirty="0"/>
              <a:t>The digital transformation of public administration in a federal context:</a:t>
            </a:r>
            <a:br>
              <a:rPr lang="en-US" b="1" dirty="0"/>
            </a:br>
            <a:r>
              <a:rPr lang="en-US" b="1" dirty="0"/>
              <a:t>Austria, Germany, Switzerland compared</a:t>
            </a:r>
          </a:p>
          <a:p>
            <a:pPr marL="0" indent="0" algn="ctr"/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Exploring the particularities of local level digitalization in a federal context (specific complexity, steering problems, decision-making deadlocks, fragmentation)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Yet differences in digitalization outcomes in DACH countries (Germany, Austria, Switzerland) despite similar administrative profiles = research puzzle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RQ: How is administrative digitalization organized in the multi-level system of the DACH countries and what role does the Continental European Federal model of public administration with sub-national/local governments as key actors play?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</a:t>
            </a:r>
            <a:r>
              <a:rPr lang="de-DE" dirty="0" err="1"/>
              <a:t>objectives</a:t>
            </a:r>
            <a:r>
              <a:rPr lang="de-DE" dirty="0"/>
              <a:t>/</a:t>
            </a:r>
            <a:r>
              <a:rPr lang="de-DE" dirty="0" err="1"/>
              <a:t>question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TED </a:t>
            </a:r>
            <a:r>
              <a:rPr lang="de-DE" dirty="0" err="1"/>
              <a:t>paper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Sabine Kuhlmann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DC3BE4-014D-4E5D-BF22-87541E65D87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15 March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7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052D6-BAC2-FF0C-C9D7-8993B288D0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069462"/>
            <a:ext cx="9252520" cy="402256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External digitalization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Change in the provision of services to citizens or companies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Communication and interaction between citizens and the administration via Internet technologies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Internal digitalization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Adaptation of processes within the administration and between administrative units, organizations and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Administrative digitalization encompasses product and service innovations as well as organizational and process innovations based on the introduction of new digital technologies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Varying scopes of the change: </a:t>
            </a: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digitization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1:1 conversion from analogue to digital; </a:t>
            </a: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digitalization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adaptation of services and processes; </a:t>
            </a: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digital transformation =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cultural, organizational and relational changes (Mergel et al. 2019).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>
              <a:buFont typeface="Wingdings" pitchFamily="2" charset="2"/>
              <a:buChar char="Ø"/>
            </a:pPr>
            <a:endParaRPr lang="en-GB" sz="1800" dirty="0"/>
          </a:p>
          <a:p>
            <a:pPr>
              <a:buFont typeface="Wingdings" pitchFamily="2" charset="2"/>
              <a:buChar char="Ø"/>
            </a:pP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CA6435-2E41-AE6C-5267-9138764A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Concepts/definitions:</a:t>
            </a:r>
            <a:br>
              <a:rPr lang="en-GB" dirty="0"/>
            </a:br>
            <a:r>
              <a:rPr lang="en-GB" dirty="0"/>
              <a:t>External and internal digitalization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77179-93A9-780A-89B5-0D051A9364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15 March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6E6E0-3D1C-779E-83B4-33FFE2D1B2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Sabine Kuhlmann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43D72-D24E-85EE-7A71-525CEC8102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DC3BE4-014D-4E5D-BF22-87541E65D87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1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052D6-BAC2-FF0C-C9D7-8993B288D0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96" y="1131590"/>
            <a:ext cx="9108504" cy="3816424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GB" sz="2200" i="1" dirty="0"/>
              <a:t>Similarities </a:t>
            </a:r>
            <a:r>
              <a:rPr lang="en-GB" sz="2200" i="1" dirty="0">
                <a:sym typeface="Wingdings" panose="05000000000000000000" pitchFamily="2" charset="2"/>
              </a:rPr>
              <a:t> common “starting conditions”</a:t>
            </a:r>
            <a:r>
              <a:rPr lang="en-GB" sz="2200" i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DACH countries share a common Continental European Federal administrative profile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Legalistic administrative culture prevalent (potentially inhibits digital tool adoption)</a:t>
            </a:r>
          </a:p>
          <a:p>
            <a:pPr marL="0" indent="0"/>
            <a:r>
              <a:rPr lang="en-GB" sz="2200" i="1" dirty="0"/>
              <a:t>Differences in PA/federalism/LG-system: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Legalism more pronounced in Germany and Austria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Variations in federalism: cooperative (Germany, Austria) vs. competitive (Switzerland)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Local Autonomy Index: CH 79; G 73; A 63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Fiscal discretion of LG’s (share of tax revenue that the municipalities themselves decide on in the overall municipal budget): CH 60%; G 23%; A: 35%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 peculiarity: direct democratic procedures; competition at the subnational level (e.g. tax competition between municipalities)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Civil service systems: civil servants as “servants of the state”” (G/A) vs. “employees of the people” (CH)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77179-93A9-780A-89B5-0D051A9364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15 March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6E6E0-3D1C-779E-83B4-33FFE2D1B2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Sabine Kuhlmann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43D72-D24E-85EE-7A71-525CEC8102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DC3BE4-014D-4E5D-BF22-87541E65D87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C7ABFCE-0BDB-E5C9-6CBC-8783ED0B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1470"/>
            <a:ext cx="6663684" cy="1017992"/>
          </a:xfrm>
        </p:spPr>
        <p:txBody>
          <a:bodyPr>
            <a:noAutofit/>
          </a:bodyPr>
          <a:lstStyle/>
          <a:p>
            <a:r>
              <a:rPr lang="en-GB" sz="2000" dirty="0"/>
              <a:t>Concepts/definitions:</a:t>
            </a:r>
            <a:br>
              <a:rPr lang="en-GB" sz="2000" dirty="0"/>
            </a:br>
            <a:r>
              <a:rPr lang="en-GB" sz="2000" dirty="0"/>
              <a:t>Administrative profiles: the DACH region</a:t>
            </a:r>
          </a:p>
        </p:txBody>
      </p:sp>
    </p:spTree>
    <p:extLst>
      <p:ext uri="{BB962C8B-B14F-4D97-AF65-F5344CB8AC3E}">
        <p14:creationId xmlns:p14="http://schemas.microsoft.com/office/powerpoint/2010/main" val="158863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A58597-AE6A-6ABA-DE9D-188027FC80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536" y="1329080"/>
            <a:ext cx="8352928" cy="342270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Complex governance structure with federal, Länder, and local authorities involved in digitalization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Fragmented implementation process involving multiple actors, contributing to lagging behind in international rankings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Constitutional amendments and the Online Access Act (OZG), from 2017, aimed at digitalizing administrative services by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OZG is considered a failure by experts due to lack of legal entitlement for citizens and of administrative consequences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OZG 2.0, adopted in February 2024, conceives digitalization as a permanent task </a:t>
            </a:r>
            <a:r>
              <a:rPr lang="en-GB" dirty="0">
                <a:sym typeface="Wingdings" panose="05000000000000000000" pitchFamily="2" charset="2"/>
              </a:rPr>
              <a:t> however scepticism about future digitalization progress remains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99011A-72E6-FB3C-63F5-E1BEC471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Germany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43D14-FD0B-9EAC-0E0C-58B8B90E319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15 March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45ED-9EFD-C0D8-394B-900A8B07A8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Sabine Kuhlmann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FF232-AB65-7301-0C16-2C31F9C307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DC3BE4-014D-4E5D-BF22-87541E65D87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8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2D0E8-B4BE-44A9-BA40-532DC1E46128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86454" y="138962"/>
            <a:ext cx="4914546" cy="6480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de-DE" kern="0" dirty="0">
                <a:solidFill>
                  <a:srgbClr val="007AA3"/>
                </a:solidFill>
              </a:rPr>
              <a:t>How Digitalization Policy is organized in the German Federal System</a:t>
            </a:r>
          </a:p>
        </p:txBody>
      </p:sp>
      <p:pic>
        <p:nvPicPr>
          <p:cNvPr id="5" name="Grafik 2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0094"/>
            <a:ext cx="8856984" cy="416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11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7282D0E8-B4BE-44A9-BA40-532DC1E46128}" type="slidenum">
              <a:rPr lang="de-DE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>
                <a:defRPr/>
              </a:pPr>
              <a:t>9</a:t>
            </a:fld>
            <a:endParaRPr lang="de-DE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51820" y="195486"/>
            <a:ext cx="5462364" cy="648072"/>
          </a:xfrm>
        </p:spPr>
        <p:txBody>
          <a:bodyPr>
            <a:noAutofit/>
          </a:bodyPr>
          <a:lstStyle/>
          <a:p>
            <a:r>
              <a:rPr lang="de-DE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+mn-lt"/>
              </a:rPr>
              <a:t>Germany: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Collaboration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 in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 Federal System: </a:t>
            </a:r>
            <a:br>
              <a:rPr lang="de-DE" sz="2000" dirty="0">
                <a:latin typeface="+mn-lt"/>
                <a:cs typeface="Arial" panose="020B0604020202020204" pitchFamily="34" charset="0"/>
              </a:rPr>
            </a:br>
            <a:r>
              <a:rPr lang="de-DE" sz="2000" dirty="0">
                <a:latin typeface="+mn-lt"/>
                <a:cs typeface="Arial" panose="020B0604020202020204" pitchFamily="34" charset="0"/>
              </a:rPr>
              <a:t>The Online Access Act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as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 a Multi-Level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Challange</a:t>
            </a:r>
            <a:endParaRPr lang="de-DE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0" y="1112751"/>
            <a:ext cx="9144000" cy="3730471"/>
          </a:xfrm>
        </p:spPr>
        <p:txBody>
          <a:bodyPr>
            <a:noAutofit/>
          </a:bodyPr>
          <a:lstStyle/>
          <a:p>
            <a:pPr marL="214307" indent="-214307" defTabSz="514337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altLang="de-DE" sz="1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Digitalization as a multidimensional "collective work" that cannot be processed by one level only (multi-level problem); consequently:</a:t>
            </a:r>
          </a:p>
          <a:p>
            <a:pPr marL="214307" indent="-214307" defTabSz="514337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altLang="de-DE" sz="1800" dirty="0">
                <a:solidFill>
                  <a:prstClr val="black"/>
                </a:solidFill>
                <a:latin typeface="+mn-lt"/>
              </a:rPr>
              <a:t>Process of digital transformation withing administratively interwoven structures </a:t>
            </a:r>
          </a:p>
          <a:p>
            <a:pPr marL="214307" indent="-214307" defTabSz="514337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altLang="de-DE" sz="1800" dirty="0">
                <a:solidFill>
                  <a:prstClr val="black"/>
                </a:solidFill>
                <a:latin typeface="+mn-lt"/>
              </a:rPr>
              <a:t>One level cannot make decisions without the involvement of the other level(s)</a:t>
            </a:r>
          </a:p>
          <a:p>
            <a:pPr marL="214307" indent="-214307" defTabSz="514337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altLang="de-DE" sz="1800" dirty="0">
                <a:solidFill>
                  <a:prstClr val="black"/>
                </a:solidFill>
                <a:latin typeface="+mn-lt"/>
              </a:rPr>
              <a:t>Thus, there is an institutionalized necessity to cooperate: </a:t>
            </a:r>
          </a:p>
          <a:p>
            <a:pPr marL="514345" lvl="1" indent="-214307" defTabSz="514337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altLang="de-DE" sz="1800" dirty="0">
                <a:solidFill>
                  <a:prstClr val="black"/>
                </a:solidFill>
              </a:rPr>
              <a:t>Horizontally </a:t>
            </a:r>
            <a:r>
              <a:rPr lang="en-US" altLang="de-DE" sz="1800" dirty="0">
                <a:solidFill>
                  <a:prstClr val="black"/>
                </a:solidFill>
                <a:sym typeface="Wingdings" panose="05000000000000000000" pitchFamily="2" charset="2"/>
              </a:rPr>
              <a:t> </a:t>
            </a:r>
            <a:r>
              <a:rPr lang="en-US" altLang="de-DE" sz="1800" dirty="0">
                <a:solidFill>
                  <a:prstClr val="black"/>
                </a:solidFill>
              </a:rPr>
              <a:t>cross-departmental coordination necessary (e.g. 5 ministries responsible at federal level; but mostly "negative coordination”)</a:t>
            </a:r>
          </a:p>
          <a:p>
            <a:pPr marL="514345" lvl="1" indent="-214307" defTabSz="514337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altLang="de-DE" sz="1800" dirty="0">
                <a:solidFill>
                  <a:prstClr val="black"/>
                </a:solidFill>
              </a:rPr>
              <a:t>Vertically across all levels of government (e.g. “IT planning council” as an intergovernmental body of the federal and </a:t>
            </a:r>
            <a:r>
              <a:rPr lang="en-US" altLang="de-DE" sz="1800" dirty="0" err="1">
                <a:solidFill>
                  <a:prstClr val="black"/>
                </a:solidFill>
              </a:rPr>
              <a:t>Länder</a:t>
            </a:r>
            <a:r>
              <a:rPr lang="en-US" altLang="de-DE" sz="1800" dirty="0">
                <a:solidFill>
                  <a:prstClr val="black"/>
                </a:solidFill>
              </a:rPr>
              <a:t> governments)</a:t>
            </a:r>
            <a:endParaRPr lang="de-DE" altLang="de-DE" sz="1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Variations in digital maturity at the local level according to strategic preferences, capacities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Complete online processing of public services without media-discontinuities remains an exception (focus mainly on information/communication, not interaction)</a:t>
            </a:r>
            <a:endParaRPr lang="de-DE" sz="18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3847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15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3_Design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15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sign2" id="{1C1FFA0B-8114-49C5-BA7B-0311FF1203B8}" vid="{332F4916-709F-45EB-83FC-B84299511A09}"/>
    </a:ext>
  </a:extLst>
</a:theme>
</file>

<file path=ppt/theme/theme3.xml><?xml version="1.0" encoding="utf-8"?>
<a:theme xmlns:a="http://schemas.openxmlformats.org/drawingml/2006/main" name="4_Design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15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sign2" id="{1C1FFA0B-8114-49C5-BA7B-0311FF1203B8}" vid="{332F4916-709F-45EB-83FC-B84299511A09}"/>
    </a:ext>
  </a:ext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1667</Words>
  <Application>Microsoft Office PowerPoint</Application>
  <PresentationFormat>Bildschirmpräsentation (16:9)</PresentationFormat>
  <Paragraphs>157</Paragraphs>
  <Slides>16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Calibri</vt:lpstr>
      <vt:lpstr>Times</vt:lpstr>
      <vt:lpstr>Times New Roman</vt:lpstr>
      <vt:lpstr>Verdana</vt:lpstr>
      <vt:lpstr>Wingdings</vt:lpstr>
      <vt:lpstr>Larissa-Design1</vt:lpstr>
      <vt:lpstr>3_Design2</vt:lpstr>
      <vt:lpstr>4_Design2</vt:lpstr>
      <vt:lpstr>Digital Transformation at the Local Tier of Government in Europe: Dynamics and Effects from a Cross-Countries and Over-Time Comparative Perspective (DIGILOG)  The digital transformation of public administration in a federal context: Austria, Germany, Switzerland compared</vt:lpstr>
      <vt:lpstr>DIGILOG research project</vt:lpstr>
      <vt:lpstr>Research team</vt:lpstr>
      <vt:lpstr>Research objectives/question of the TED paper</vt:lpstr>
      <vt:lpstr>Concepts/definitions: External and internal digitalization</vt:lpstr>
      <vt:lpstr>Concepts/definitions: Administrative profiles: the DACH region</vt:lpstr>
      <vt:lpstr>Germany</vt:lpstr>
      <vt:lpstr>How Digitalization Policy is organized in the German Federal System</vt:lpstr>
      <vt:lpstr> Germany: Collaboration in the Federal System:  The Online Access Act as a Multi-Level Challange</vt:lpstr>
      <vt:lpstr>Austria</vt:lpstr>
      <vt:lpstr>Switzerland</vt:lpstr>
      <vt:lpstr>Switzerland</vt:lpstr>
      <vt:lpstr>Comparison and discussion</vt:lpstr>
      <vt:lpstr>Comparison and discussion</vt:lpstr>
      <vt:lpstr>PowerPoint-Präsentation</vt:lpstr>
      <vt:lpstr>Comparison and discussion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faust</dc:creator>
  <cp:lastModifiedBy>Sabine Kuhlmann</cp:lastModifiedBy>
  <cp:revision>128</cp:revision>
  <dcterms:created xsi:type="dcterms:W3CDTF">2014-03-17T13:14:48Z</dcterms:created>
  <dcterms:modified xsi:type="dcterms:W3CDTF">2024-03-06T15:42:16Z</dcterms:modified>
</cp:coreProperties>
</file>