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68A0C-C1AB-4109-9315-DFC035607E69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402CA-0F71-46F5-A0EF-745342722E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3194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27011-8CC4-415E-B195-0616F080F40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511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011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7362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26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031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229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95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9171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721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588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902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9502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0A1DC-14FA-4A76-BB2D-B05B2582346C}" type="datetimeFigureOut">
              <a:rPr lang="de-DE" smtClean="0"/>
              <a:t>05.02.2020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0E1C4-E592-4D5B-95D1-92EECEEF5A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05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" y="526025"/>
            <a:ext cx="2127154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b="1" dirty="0"/>
              <a:t>Einführungsmodul (</a:t>
            </a:r>
            <a:r>
              <a:rPr lang="de-DE" sz="1600" b="1" dirty="0">
                <a:solidFill>
                  <a:srgbClr val="FF0000"/>
                </a:solidFill>
              </a:rPr>
              <a:t>15LP</a:t>
            </a:r>
            <a:r>
              <a:rPr lang="de-DE" sz="1600" b="1" dirty="0" smtClean="0"/>
              <a:t>)</a:t>
            </a:r>
            <a:endParaRPr lang="de-DE" sz="16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2286000" y="535856"/>
            <a:ext cx="979322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TMAS</a:t>
            </a:r>
            <a:r>
              <a:rPr lang="de-DE" sz="1200" b="1" dirty="0"/>
              <a:t>: Theorien, Methoden, </a:t>
            </a:r>
            <a:r>
              <a:rPr lang="de-DE" sz="1200" b="1" dirty="0" smtClean="0"/>
              <a:t>Anwendungen</a:t>
            </a:r>
            <a:r>
              <a:rPr lang="de-DE" sz="1200" b="1" dirty="0"/>
              <a:t> </a:t>
            </a:r>
            <a:r>
              <a:rPr lang="de-DE" sz="1200" dirty="0" smtClean="0"/>
              <a:t>(~</a:t>
            </a:r>
            <a:r>
              <a:rPr lang="de-DE" sz="1200" dirty="0"/>
              <a:t>TMA1-3</a:t>
            </a:r>
            <a:r>
              <a:rPr lang="de-DE" sz="1200" dirty="0" smtClean="0"/>
              <a:t>) + </a:t>
            </a:r>
            <a:r>
              <a:rPr lang="de-DE" sz="1200" b="1" dirty="0"/>
              <a:t>Statistik </a:t>
            </a:r>
            <a:r>
              <a:rPr lang="de-DE" sz="1200" dirty="0" smtClean="0"/>
              <a:t>(</a:t>
            </a:r>
            <a:r>
              <a:rPr lang="de-DE" sz="1200" dirty="0" smtClean="0">
                <a:solidFill>
                  <a:srgbClr val="FF0000"/>
                </a:solidFill>
              </a:rPr>
              <a:t>4*3</a:t>
            </a:r>
            <a:r>
              <a:rPr lang="de-DE" sz="1200" dirty="0" smtClean="0"/>
              <a:t> LP) + Modulprüfung (</a:t>
            </a:r>
            <a:r>
              <a:rPr lang="de-DE" sz="1200" dirty="0" smtClean="0">
                <a:solidFill>
                  <a:srgbClr val="FF0000"/>
                </a:solidFill>
              </a:rPr>
              <a:t>3LP</a:t>
            </a:r>
            <a:r>
              <a:rPr lang="de-DE" sz="1200" dirty="0" smtClean="0"/>
              <a:t>) </a:t>
            </a:r>
          </a:p>
          <a:p>
            <a:r>
              <a:rPr lang="de-DE" sz="1200" dirty="0" smtClean="0"/>
              <a:t>(</a:t>
            </a:r>
            <a:r>
              <a:rPr lang="de-DE" sz="1200" dirty="0" err="1" smtClean="0"/>
              <a:t>persp</a:t>
            </a:r>
            <a:r>
              <a:rPr lang="de-DE" sz="1200" dirty="0" smtClean="0"/>
              <a:t>. 9(!)+3 Kurse parallel) 			     </a:t>
            </a:r>
            <a:r>
              <a:rPr lang="de-DE" sz="1200" b="1" dirty="0" smtClean="0">
                <a:solidFill>
                  <a:srgbClr val="00B050"/>
                </a:solidFill>
              </a:rPr>
              <a:t>(↑Golm </a:t>
            </a:r>
            <a:r>
              <a:rPr lang="de-DE" sz="1200" b="1" dirty="0">
                <a:solidFill>
                  <a:srgbClr val="00B050"/>
                </a:solidFill>
              </a:rPr>
              <a:t>nur als Lehrauftrag) </a:t>
            </a:r>
            <a:r>
              <a:rPr lang="de-DE" sz="1200" dirty="0" smtClean="0"/>
              <a:t>	</a:t>
            </a:r>
            <a:r>
              <a:rPr lang="de-DE" sz="1200" dirty="0" smtClean="0">
                <a:solidFill>
                  <a:srgbClr val="00B050"/>
                </a:solidFill>
              </a:rPr>
              <a:t>(Sprachsystem -&gt;</a:t>
            </a:r>
            <a:r>
              <a:rPr lang="de-DE" sz="1200" dirty="0" err="1" smtClean="0">
                <a:solidFill>
                  <a:srgbClr val="00B050"/>
                </a:solidFill>
              </a:rPr>
              <a:t>Philolog</a:t>
            </a:r>
            <a:r>
              <a:rPr lang="de-DE" sz="1200" dirty="0" smtClean="0">
                <a:solidFill>
                  <a:srgbClr val="00B050"/>
                </a:solidFill>
              </a:rPr>
              <a:t>.)</a:t>
            </a:r>
            <a:endParaRPr lang="de-DE" sz="1200" dirty="0">
              <a:solidFill>
                <a:srgbClr val="00B050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9861" y="1161389"/>
            <a:ext cx="2115068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b="1" dirty="0"/>
              <a:t>Wahlpflichtbereich 1 „</a:t>
            </a:r>
            <a:r>
              <a:rPr lang="de-DE" sz="1600" b="1" dirty="0" smtClean="0"/>
              <a:t>Anwendung</a:t>
            </a:r>
            <a:r>
              <a:rPr lang="de-DE" sz="1600" b="1" dirty="0" smtClean="0">
                <a:solidFill>
                  <a:srgbClr val="00B050"/>
                </a:solidFill>
              </a:rPr>
              <a:t>en“</a:t>
            </a:r>
            <a:endParaRPr lang="de-DE" sz="1600" b="1" dirty="0">
              <a:solidFill>
                <a:srgbClr val="00B050"/>
              </a:solidFill>
            </a:endParaRPr>
          </a:p>
          <a:p>
            <a:r>
              <a:rPr lang="de-DE" sz="1600" b="1" dirty="0"/>
              <a:t> (</a:t>
            </a:r>
            <a:r>
              <a:rPr lang="de-DE" sz="1600" b="1" dirty="0">
                <a:solidFill>
                  <a:srgbClr val="FF0000"/>
                </a:solidFill>
              </a:rPr>
              <a:t>15LP</a:t>
            </a:r>
            <a:r>
              <a:rPr lang="de-DE" sz="1600" b="1" dirty="0"/>
              <a:t>)</a:t>
            </a:r>
          </a:p>
          <a:p>
            <a:r>
              <a:rPr lang="de-DE" sz="1600" i="1" dirty="0"/>
              <a:t>(es wird </a:t>
            </a:r>
            <a:r>
              <a:rPr lang="de-DE" sz="1600" i="1" dirty="0" smtClean="0"/>
              <a:t>zunächst </a:t>
            </a:r>
            <a:r>
              <a:rPr lang="de-DE" sz="1600" i="1" dirty="0" smtClean="0">
                <a:solidFill>
                  <a:srgbClr val="FF0000"/>
                </a:solidFill>
              </a:rPr>
              <a:t>1</a:t>
            </a:r>
            <a:r>
              <a:rPr lang="de-DE" sz="1600" i="1" dirty="0" smtClean="0"/>
              <a:t> </a:t>
            </a:r>
            <a:r>
              <a:rPr lang="de-DE" sz="1600" i="1" dirty="0"/>
              <a:t>gewählt</a:t>
            </a:r>
            <a:r>
              <a:rPr lang="de-DE" sz="1600" i="1" dirty="0" smtClean="0"/>
              <a:t>)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2226759" y="1160607"/>
            <a:ext cx="2780875" cy="13696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Sprachdidaktik + kognitive Grundlagen </a:t>
            </a:r>
            <a:r>
              <a:rPr lang="de-DE" sz="1200" b="1" dirty="0" smtClean="0"/>
              <a:t>d Spracherwerbs</a:t>
            </a:r>
            <a:endParaRPr lang="de-DE" sz="1200" b="1" dirty="0"/>
          </a:p>
          <a:p>
            <a:pPr algn="ctr"/>
            <a:r>
              <a:rPr lang="de-DE" sz="1200" dirty="0" smtClean="0"/>
              <a:t>(Sem. (Second) Lang </a:t>
            </a:r>
            <a:r>
              <a:rPr lang="de-DE" sz="1200" dirty="0" err="1" smtClean="0"/>
              <a:t>acqu</a:t>
            </a:r>
            <a:r>
              <a:rPr lang="de-DE" sz="1200" dirty="0" smtClean="0"/>
              <a:t> (3) </a:t>
            </a:r>
            <a:br>
              <a:rPr lang="de-DE" sz="1200" dirty="0" smtClean="0"/>
            </a:br>
            <a:r>
              <a:rPr lang="de-DE" sz="1100" dirty="0" smtClean="0">
                <a:solidFill>
                  <a:srgbClr val="00B050"/>
                </a:solidFill>
              </a:rPr>
              <a:t>&lt;-Golm/</a:t>
            </a:r>
            <a:r>
              <a:rPr lang="de-DE" sz="1100" dirty="0" smtClean="0">
                <a:solidFill>
                  <a:srgbClr val="00B050"/>
                </a:solidFill>
              </a:rPr>
              <a:t>EnMod1 (</a:t>
            </a:r>
            <a:r>
              <a:rPr lang="de-DE" sz="1100" dirty="0" err="1" smtClean="0">
                <a:solidFill>
                  <a:srgbClr val="00B050"/>
                </a:solidFill>
              </a:rPr>
              <a:t>SoSe</a:t>
            </a:r>
            <a:r>
              <a:rPr lang="de-DE" sz="1100" dirty="0" smtClean="0">
                <a:solidFill>
                  <a:srgbClr val="00B050"/>
                </a:solidFill>
              </a:rPr>
              <a:t>)/</a:t>
            </a:r>
            <a:r>
              <a:rPr lang="de-DE" sz="1100" dirty="0" err="1" smtClean="0">
                <a:solidFill>
                  <a:srgbClr val="00B050"/>
                </a:solidFill>
              </a:rPr>
              <a:t>Slav</a:t>
            </a:r>
            <a:r>
              <a:rPr lang="de-DE" sz="1100" dirty="0" smtClean="0">
                <a:solidFill>
                  <a:srgbClr val="00B050"/>
                </a:solidFill>
              </a:rPr>
              <a:t>?</a:t>
            </a:r>
          </a:p>
          <a:p>
            <a:pPr algn="ctr"/>
            <a:r>
              <a:rPr lang="de-DE" sz="1200" dirty="0" err="1" smtClean="0"/>
              <a:t>Unicert</a:t>
            </a:r>
            <a:r>
              <a:rPr lang="de-DE" sz="1200" dirty="0" smtClean="0"/>
              <a:t>-Sprachkurs (4)</a:t>
            </a:r>
          </a:p>
          <a:p>
            <a:pPr algn="ctr"/>
            <a:r>
              <a:rPr lang="de-DE" sz="1200" dirty="0" smtClean="0"/>
              <a:t>Projektseminar (4) &lt;- LA Rom</a:t>
            </a:r>
          </a:p>
          <a:p>
            <a:pPr algn="ctr"/>
            <a:r>
              <a:rPr lang="de-DE" sz="1200" dirty="0" smtClean="0"/>
              <a:t>Mentoring/</a:t>
            </a:r>
            <a:r>
              <a:rPr lang="de-DE" sz="1200" dirty="0" err="1" smtClean="0"/>
              <a:t>Spr-reflex.n</a:t>
            </a:r>
            <a:r>
              <a:rPr lang="de-DE" sz="1200" dirty="0" smtClean="0"/>
              <a:t> </a:t>
            </a:r>
            <a:r>
              <a:rPr lang="de-DE" sz="1200" dirty="0" err="1" smtClean="0"/>
              <a:t>ben</a:t>
            </a:r>
            <a:r>
              <a:rPr lang="de-DE" sz="1200" dirty="0" smtClean="0"/>
              <a:t>. (4)</a:t>
            </a:r>
            <a:endParaRPr lang="de-DE" sz="1200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5052107" y="1161387"/>
            <a:ext cx="2413825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/>
              <a:t>Digitale Methoden in Forschung und Praxis</a:t>
            </a:r>
            <a:r>
              <a:rPr lang="de-DE" sz="1200" b="1" dirty="0"/>
              <a:t/>
            </a:r>
            <a:br>
              <a:rPr lang="de-DE" sz="1200" b="1" dirty="0"/>
            </a:br>
            <a:r>
              <a:rPr lang="de-DE" sz="1200" dirty="0" smtClean="0"/>
              <a:t>(Seminar </a:t>
            </a:r>
            <a:r>
              <a:rPr lang="de-DE" sz="1200" dirty="0"/>
              <a:t>+ </a:t>
            </a:r>
            <a:r>
              <a:rPr lang="de-DE" sz="1200" dirty="0" smtClean="0"/>
              <a:t>Übung (2*5LP) </a:t>
            </a:r>
            <a:endParaRPr lang="de-DE" sz="1200" dirty="0"/>
          </a:p>
          <a:p>
            <a:pPr algn="ctr"/>
            <a:r>
              <a:rPr lang="de-DE" sz="1200" dirty="0"/>
              <a:t>+ Modulprüfung 5LP</a:t>
            </a:r>
            <a:r>
              <a:rPr lang="de-DE" sz="1200" dirty="0" smtClean="0"/>
              <a:t>)</a:t>
            </a:r>
          </a:p>
          <a:p>
            <a:pPr algn="ctr"/>
            <a:r>
              <a:rPr lang="de-DE" sz="1200" dirty="0" smtClean="0"/>
              <a:t> </a:t>
            </a:r>
            <a:r>
              <a:rPr lang="de-DE" sz="1200" dirty="0" smtClean="0">
                <a:solidFill>
                  <a:srgbClr val="00B050"/>
                </a:solidFill>
              </a:rPr>
              <a:t>+ </a:t>
            </a:r>
            <a:r>
              <a:rPr lang="de-DE" sz="1200" dirty="0" err="1" smtClean="0">
                <a:solidFill>
                  <a:srgbClr val="00B050"/>
                </a:solidFill>
              </a:rPr>
              <a:t>Angl</a:t>
            </a:r>
            <a:r>
              <a:rPr lang="de-DE" sz="1200" dirty="0" smtClean="0">
                <a:solidFill>
                  <a:srgbClr val="00B050"/>
                </a:solidFill>
              </a:rPr>
              <a:t>. aus </a:t>
            </a:r>
            <a:r>
              <a:rPr lang="de-DE" sz="1200" dirty="0" smtClean="0">
                <a:solidFill>
                  <a:srgbClr val="00B050"/>
                </a:solidFill>
              </a:rPr>
              <a:t>EnMod2</a:t>
            </a:r>
            <a:r>
              <a:rPr lang="de-DE" sz="1200" dirty="0" smtClean="0">
                <a:solidFill>
                  <a:srgbClr val="00B050"/>
                </a:solidFill>
              </a:rPr>
              <a:t>?</a:t>
            </a:r>
          </a:p>
          <a:p>
            <a:pPr algn="ctr"/>
            <a:endParaRPr lang="de-DE" sz="1100" dirty="0">
              <a:solidFill>
                <a:srgbClr val="00B050"/>
              </a:solidFill>
            </a:endParaRPr>
          </a:p>
          <a:p>
            <a:pPr algn="ctr"/>
            <a:endParaRPr lang="de-DE" sz="1100" dirty="0">
              <a:solidFill>
                <a:srgbClr val="00B050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17401" y="2587945"/>
            <a:ext cx="2113151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600" b="1" dirty="0"/>
              <a:t>Wahlpflichtbereich 2 </a:t>
            </a:r>
            <a:endParaRPr lang="de-DE" sz="1600" b="1" dirty="0" smtClean="0"/>
          </a:p>
          <a:p>
            <a:r>
              <a:rPr lang="de-DE" sz="1600" b="1" dirty="0"/>
              <a:t>z</a:t>
            </a:r>
            <a:r>
              <a:rPr lang="de-DE" sz="1600" b="1" dirty="0" smtClean="0"/>
              <a:t>ur Bildung von </a:t>
            </a:r>
            <a:r>
              <a:rPr lang="de-DE" sz="1600" b="1" dirty="0" smtClean="0"/>
              <a:t>„</a:t>
            </a:r>
            <a:r>
              <a:rPr lang="de-DE" sz="1600" b="1" dirty="0" smtClean="0">
                <a:solidFill>
                  <a:srgbClr val="00B050"/>
                </a:solidFill>
              </a:rPr>
              <a:t>Fach</a:t>
            </a:r>
            <a:r>
              <a:rPr lang="de-DE" sz="1600" b="1" dirty="0" smtClean="0"/>
              <a:t>profilen“ </a:t>
            </a:r>
            <a:endParaRPr lang="de-DE" sz="1600" b="1" dirty="0"/>
          </a:p>
          <a:p>
            <a:r>
              <a:rPr lang="de-DE" sz="1600" b="1" dirty="0"/>
              <a:t>(</a:t>
            </a:r>
            <a:r>
              <a:rPr lang="de-DE" sz="1600" b="1" dirty="0">
                <a:solidFill>
                  <a:srgbClr val="FF0000"/>
                </a:solidFill>
              </a:rPr>
              <a:t>2x30 = 60 LP</a:t>
            </a:r>
            <a:r>
              <a:rPr lang="de-DE" sz="1600" b="1" dirty="0"/>
              <a:t>) </a:t>
            </a:r>
            <a:br>
              <a:rPr lang="de-DE" sz="1600" b="1" dirty="0"/>
            </a:br>
            <a:r>
              <a:rPr lang="de-DE" sz="1600" i="1" dirty="0"/>
              <a:t>(es werden </a:t>
            </a:r>
            <a:r>
              <a:rPr lang="de-DE" sz="1600" i="1" dirty="0">
                <a:solidFill>
                  <a:srgbClr val="FF0000"/>
                </a:solidFill>
              </a:rPr>
              <a:t>2</a:t>
            </a:r>
            <a:r>
              <a:rPr lang="de-DE" sz="1600" i="1" dirty="0"/>
              <a:t> </a:t>
            </a:r>
            <a:r>
              <a:rPr lang="de-DE" sz="1600" i="1" dirty="0" smtClean="0"/>
              <a:t>gewählt)</a:t>
            </a:r>
          </a:p>
          <a:p>
            <a:endParaRPr lang="de-DE" sz="1600" i="1" dirty="0" smtClean="0">
              <a:solidFill>
                <a:srgbClr val="FF0000"/>
              </a:solidFill>
            </a:endParaRPr>
          </a:p>
          <a:p>
            <a:endParaRPr lang="de-DE" sz="1600" i="1" dirty="0">
              <a:solidFill>
                <a:srgbClr val="FF0000"/>
              </a:solidFill>
            </a:endParaRPr>
          </a:p>
          <a:p>
            <a:endParaRPr lang="de-DE" sz="1600" i="1" dirty="0" smtClean="0">
              <a:solidFill>
                <a:srgbClr val="FF0000"/>
              </a:solidFill>
            </a:endParaRPr>
          </a:p>
          <a:p>
            <a:endParaRPr lang="de-DE" sz="1600" i="1" dirty="0">
              <a:solidFill>
                <a:srgbClr val="FF0000"/>
              </a:solidFill>
            </a:endParaRPr>
          </a:p>
          <a:p>
            <a:endParaRPr lang="de-DE" sz="1600" i="1" dirty="0" smtClean="0">
              <a:solidFill>
                <a:srgbClr val="FF0000"/>
              </a:solidFill>
            </a:endParaRPr>
          </a:p>
          <a:p>
            <a:endParaRPr lang="de-DE" sz="1600" i="1" dirty="0">
              <a:solidFill>
                <a:srgbClr val="FF0000"/>
              </a:solidFill>
            </a:endParaRPr>
          </a:p>
          <a:p>
            <a:endParaRPr lang="de-DE" sz="1600" i="1" dirty="0">
              <a:solidFill>
                <a:srgbClr val="FF0000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2226759" y="2578119"/>
            <a:ext cx="1086706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 err="1"/>
              <a:t>DaF</a:t>
            </a:r>
            <a:r>
              <a:rPr lang="de-DE" sz="1200" b="1" dirty="0"/>
              <a:t>/</a:t>
            </a:r>
            <a:r>
              <a:rPr lang="de-DE" sz="1200" b="1" dirty="0" err="1"/>
              <a:t>DaZ</a:t>
            </a:r>
            <a:r>
              <a:rPr lang="de-DE" sz="1200" b="1" dirty="0"/>
              <a:t> </a:t>
            </a:r>
          </a:p>
          <a:p>
            <a:r>
              <a:rPr lang="de-DE" sz="1200" dirty="0"/>
              <a:t>(30 LP</a:t>
            </a:r>
            <a:r>
              <a:rPr lang="de-DE" sz="1200" dirty="0" smtClean="0"/>
              <a:t>) =</a:t>
            </a:r>
            <a:r>
              <a:rPr lang="de-DE" sz="1200" dirty="0">
                <a:solidFill>
                  <a:srgbClr val="FF0000"/>
                </a:solidFill>
              </a:rPr>
              <a:t>2*15</a:t>
            </a:r>
          </a:p>
          <a:p>
            <a:r>
              <a:rPr lang="de-DE" sz="1200" b="1" dirty="0" smtClean="0"/>
              <a:t>Mod.1</a:t>
            </a:r>
            <a:r>
              <a:rPr lang="de-DE" sz="1200" dirty="0" smtClean="0"/>
              <a:t> </a:t>
            </a:r>
            <a:r>
              <a:rPr lang="de-DE" sz="1200" dirty="0"/>
              <a:t>(15LP) </a:t>
            </a:r>
            <a:r>
              <a:rPr lang="de-DE" sz="1200" dirty="0" err="1" smtClean="0"/>
              <a:t>Dt</a:t>
            </a:r>
            <a:r>
              <a:rPr lang="de-DE" sz="1200" dirty="0" smtClean="0"/>
              <a:t> </a:t>
            </a:r>
            <a:r>
              <a:rPr lang="de-DE" sz="1200" dirty="0"/>
              <a:t>als Fremd- +</a:t>
            </a:r>
            <a:r>
              <a:rPr lang="de-DE" sz="1200" dirty="0" smtClean="0"/>
              <a:t> </a:t>
            </a:r>
            <a:r>
              <a:rPr lang="de-DE" sz="1200" dirty="0"/>
              <a:t>Zweitsprache </a:t>
            </a:r>
            <a:r>
              <a:rPr lang="de-DE" sz="1200" dirty="0" smtClean="0"/>
              <a:t>+ </a:t>
            </a:r>
            <a:r>
              <a:rPr lang="de-DE" sz="1200" dirty="0" err="1" smtClean="0"/>
              <a:t>indiv</a:t>
            </a:r>
            <a:r>
              <a:rPr lang="de-DE" sz="1200" dirty="0" smtClean="0"/>
              <a:t>. </a:t>
            </a:r>
            <a:r>
              <a:rPr lang="de-DE" sz="1200" dirty="0" err="1" smtClean="0"/>
              <a:t>Mehrspr-kt</a:t>
            </a:r>
            <a:endParaRPr lang="de-DE" sz="1200" dirty="0" smtClean="0"/>
          </a:p>
          <a:p>
            <a:r>
              <a:rPr lang="de-DE" sz="1200" b="1" dirty="0" smtClean="0"/>
              <a:t>Mod. 2 (30LP?</a:t>
            </a:r>
          </a:p>
          <a:p>
            <a:r>
              <a:rPr lang="de-DE" sz="1200" dirty="0" err="1" smtClean="0"/>
              <a:t>DaF</a:t>
            </a:r>
            <a:r>
              <a:rPr lang="de-DE" sz="1200" dirty="0" smtClean="0"/>
              <a:t>/</a:t>
            </a:r>
            <a:r>
              <a:rPr lang="de-DE" sz="1200" dirty="0" err="1" smtClean="0"/>
              <a:t>DaZ-Didak</a:t>
            </a:r>
            <a:r>
              <a:rPr lang="de-DE" sz="1200" dirty="0" smtClean="0"/>
              <a:t> </a:t>
            </a:r>
            <a:r>
              <a:rPr lang="de-DE" sz="1200" dirty="0"/>
              <a:t>Methoden +</a:t>
            </a:r>
            <a:r>
              <a:rPr lang="de-DE" sz="1200" dirty="0" smtClean="0"/>
              <a:t> </a:t>
            </a:r>
            <a:r>
              <a:rPr lang="de-DE" sz="1200" dirty="0" err="1" smtClean="0"/>
              <a:t>interkult</a:t>
            </a:r>
            <a:r>
              <a:rPr lang="de-DE" sz="1200" dirty="0" smtClean="0"/>
              <a:t>. </a:t>
            </a:r>
            <a:r>
              <a:rPr lang="de-DE" sz="1200" dirty="0" smtClean="0"/>
              <a:t>Kontexte</a:t>
            </a:r>
          </a:p>
          <a:p>
            <a:endParaRPr lang="de-DE" sz="1200" dirty="0" smtClean="0"/>
          </a:p>
        </p:txBody>
      </p:sp>
      <p:sp>
        <p:nvSpPr>
          <p:cNvPr id="11" name="Textfeld 10"/>
          <p:cNvSpPr txBox="1"/>
          <p:nvPr/>
        </p:nvSpPr>
        <p:spPr>
          <a:xfrm>
            <a:off x="3431531" y="2587951"/>
            <a:ext cx="1053175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/>
              <a:t>Engl. </a:t>
            </a:r>
            <a:r>
              <a:rPr lang="de-DE" sz="1200" dirty="0" smtClean="0"/>
              <a:t>(</a:t>
            </a:r>
            <a:r>
              <a:rPr lang="de-DE" sz="1200" dirty="0"/>
              <a:t>30 </a:t>
            </a:r>
            <a:r>
              <a:rPr lang="de-DE" sz="1200" dirty="0" smtClean="0"/>
              <a:t>LP </a:t>
            </a:r>
            <a:r>
              <a:rPr lang="de-DE" sz="1200" dirty="0" smtClean="0">
                <a:solidFill>
                  <a:srgbClr val="FF0000"/>
                </a:solidFill>
              </a:rPr>
              <a:t>=2*15) </a:t>
            </a:r>
            <a:endParaRPr lang="de-DE" sz="1200" dirty="0"/>
          </a:p>
          <a:p>
            <a:r>
              <a:rPr lang="de-DE" sz="1200" b="1" dirty="0"/>
              <a:t>Mod1</a:t>
            </a:r>
            <a:r>
              <a:rPr lang="de-DE" sz="1200" dirty="0"/>
              <a:t> </a:t>
            </a:r>
            <a:r>
              <a:rPr lang="de-DE" sz="1200" dirty="0" smtClean="0"/>
              <a:t>En in </a:t>
            </a:r>
            <a:r>
              <a:rPr lang="de-DE" sz="1200" dirty="0" err="1" smtClean="0"/>
              <a:t>Erwerb+Gebrauch</a:t>
            </a:r>
            <a:r>
              <a:rPr lang="de-DE" sz="1200" dirty="0" smtClean="0"/>
              <a:t> (15LP)</a:t>
            </a:r>
          </a:p>
          <a:p>
            <a:r>
              <a:rPr lang="de-DE" sz="1200" b="1" dirty="0" smtClean="0"/>
              <a:t>Mod2</a:t>
            </a:r>
            <a:r>
              <a:rPr lang="de-DE" sz="1200" dirty="0" smtClean="0"/>
              <a:t> </a:t>
            </a:r>
            <a:r>
              <a:rPr lang="de-DE" sz="1200" dirty="0"/>
              <a:t>(15LP</a:t>
            </a:r>
            <a:r>
              <a:rPr lang="de-DE" sz="1200" dirty="0" smtClean="0"/>
              <a:t>): </a:t>
            </a:r>
            <a:r>
              <a:rPr lang="de-DE" sz="1200" dirty="0" err="1" smtClean="0"/>
              <a:t>Entw+Variation</a:t>
            </a:r>
            <a:r>
              <a:rPr lang="de-DE" sz="1200" dirty="0" smtClean="0"/>
              <a:t> d Engl. </a:t>
            </a:r>
            <a:r>
              <a:rPr lang="de-DE" sz="1200" dirty="0" err="1" smtClean="0"/>
              <a:t>Spr</a:t>
            </a:r>
            <a:r>
              <a:rPr lang="de-DE" sz="1200" dirty="0" smtClean="0"/>
              <a:t> </a:t>
            </a:r>
          </a:p>
          <a:p>
            <a:endParaRPr lang="de-DE" sz="1200" dirty="0" smtClean="0"/>
          </a:p>
          <a:p>
            <a:r>
              <a:rPr lang="de-DE" sz="1200" dirty="0" smtClean="0"/>
              <a:t>(</a:t>
            </a:r>
            <a:r>
              <a:rPr lang="de-DE" sz="1200" dirty="0" err="1" smtClean="0"/>
              <a:t>Vorauss</a:t>
            </a:r>
            <a:r>
              <a:rPr lang="de-DE" sz="1200" dirty="0" smtClean="0"/>
              <a:t>.: beide C1 Englisch, </a:t>
            </a:r>
            <a:r>
              <a:rPr lang="de-DE" sz="1200" dirty="0" err="1" smtClean="0"/>
              <a:t>mind</a:t>
            </a:r>
            <a:r>
              <a:rPr lang="de-DE" sz="1200" dirty="0" smtClean="0"/>
              <a:t> 20 LP Ling)</a:t>
            </a:r>
          </a:p>
          <a:p>
            <a:endParaRPr lang="de-DE" sz="1200" dirty="0"/>
          </a:p>
          <a:p>
            <a:endParaRPr lang="de-DE" sz="1200" dirty="0"/>
          </a:p>
        </p:txBody>
      </p:sp>
      <p:sp>
        <p:nvSpPr>
          <p:cNvPr id="12" name="Textfeld 11"/>
          <p:cNvSpPr txBox="1"/>
          <p:nvPr/>
        </p:nvSpPr>
        <p:spPr>
          <a:xfrm>
            <a:off x="4563299" y="2618729"/>
            <a:ext cx="977965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 err="1"/>
              <a:t>Germ</a:t>
            </a:r>
            <a:r>
              <a:rPr lang="de-DE" sz="1200" b="1" dirty="0"/>
              <a:t>. </a:t>
            </a:r>
            <a:r>
              <a:rPr lang="de-DE" sz="1200" b="1" dirty="0" smtClean="0"/>
              <a:t/>
            </a:r>
            <a:br>
              <a:rPr lang="de-DE" sz="1200" b="1" dirty="0" smtClean="0"/>
            </a:br>
            <a:r>
              <a:rPr lang="de-DE" sz="1200" dirty="0" smtClean="0"/>
              <a:t>(</a:t>
            </a:r>
            <a:r>
              <a:rPr lang="de-DE" sz="1200" dirty="0"/>
              <a:t>30 </a:t>
            </a:r>
            <a:r>
              <a:rPr lang="de-DE" sz="1200" dirty="0" smtClean="0"/>
              <a:t>LP=</a:t>
            </a:r>
            <a:r>
              <a:rPr lang="de-DE" sz="1200" dirty="0" smtClean="0">
                <a:solidFill>
                  <a:srgbClr val="FF0000"/>
                </a:solidFill>
              </a:rPr>
              <a:t>2*15</a:t>
            </a:r>
            <a:endParaRPr lang="de-DE" sz="1200" dirty="0">
              <a:solidFill>
                <a:srgbClr val="FF0000"/>
              </a:solidFill>
            </a:endParaRPr>
          </a:p>
          <a:p>
            <a:r>
              <a:rPr lang="de-DE" sz="1200" b="1" u="sng" dirty="0" err="1"/>
              <a:t>Wahlpfl</a:t>
            </a:r>
            <a:r>
              <a:rPr lang="de-DE" sz="1200" b="1" u="sng" dirty="0"/>
              <a:t>-</a:t>
            </a:r>
          </a:p>
          <a:p>
            <a:r>
              <a:rPr lang="de-DE" sz="1200" b="1" dirty="0"/>
              <a:t>Mod1</a:t>
            </a:r>
            <a:r>
              <a:rPr lang="de-DE" sz="1200" dirty="0"/>
              <a:t> (15LP)</a:t>
            </a:r>
          </a:p>
          <a:p>
            <a:r>
              <a:rPr lang="de-DE" sz="1200" dirty="0" err="1" smtClean="0"/>
              <a:t>Gramm+lex</a:t>
            </a:r>
            <a:r>
              <a:rPr lang="de-DE" sz="1200" dirty="0" smtClean="0"/>
              <a:t>. Strukturen</a:t>
            </a:r>
            <a:endParaRPr lang="de-DE" sz="1200" dirty="0"/>
          </a:p>
          <a:p>
            <a:r>
              <a:rPr lang="de-DE" sz="1200" b="1" dirty="0"/>
              <a:t>Mod2</a:t>
            </a:r>
            <a:r>
              <a:rPr lang="de-DE" sz="1200" dirty="0"/>
              <a:t> (15LP)</a:t>
            </a:r>
          </a:p>
          <a:p>
            <a:r>
              <a:rPr lang="de-DE" sz="1200" dirty="0"/>
              <a:t>Variation</a:t>
            </a:r>
          </a:p>
          <a:p>
            <a:r>
              <a:rPr lang="de-DE" sz="1200" b="1" dirty="0" smtClean="0"/>
              <a:t>Mod</a:t>
            </a:r>
            <a:r>
              <a:rPr lang="de-DE" sz="1200" b="1" dirty="0"/>
              <a:t>3</a:t>
            </a:r>
            <a:r>
              <a:rPr lang="de-DE" sz="1200" dirty="0" smtClean="0"/>
              <a:t>(15LP</a:t>
            </a:r>
            <a:r>
              <a:rPr lang="de-DE" sz="1200" dirty="0"/>
              <a:t>)</a:t>
            </a:r>
          </a:p>
          <a:p>
            <a:r>
              <a:rPr lang="de-DE" sz="1200" dirty="0"/>
              <a:t>Ges </a:t>
            </a:r>
            <a:r>
              <a:rPr lang="de-DE" sz="1200" dirty="0" err="1" smtClean="0"/>
              <a:t>Mehrspr</a:t>
            </a:r>
            <a:r>
              <a:rPr lang="de-DE" sz="1200" dirty="0" smtClean="0"/>
              <a:t> </a:t>
            </a:r>
            <a:r>
              <a:rPr lang="de-DE" sz="1200" dirty="0" err="1" smtClean="0"/>
              <a:t>Spr</a:t>
            </a:r>
            <a:r>
              <a:rPr lang="de-DE" sz="1200" dirty="0" smtClean="0"/>
              <a:t>-kontakt, </a:t>
            </a:r>
            <a:br>
              <a:rPr lang="de-DE" sz="1200" dirty="0" smtClean="0"/>
            </a:br>
            <a:r>
              <a:rPr lang="de-DE" sz="1200" dirty="0" err="1" smtClean="0"/>
              <a:t>politik,kritik</a:t>
            </a:r>
            <a:endParaRPr lang="de-DE" sz="1200" dirty="0" smtClean="0"/>
          </a:p>
          <a:p>
            <a:endParaRPr lang="de-DE" sz="1200" i="1" dirty="0" smtClean="0"/>
          </a:p>
        </p:txBody>
      </p:sp>
      <p:sp>
        <p:nvSpPr>
          <p:cNvPr id="13" name="Textfeld 12"/>
          <p:cNvSpPr txBox="1"/>
          <p:nvPr/>
        </p:nvSpPr>
        <p:spPr>
          <a:xfrm>
            <a:off x="5742713" y="2618729"/>
            <a:ext cx="992485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/>
              <a:t>Rom.</a:t>
            </a:r>
          </a:p>
          <a:p>
            <a:r>
              <a:rPr lang="de-DE" sz="1200" dirty="0" smtClean="0"/>
              <a:t>30</a:t>
            </a:r>
            <a:r>
              <a:rPr lang="de-DE" sz="1200" dirty="0"/>
              <a:t> </a:t>
            </a:r>
            <a:r>
              <a:rPr lang="de-DE" sz="1200" dirty="0" smtClean="0"/>
              <a:t>LP=</a:t>
            </a:r>
            <a:r>
              <a:rPr lang="de-DE" sz="1200" dirty="0" smtClean="0">
                <a:solidFill>
                  <a:srgbClr val="FF0000"/>
                </a:solidFill>
              </a:rPr>
              <a:t>2*15</a:t>
            </a:r>
            <a:endParaRPr lang="de-DE" sz="1200" dirty="0">
              <a:solidFill>
                <a:srgbClr val="FF0000"/>
              </a:solidFill>
            </a:endParaRPr>
          </a:p>
          <a:p>
            <a:r>
              <a:rPr lang="de-DE" sz="1200" b="1" dirty="0"/>
              <a:t>Mod1</a:t>
            </a:r>
            <a:r>
              <a:rPr lang="de-DE" sz="1200" dirty="0"/>
              <a:t> </a:t>
            </a:r>
            <a:r>
              <a:rPr lang="de-DE" sz="1200" dirty="0" smtClean="0"/>
              <a:t>15LP</a:t>
            </a:r>
            <a:endParaRPr lang="de-DE" sz="1200" dirty="0"/>
          </a:p>
          <a:p>
            <a:r>
              <a:rPr lang="de-DE" sz="1200" dirty="0" smtClean="0"/>
              <a:t>Romanist. Ling</a:t>
            </a:r>
            <a:r>
              <a:rPr lang="de-DE" sz="1200" dirty="0" smtClean="0"/>
              <a:t>.</a:t>
            </a:r>
          </a:p>
          <a:p>
            <a:r>
              <a:rPr lang="de-DE" sz="1200" dirty="0" smtClean="0"/>
              <a:t>(</a:t>
            </a:r>
            <a:r>
              <a:rPr lang="de-DE" sz="1200" dirty="0" err="1" smtClean="0"/>
              <a:t>vorauss.los</a:t>
            </a:r>
            <a:r>
              <a:rPr lang="de-DE" sz="1200" dirty="0" smtClean="0"/>
              <a:t>)</a:t>
            </a:r>
            <a:endParaRPr lang="de-DE" sz="1200" dirty="0"/>
          </a:p>
          <a:p>
            <a:r>
              <a:rPr lang="de-DE" sz="1200" b="1" dirty="0" smtClean="0"/>
              <a:t>Mod2 </a:t>
            </a:r>
            <a:r>
              <a:rPr lang="de-DE" sz="1200" dirty="0" smtClean="0"/>
              <a:t>15LP</a:t>
            </a:r>
            <a:endParaRPr lang="de-DE" sz="1200" dirty="0"/>
          </a:p>
          <a:p>
            <a:r>
              <a:rPr lang="de-DE" sz="1200" dirty="0" smtClean="0"/>
              <a:t>Strukturen + </a:t>
            </a:r>
            <a:r>
              <a:rPr lang="de-DE" sz="1200" dirty="0" err="1" smtClean="0"/>
              <a:t>Ge</a:t>
            </a:r>
            <a:r>
              <a:rPr lang="de-DE" sz="1200" dirty="0" smtClean="0"/>
              <a:t>-brauch </a:t>
            </a:r>
            <a:r>
              <a:rPr lang="de-DE" sz="1200" dirty="0" err="1" smtClean="0"/>
              <a:t>roman</a:t>
            </a:r>
            <a:r>
              <a:rPr lang="de-DE" sz="1200" dirty="0" smtClean="0"/>
              <a:t>. </a:t>
            </a:r>
            <a:r>
              <a:rPr lang="de-DE" sz="1200" dirty="0" err="1" smtClean="0"/>
              <a:t>Spr.en</a:t>
            </a:r>
            <a:endParaRPr lang="de-DE" sz="1200" dirty="0"/>
          </a:p>
          <a:p>
            <a:r>
              <a:rPr lang="de-DE" sz="1200" dirty="0" smtClean="0"/>
              <a:t>(mit Sprach-</a:t>
            </a:r>
            <a:r>
              <a:rPr lang="de-DE" sz="1200" dirty="0" err="1" smtClean="0"/>
              <a:t>vorauss</a:t>
            </a:r>
            <a:r>
              <a:rPr lang="de-DE" sz="1200" dirty="0" smtClean="0"/>
              <a:t>. B2)</a:t>
            </a:r>
          </a:p>
          <a:p>
            <a:endParaRPr lang="de-DE" sz="1200" dirty="0"/>
          </a:p>
          <a:p>
            <a:endParaRPr lang="de-DE" sz="1200" dirty="0" smtClean="0"/>
          </a:p>
          <a:p>
            <a:endParaRPr lang="de-DE" sz="1200" dirty="0" smtClean="0"/>
          </a:p>
        </p:txBody>
      </p:sp>
      <p:sp>
        <p:nvSpPr>
          <p:cNvPr id="14" name="Textfeld 13"/>
          <p:cNvSpPr txBox="1"/>
          <p:nvPr/>
        </p:nvSpPr>
        <p:spPr>
          <a:xfrm>
            <a:off x="6853265" y="2632424"/>
            <a:ext cx="1389183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 err="1"/>
              <a:t>Slav</a:t>
            </a:r>
            <a:r>
              <a:rPr lang="de-DE" sz="1200" b="1" dirty="0"/>
              <a:t>. </a:t>
            </a:r>
          </a:p>
          <a:p>
            <a:r>
              <a:rPr lang="de-DE" sz="1200" dirty="0" smtClean="0"/>
              <a:t>(</a:t>
            </a:r>
            <a:r>
              <a:rPr lang="de-DE" sz="1200" dirty="0"/>
              <a:t>30 </a:t>
            </a:r>
            <a:r>
              <a:rPr lang="de-DE" sz="1200" dirty="0" smtClean="0"/>
              <a:t>LP=</a:t>
            </a:r>
            <a:r>
              <a:rPr lang="de-DE" sz="1200" dirty="0" smtClean="0">
                <a:solidFill>
                  <a:srgbClr val="FF0000"/>
                </a:solidFill>
              </a:rPr>
              <a:t>2*15</a:t>
            </a:r>
            <a:endParaRPr lang="de-DE" sz="1200" dirty="0">
              <a:solidFill>
                <a:srgbClr val="FF0000"/>
              </a:solidFill>
            </a:endParaRPr>
          </a:p>
          <a:p>
            <a:r>
              <a:rPr lang="de-DE" sz="1200" b="1" dirty="0" smtClean="0">
                <a:solidFill>
                  <a:schemeClr val="accent5"/>
                </a:solidFill>
              </a:rPr>
              <a:t>Mod. 1</a:t>
            </a:r>
            <a:r>
              <a:rPr lang="de-DE" sz="1200" dirty="0" smtClean="0">
                <a:solidFill>
                  <a:schemeClr val="accent5"/>
                </a:solidFill>
              </a:rPr>
              <a:t> (15 LP)</a:t>
            </a:r>
          </a:p>
          <a:p>
            <a:r>
              <a:rPr lang="de-DE" sz="1200" dirty="0" err="1" smtClean="0">
                <a:solidFill>
                  <a:schemeClr val="accent5"/>
                </a:solidFill>
              </a:rPr>
              <a:t>Slav</a:t>
            </a:r>
            <a:r>
              <a:rPr lang="de-DE" sz="1200" dirty="0" smtClean="0">
                <a:solidFill>
                  <a:schemeClr val="accent5"/>
                </a:solidFill>
              </a:rPr>
              <a:t> Ling in Theorie + Praxis </a:t>
            </a:r>
            <a:br>
              <a:rPr lang="de-DE" sz="1200" dirty="0" smtClean="0">
                <a:solidFill>
                  <a:schemeClr val="accent5"/>
                </a:solidFill>
              </a:rPr>
            </a:br>
            <a:r>
              <a:rPr lang="de-DE" sz="1200" dirty="0" smtClean="0">
                <a:solidFill>
                  <a:schemeClr val="accent5"/>
                </a:solidFill>
              </a:rPr>
              <a:t>=</a:t>
            </a:r>
            <a:r>
              <a:rPr lang="de-DE" sz="1200" dirty="0" smtClean="0">
                <a:solidFill>
                  <a:srgbClr val="00B050"/>
                </a:solidFill>
              </a:rPr>
              <a:t>?=Grundlagen (5)  Forschungsfragen 5    Modularbeit (5)</a:t>
            </a:r>
          </a:p>
          <a:p>
            <a:r>
              <a:rPr lang="de-DE" sz="1200" b="1" dirty="0" smtClean="0">
                <a:solidFill>
                  <a:schemeClr val="accent5"/>
                </a:solidFill>
              </a:rPr>
              <a:t>Mod. 2 </a:t>
            </a:r>
            <a:r>
              <a:rPr lang="de-DE" sz="1200" dirty="0" smtClean="0">
                <a:solidFill>
                  <a:schemeClr val="accent5"/>
                </a:solidFill>
              </a:rPr>
              <a:t>(15 LP)</a:t>
            </a:r>
          </a:p>
          <a:p>
            <a:r>
              <a:rPr lang="de-DE" sz="1200" dirty="0" err="1" smtClean="0">
                <a:solidFill>
                  <a:schemeClr val="accent5"/>
                </a:solidFill>
              </a:rPr>
              <a:t>Slav</a:t>
            </a:r>
            <a:r>
              <a:rPr lang="de-DE" sz="1200" dirty="0" smtClean="0">
                <a:solidFill>
                  <a:schemeClr val="accent5"/>
                </a:solidFill>
              </a:rPr>
              <a:t> </a:t>
            </a:r>
            <a:r>
              <a:rPr lang="de-DE" sz="1200" dirty="0">
                <a:solidFill>
                  <a:schemeClr val="accent5"/>
                </a:solidFill>
              </a:rPr>
              <a:t>Sprachen: Struktur, </a:t>
            </a:r>
            <a:r>
              <a:rPr lang="de-DE" sz="1200" dirty="0" err="1" smtClean="0">
                <a:solidFill>
                  <a:schemeClr val="accent5"/>
                </a:solidFill>
              </a:rPr>
              <a:t>Verwendg</a:t>
            </a:r>
            <a:r>
              <a:rPr lang="de-DE" sz="1200" dirty="0">
                <a:solidFill>
                  <a:schemeClr val="accent5"/>
                </a:solidFill>
              </a:rPr>
              <a:t>, Variation </a:t>
            </a:r>
            <a:r>
              <a:rPr lang="de-DE" sz="1200" dirty="0" smtClean="0">
                <a:solidFill>
                  <a:schemeClr val="accent5"/>
                </a:solidFill>
              </a:rPr>
              <a:t>+ Mehrsprachigkeit</a:t>
            </a:r>
            <a:r>
              <a:rPr lang="de-DE" sz="1200" dirty="0">
                <a:solidFill>
                  <a:schemeClr val="accent5"/>
                </a:solidFill>
              </a:rPr>
              <a:t>.</a:t>
            </a:r>
            <a:endParaRPr lang="de-DE" sz="1200" i="1" dirty="0">
              <a:solidFill>
                <a:schemeClr val="accent5"/>
              </a:solidFill>
            </a:endParaRPr>
          </a:p>
          <a:p>
            <a:r>
              <a:rPr lang="de-DE" sz="1200" dirty="0" smtClean="0">
                <a:solidFill>
                  <a:srgbClr val="00B050"/>
                </a:solidFill>
              </a:rPr>
              <a:t>?=3 </a:t>
            </a:r>
            <a:r>
              <a:rPr lang="de-DE" sz="1200" dirty="0">
                <a:solidFill>
                  <a:srgbClr val="00B050"/>
                </a:solidFill>
              </a:rPr>
              <a:t>Kurse á 3 LP + Modularbeit (6 LP</a:t>
            </a:r>
            <a:r>
              <a:rPr lang="de-DE" sz="1200" dirty="0" smtClean="0">
                <a:solidFill>
                  <a:srgbClr val="00B050"/>
                </a:solidFill>
              </a:rPr>
              <a:t>)</a:t>
            </a:r>
            <a:endParaRPr lang="de-DE" sz="1200" i="1" dirty="0">
              <a:solidFill>
                <a:srgbClr val="00B050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9888592" y="2618729"/>
            <a:ext cx="1139072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/>
              <a:t>„Ling</a:t>
            </a:r>
            <a:r>
              <a:rPr lang="de-DE" sz="1200" b="1" dirty="0" smtClean="0"/>
              <a:t>. vertieft“ </a:t>
            </a:r>
            <a:r>
              <a:rPr lang="de-DE" sz="1200" dirty="0"/>
              <a:t/>
            </a:r>
            <a:br>
              <a:rPr lang="de-DE" sz="1200" dirty="0"/>
            </a:br>
            <a:r>
              <a:rPr lang="de-DE" sz="1200" dirty="0"/>
              <a:t>(30 LP) </a:t>
            </a:r>
            <a:r>
              <a:rPr lang="de-DE" sz="1200" dirty="0" smtClean="0">
                <a:solidFill>
                  <a:srgbClr val="FF0000"/>
                </a:solidFill>
              </a:rPr>
              <a:t>2*15</a:t>
            </a:r>
            <a:r>
              <a:rPr lang="de-DE" sz="1200" dirty="0" smtClean="0"/>
              <a:t>LP</a:t>
            </a:r>
            <a:endParaRPr lang="de-DE" sz="1200" dirty="0"/>
          </a:p>
          <a:p>
            <a:r>
              <a:rPr lang="de-DE" sz="1200" b="1" dirty="0" err="1" smtClean="0"/>
              <a:t>Wahlpfl</a:t>
            </a:r>
            <a:r>
              <a:rPr lang="de-DE" sz="1200" b="1" dirty="0" smtClean="0"/>
              <a:t>-</a:t>
            </a:r>
            <a:endParaRPr lang="de-DE" sz="1200" b="1" dirty="0" smtClean="0">
              <a:solidFill>
                <a:srgbClr val="00B050"/>
              </a:solidFill>
            </a:endParaRPr>
          </a:p>
          <a:p>
            <a:r>
              <a:rPr lang="de-DE" sz="1200" b="1" dirty="0" smtClean="0"/>
              <a:t>Mod1</a:t>
            </a:r>
            <a:r>
              <a:rPr lang="de-DE" sz="1200" dirty="0" smtClean="0"/>
              <a:t> (15)</a:t>
            </a:r>
            <a:br>
              <a:rPr lang="de-DE" sz="1200" dirty="0" smtClean="0"/>
            </a:br>
            <a:r>
              <a:rPr lang="de-DE" sz="1200" dirty="0" smtClean="0"/>
              <a:t>weiteres Modul aus </a:t>
            </a:r>
            <a:r>
              <a:rPr lang="de-DE" sz="1200" dirty="0" err="1" smtClean="0"/>
              <a:t>Whlpfl</a:t>
            </a:r>
            <a:r>
              <a:rPr lang="de-DE" sz="1200" dirty="0" smtClean="0"/>
              <a:t> 1</a:t>
            </a:r>
            <a:br>
              <a:rPr lang="de-DE" sz="1200" dirty="0" smtClean="0"/>
            </a:br>
            <a:r>
              <a:rPr lang="de-DE" sz="1200" b="1" dirty="0" smtClean="0"/>
              <a:t>Mod2</a:t>
            </a:r>
            <a:r>
              <a:rPr lang="de-DE" sz="1200" dirty="0" smtClean="0"/>
              <a:t> (15)</a:t>
            </a:r>
          </a:p>
          <a:p>
            <a:r>
              <a:rPr lang="de-DE" sz="1200" dirty="0" smtClean="0"/>
              <a:t>Eins der </a:t>
            </a:r>
            <a:br>
              <a:rPr lang="de-DE" sz="1200" dirty="0" smtClean="0"/>
            </a:br>
            <a:r>
              <a:rPr lang="de-DE" sz="1200" dirty="0" err="1" smtClean="0"/>
              <a:t>vorauss</a:t>
            </a:r>
            <a:r>
              <a:rPr lang="de-DE" sz="1200" dirty="0" smtClean="0"/>
              <a:t>-losen aus Whlpfl2 </a:t>
            </a:r>
          </a:p>
          <a:p>
            <a:r>
              <a:rPr lang="de-DE" sz="1200" b="1" dirty="0" smtClean="0"/>
              <a:t>Mod3</a:t>
            </a:r>
            <a:r>
              <a:rPr lang="de-DE" sz="1200" dirty="0" smtClean="0"/>
              <a:t> </a:t>
            </a:r>
            <a:r>
              <a:rPr lang="de-DE" sz="1200" dirty="0" smtClean="0"/>
              <a:t>(15)</a:t>
            </a:r>
          </a:p>
          <a:p>
            <a:r>
              <a:rPr lang="de-DE" sz="1200" dirty="0" err="1" smtClean="0"/>
              <a:t>Vertiefg</a:t>
            </a:r>
            <a:r>
              <a:rPr lang="de-DE" sz="1200" dirty="0" smtClean="0"/>
              <a:t> eines weiteren </a:t>
            </a:r>
            <a:r>
              <a:rPr lang="de-DE" sz="1200" dirty="0" err="1" smtClean="0"/>
              <a:t>Mod</a:t>
            </a:r>
            <a:r>
              <a:rPr lang="de-DE" sz="1200" dirty="0" smtClean="0"/>
              <a:t> aus </a:t>
            </a:r>
            <a:r>
              <a:rPr lang="de-DE" sz="1200" dirty="0" err="1" smtClean="0"/>
              <a:t>Wahlpfl</a:t>
            </a:r>
            <a:r>
              <a:rPr lang="de-DE" sz="1200" dirty="0" smtClean="0"/>
              <a:t> </a:t>
            </a:r>
            <a:r>
              <a:rPr lang="de-DE" sz="1200" dirty="0" smtClean="0"/>
              <a:t>1</a:t>
            </a:r>
          </a:p>
          <a:p>
            <a:endParaRPr lang="de-DE" sz="1200" dirty="0"/>
          </a:p>
        </p:txBody>
      </p:sp>
      <p:sp>
        <p:nvSpPr>
          <p:cNvPr id="18" name="Textfeld 17"/>
          <p:cNvSpPr txBox="1"/>
          <p:nvPr/>
        </p:nvSpPr>
        <p:spPr>
          <a:xfrm>
            <a:off x="9534" y="6118025"/>
            <a:ext cx="211948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b="1" dirty="0"/>
              <a:t>Masterarbeit (</a:t>
            </a:r>
            <a:r>
              <a:rPr lang="de-DE" sz="1200" b="1" dirty="0">
                <a:solidFill>
                  <a:srgbClr val="FF0000"/>
                </a:solidFill>
              </a:rPr>
              <a:t>21 </a:t>
            </a:r>
            <a:r>
              <a:rPr lang="de-DE" sz="1200" b="1" dirty="0"/>
              <a:t>LP)</a:t>
            </a:r>
            <a:endParaRPr lang="de-DE" sz="1200" dirty="0"/>
          </a:p>
        </p:txBody>
      </p:sp>
      <p:sp>
        <p:nvSpPr>
          <p:cNvPr id="19" name="Textfeld 18"/>
          <p:cNvSpPr txBox="1"/>
          <p:nvPr/>
        </p:nvSpPr>
        <p:spPr>
          <a:xfrm>
            <a:off x="2286000" y="6108881"/>
            <a:ext cx="965104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 Masterarbeit </a:t>
            </a:r>
            <a:r>
              <a:rPr lang="de-DE" sz="1200" dirty="0"/>
              <a:t>(</a:t>
            </a:r>
            <a:r>
              <a:rPr lang="de-DE" sz="1200" dirty="0">
                <a:solidFill>
                  <a:srgbClr val="FF0000"/>
                </a:solidFill>
              </a:rPr>
              <a:t>21</a:t>
            </a:r>
            <a:r>
              <a:rPr lang="de-DE" sz="1200" dirty="0"/>
              <a:t> LP)</a:t>
            </a:r>
            <a:endParaRPr lang="de-DE" sz="1200" dirty="0">
              <a:solidFill>
                <a:srgbClr val="FF0000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-1" y="-58181"/>
            <a:ext cx="12079223" cy="6175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 smtClean="0"/>
              <a:t>Gesamtmodulstruktur</a:t>
            </a:r>
            <a:r>
              <a:rPr lang="de-DE" b="1" dirty="0" smtClean="0">
                <a:solidFill>
                  <a:schemeClr val="accent5"/>
                </a:solidFill>
              </a:rPr>
              <a:t> </a:t>
            </a:r>
            <a:r>
              <a:rPr lang="de-DE" b="1" dirty="0" smtClean="0"/>
              <a:t>(</a:t>
            </a:r>
            <a:r>
              <a:rPr lang="de-DE" b="1" dirty="0" smtClean="0">
                <a:solidFill>
                  <a:schemeClr val="accent1"/>
                </a:solidFill>
              </a:rPr>
              <a:t>2020-02-05</a:t>
            </a:r>
            <a:r>
              <a:rPr lang="de-DE" b="1" dirty="0" smtClean="0"/>
              <a:t>)</a:t>
            </a:r>
            <a:endParaRPr lang="de-DE" b="1" dirty="0"/>
          </a:p>
        </p:txBody>
      </p:sp>
      <p:sp>
        <p:nvSpPr>
          <p:cNvPr id="22" name="Textfeld 21"/>
          <p:cNvSpPr txBox="1"/>
          <p:nvPr/>
        </p:nvSpPr>
        <p:spPr>
          <a:xfrm>
            <a:off x="24775" y="5804831"/>
            <a:ext cx="210238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b="1" dirty="0"/>
              <a:t>Projektarbeit</a:t>
            </a:r>
            <a:r>
              <a:rPr lang="de-DE" sz="1200" b="1" dirty="0">
                <a:solidFill>
                  <a:srgbClr val="FF0000"/>
                </a:solidFill>
              </a:rPr>
              <a:t> </a:t>
            </a:r>
            <a:r>
              <a:rPr lang="de-DE" sz="1200" b="1" dirty="0"/>
              <a:t>(</a:t>
            </a:r>
            <a:r>
              <a:rPr lang="de-DE" sz="1200" b="1" dirty="0">
                <a:solidFill>
                  <a:srgbClr val="FF0000"/>
                </a:solidFill>
              </a:rPr>
              <a:t>9 LP</a:t>
            </a:r>
            <a:r>
              <a:rPr lang="de-DE" sz="1200" b="1" dirty="0"/>
              <a:t>)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2255552" y="5789506"/>
            <a:ext cx="969064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Praktikum</a:t>
            </a:r>
            <a:r>
              <a:rPr lang="de-DE" sz="1200" dirty="0"/>
              <a:t> (6LP=180Std)</a:t>
            </a:r>
            <a:r>
              <a:rPr lang="de-DE" sz="1200" b="1" dirty="0"/>
              <a:t> und </a:t>
            </a:r>
            <a:r>
              <a:rPr lang="de-DE" sz="1200" b="1" dirty="0">
                <a:solidFill>
                  <a:srgbClr val="FF0000"/>
                </a:solidFill>
              </a:rPr>
              <a:t>Kolloquium </a:t>
            </a:r>
            <a:r>
              <a:rPr lang="de-DE" sz="1200" dirty="0">
                <a:solidFill>
                  <a:srgbClr val="FF0000"/>
                </a:solidFill>
              </a:rPr>
              <a:t>(3 LP) 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10139009" y="1173579"/>
            <a:ext cx="194021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Sprachpaket </a:t>
            </a:r>
            <a:r>
              <a:rPr lang="de-DE" sz="1200" b="1" dirty="0" smtClean="0"/>
              <a:t/>
            </a:r>
            <a:br>
              <a:rPr lang="de-DE" sz="1200" b="1" dirty="0" smtClean="0"/>
            </a:br>
            <a:r>
              <a:rPr lang="de-DE" sz="1200" b="1" dirty="0" smtClean="0"/>
              <a:t>(</a:t>
            </a:r>
            <a:r>
              <a:rPr lang="de-DE" sz="1200" b="1" dirty="0"/>
              <a:t>aus </a:t>
            </a:r>
            <a:r>
              <a:rPr lang="de-DE" sz="1200" b="1" dirty="0" smtClean="0"/>
              <a:t>ZESSKO?)</a:t>
            </a:r>
            <a:endParaRPr lang="de-DE" sz="1200" b="1" dirty="0"/>
          </a:p>
          <a:p>
            <a:pPr algn="ctr"/>
            <a:r>
              <a:rPr lang="de-DE" sz="1200" dirty="0">
                <a:solidFill>
                  <a:srgbClr val="FF0000"/>
                </a:solidFill>
              </a:rPr>
              <a:t>(15 LP</a:t>
            </a:r>
            <a:r>
              <a:rPr lang="de-DE" sz="12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de-DE" sz="1200" dirty="0" smtClean="0">
                <a:solidFill>
                  <a:srgbClr val="00B050"/>
                </a:solidFill>
              </a:rPr>
              <a:t>Wer braucht was?</a:t>
            </a:r>
          </a:p>
          <a:p>
            <a:pPr algn="ctr"/>
            <a:r>
              <a:rPr lang="de-DE" sz="1200" dirty="0" smtClean="0">
                <a:solidFill>
                  <a:srgbClr val="00B050"/>
                </a:solidFill>
              </a:rPr>
              <a:t>(Rom, </a:t>
            </a:r>
            <a:r>
              <a:rPr lang="de-DE" sz="1200" dirty="0" err="1" smtClean="0">
                <a:solidFill>
                  <a:srgbClr val="00B050"/>
                </a:solidFill>
              </a:rPr>
              <a:t>Slav</a:t>
            </a:r>
            <a:r>
              <a:rPr lang="de-DE" sz="1200" dirty="0" smtClean="0">
                <a:solidFill>
                  <a:srgbClr val="00B050"/>
                </a:solidFill>
              </a:rPr>
              <a:t>?)</a:t>
            </a:r>
          </a:p>
          <a:p>
            <a:pPr algn="ctr"/>
            <a:endParaRPr lang="de-DE" sz="1200" b="1" dirty="0">
              <a:solidFill>
                <a:srgbClr val="00B050"/>
              </a:solidFill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52206" y="6480737"/>
            <a:ext cx="20827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b="1" dirty="0"/>
              <a:t>Gesamt: 120 LP</a:t>
            </a:r>
            <a:endParaRPr lang="de-DE" dirty="0"/>
          </a:p>
        </p:txBody>
      </p:sp>
      <p:sp>
        <p:nvSpPr>
          <p:cNvPr id="31" name="Textfeld 30"/>
          <p:cNvSpPr txBox="1"/>
          <p:nvPr/>
        </p:nvSpPr>
        <p:spPr>
          <a:xfrm>
            <a:off x="2998694" y="6464832"/>
            <a:ext cx="919330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dirty="0"/>
              <a:t>(*1 LP = z.B. 1 mdl. </a:t>
            </a:r>
            <a:r>
              <a:rPr lang="de-DE" sz="1200" dirty="0" err="1"/>
              <a:t>Prüfg</a:t>
            </a:r>
            <a:r>
              <a:rPr lang="de-DE" sz="1200" dirty="0"/>
              <a:t>. (max. 30‘, z.B. Vortrag) oder 1 Hausarbeit (max. 3500 Wörter, z.B. Reflexionspapier, Werkstück) oder 1 Klausur (90‘)) </a:t>
            </a:r>
            <a:r>
              <a:rPr lang="de-DE" sz="1200" b="1" dirty="0"/>
              <a:t>   </a:t>
            </a:r>
            <a:endParaRPr lang="de-DE" sz="1200" dirty="0"/>
          </a:p>
        </p:txBody>
      </p:sp>
      <p:sp>
        <p:nvSpPr>
          <p:cNvPr id="24" name="Textfeld 23"/>
          <p:cNvSpPr txBox="1"/>
          <p:nvPr/>
        </p:nvSpPr>
        <p:spPr>
          <a:xfrm>
            <a:off x="8385048" y="2615377"/>
            <a:ext cx="1424952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/>
              <a:t>„</a:t>
            </a:r>
            <a:r>
              <a:rPr lang="de-DE" sz="1200" b="1" dirty="0" smtClean="0"/>
              <a:t>Anwendungen </a:t>
            </a:r>
            <a:r>
              <a:rPr lang="de-DE" sz="1200" b="1" dirty="0"/>
              <a:t>vertieft“ </a:t>
            </a:r>
            <a:r>
              <a:rPr lang="de-DE" sz="1200" b="1" dirty="0" smtClean="0"/>
              <a:t/>
            </a:r>
            <a:br>
              <a:rPr lang="de-DE" sz="1200" b="1" dirty="0" smtClean="0"/>
            </a:br>
            <a:r>
              <a:rPr lang="de-DE" sz="1200" dirty="0" smtClean="0"/>
              <a:t>(</a:t>
            </a:r>
            <a:r>
              <a:rPr lang="de-DE" sz="1200" dirty="0"/>
              <a:t>30 LP) </a:t>
            </a:r>
            <a:r>
              <a:rPr lang="de-DE" sz="1200" dirty="0" smtClean="0">
                <a:solidFill>
                  <a:srgbClr val="FF0000"/>
                </a:solidFill>
              </a:rPr>
              <a:t>2*15</a:t>
            </a:r>
            <a:r>
              <a:rPr lang="de-DE" sz="1200" dirty="0" smtClean="0"/>
              <a:t>LP </a:t>
            </a:r>
            <a:endParaRPr lang="de-DE" sz="1200" b="1" dirty="0" smtClean="0"/>
          </a:p>
          <a:p>
            <a:r>
              <a:rPr lang="de-DE" sz="1200" b="1" dirty="0" smtClean="0"/>
              <a:t>Mod1 </a:t>
            </a:r>
            <a:r>
              <a:rPr lang="de-DE" sz="1200" dirty="0" smtClean="0"/>
              <a:t>(15 LP)</a:t>
            </a:r>
          </a:p>
          <a:p>
            <a:r>
              <a:rPr lang="de-DE" sz="1200" dirty="0" err="1" smtClean="0"/>
              <a:t>Vertiefg</a:t>
            </a:r>
            <a:r>
              <a:rPr lang="de-DE" sz="1200" dirty="0" smtClean="0"/>
              <a:t> MK (</a:t>
            </a:r>
            <a:r>
              <a:rPr lang="de-DE" sz="1200" dirty="0"/>
              <a:t>5</a:t>
            </a:r>
            <a:r>
              <a:rPr lang="de-DE" sz="1200" dirty="0" smtClean="0"/>
              <a:t>) </a:t>
            </a:r>
            <a:br>
              <a:rPr lang="de-DE" sz="1200" dirty="0" smtClean="0"/>
            </a:br>
            <a:r>
              <a:rPr lang="de-DE" sz="1200" dirty="0" smtClean="0"/>
              <a:t>   (MK3+Tut. Multi-  </a:t>
            </a:r>
          </a:p>
          <a:p>
            <a:r>
              <a:rPr lang="de-DE" sz="1200" dirty="0"/>
              <a:t> </a:t>
            </a:r>
            <a:r>
              <a:rPr lang="de-DE" sz="1200" dirty="0" smtClean="0"/>
              <a:t>   mod. Inkl. System) </a:t>
            </a:r>
          </a:p>
          <a:p>
            <a:r>
              <a:rPr lang="de-DE" sz="1200" dirty="0" err="1" smtClean="0"/>
              <a:t>Vertiefg</a:t>
            </a:r>
            <a:r>
              <a:rPr lang="de-DE" sz="1200" dirty="0" smtClean="0"/>
              <a:t> SK (</a:t>
            </a:r>
            <a:r>
              <a:rPr lang="de-DE" sz="1200" dirty="0"/>
              <a:t>5</a:t>
            </a:r>
            <a:r>
              <a:rPr lang="de-DE" sz="1200" dirty="0" smtClean="0"/>
              <a:t>)</a:t>
            </a:r>
            <a:br>
              <a:rPr lang="de-DE" sz="1200" dirty="0" smtClean="0"/>
            </a:br>
            <a:r>
              <a:rPr lang="de-DE" sz="1200" dirty="0" smtClean="0"/>
              <a:t>   (SK2/+3)</a:t>
            </a:r>
            <a:endParaRPr lang="de-DE" sz="1200" dirty="0"/>
          </a:p>
          <a:p>
            <a:r>
              <a:rPr lang="de-DE" sz="1200" dirty="0" smtClean="0"/>
              <a:t>Testat in einem;  Mo-</a:t>
            </a:r>
            <a:r>
              <a:rPr lang="de-DE" sz="1200" dirty="0" err="1" smtClean="0"/>
              <a:t>dularbeit</a:t>
            </a:r>
            <a:r>
              <a:rPr lang="de-DE" sz="1200" dirty="0" smtClean="0"/>
              <a:t> </a:t>
            </a:r>
            <a:r>
              <a:rPr lang="de-DE" sz="1200" dirty="0"/>
              <a:t>(5</a:t>
            </a:r>
            <a:r>
              <a:rPr lang="de-DE" sz="1200" dirty="0" smtClean="0"/>
              <a:t>) im </a:t>
            </a:r>
            <a:r>
              <a:rPr lang="de-DE" sz="1200" dirty="0" err="1" smtClean="0"/>
              <a:t>and</a:t>
            </a:r>
            <a:r>
              <a:rPr lang="de-DE" sz="1200" dirty="0" smtClean="0"/>
              <a:t>.</a:t>
            </a:r>
          </a:p>
          <a:p>
            <a:r>
              <a:rPr lang="de-DE" sz="1200" b="1" dirty="0" smtClean="0"/>
              <a:t>Mod2</a:t>
            </a:r>
            <a:r>
              <a:rPr lang="de-DE" sz="1200" dirty="0" smtClean="0"/>
              <a:t> (15 LP)</a:t>
            </a:r>
          </a:p>
          <a:p>
            <a:r>
              <a:rPr lang="de-DE" sz="1200" dirty="0" smtClean="0"/>
              <a:t>Weiteres Modul aus </a:t>
            </a:r>
            <a:r>
              <a:rPr lang="de-DE" sz="1200" dirty="0" err="1" smtClean="0"/>
              <a:t>Whlpfl</a:t>
            </a:r>
            <a:r>
              <a:rPr lang="de-DE" sz="1200" dirty="0" smtClean="0"/>
              <a:t> 1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7562140" y="1172888"/>
            <a:ext cx="25323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Kommunikation in spezifischen Kontexten </a:t>
            </a:r>
            <a:br>
              <a:rPr lang="de-DE" sz="1200" b="1" dirty="0"/>
            </a:br>
            <a:r>
              <a:rPr lang="de-DE" sz="1200" dirty="0" smtClean="0"/>
              <a:t>(2 Seminare (MK1+2 + SK1) (3*4LP) + </a:t>
            </a:r>
            <a:r>
              <a:rPr lang="de-DE" sz="1200" dirty="0" err="1" smtClean="0"/>
              <a:t>Modulprüfg</a:t>
            </a:r>
            <a:r>
              <a:rPr lang="de-DE" sz="1200" dirty="0" smtClean="0"/>
              <a:t> gemeinsam? (3LP</a:t>
            </a:r>
            <a:r>
              <a:rPr lang="de-DE" sz="1200" dirty="0" smtClean="0"/>
              <a:t>)</a:t>
            </a:r>
          </a:p>
          <a:p>
            <a:pPr algn="ctr"/>
            <a:endParaRPr lang="de-DE" sz="1200" dirty="0"/>
          </a:p>
          <a:p>
            <a:pPr algn="ctr"/>
            <a:endParaRPr lang="de-DE" sz="1200" dirty="0" smtClean="0"/>
          </a:p>
        </p:txBody>
      </p:sp>
      <p:sp>
        <p:nvSpPr>
          <p:cNvPr id="25" name="Textfeld 24"/>
          <p:cNvSpPr txBox="1"/>
          <p:nvPr/>
        </p:nvSpPr>
        <p:spPr>
          <a:xfrm>
            <a:off x="11170264" y="2641568"/>
            <a:ext cx="881528" cy="32316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solidFill>
                  <a:schemeClr val="accent5"/>
                </a:solidFill>
              </a:rPr>
              <a:t>„Sprachen vertieft</a:t>
            </a:r>
            <a:r>
              <a:rPr lang="de-DE" sz="1200" b="1" dirty="0" smtClean="0">
                <a:solidFill>
                  <a:schemeClr val="accent5"/>
                </a:solidFill>
              </a:rPr>
              <a:t>“ </a:t>
            </a:r>
            <a:r>
              <a:rPr lang="de-DE" sz="1200" dirty="0">
                <a:solidFill>
                  <a:schemeClr val="accent5"/>
                </a:solidFill>
              </a:rPr>
              <a:t/>
            </a:r>
            <a:br>
              <a:rPr lang="de-DE" sz="1200" dirty="0">
                <a:solidFill>
                  <a:schemeClr val="accent5"/>
                </a:solidFill>
              </a:rPr>
            </a:br>
            <a:r>
              <a:rPr lang="de-DE" sz="1200" dirty="0">
                <a:solidFill>
                  <a:schemeClr val="accent5"/>
                </a:solidFill>
              </a:rPr>
              <a:t>(30 LP) </a:t>
            </a:r>
            <a:r>
              <a:rPr lang="de-DE" sz="1200" dirty="0" smtClean="0">
                <a:solidFill>
                  <a:schemeClr val="accent5"/>
                </a:solidFill>
              </a:rPr>
              <a:t>2*15LP</a:t>
            </a:r>
            <a:endParaRPr lang="de-DE" sz="1200" b="1" dirty="0" smtClean="0">
              <a:solidFill>
                <a:schemeClr val="accent5"/>
              </a:solidFill>
            </a:endParaRPr>
          </a:p>
          <a:p>
            <a:r>
              <a:rPr lang="de-DE" sz="1200" b="1" dirty="0">
                <a:solidFill>
                  <a:schemeClr val="accent5"/>
                </a:solidFill>
              </a:rPr>
              <a:t>2</a:t>
            </a:r>
            <a:r>
              <a:rPr lang="de-DE" sz="1200" b="1" dirty="0" smtClean="0">
                <a:solidFill>
                  <a:schemeClr val="accent5"/>
                </a:solidFill>
              </a:rPr>
              <a:t> phil. Module aus </a:t>
            </a:r>
            <a:r>
              <a:rPr lang="de-DE" sz="1200" b="1" dirty="0" err="1" smtClean="0">
                <a:solidFill>
                  <a:schemeClr val="accent5"/>
                </a:solidFill>
              </a:rPr>
              <a:t>Wlpflt</a:t>
            </a:r>
            <a:r>
              <a:rPr lang="de-DE" sz="1200" b="1" dirty="0" smtClean="0">
                <a:solidFill>
                  <a:schemeClr val="accent5"/>
                </a:solidFill>
              </a:rPr>
              <a:t> 2</a:t>
            </a:r>
          </a:p>
          <a:p>
            <a:endParaRPr lang="de-DE" sz="1200" b="1" dirty="0">
              <a:solidFill>
                <a:schemeClr val="accent5"/>
              </a:solidFill>
            </a:endParaRPr>
          </a:p>
          <a:p>
            <a:endParaRPr lang="de-DE" sz="1200" b="1" dirty="0" smtClean="0">
              <a:solidFill>
                <a:schemeClr val="accent5"/>
              </a:solidFill>
            </a:endParaRPr>
          </a:p>
          <a:p>
            <a:endParaRPr lang="de-DE" sz="1200" b="1" dirty="0">
              <a:solidFill>
                <a:schemeClr val="accent5"/>
              </a:solidFill>
            </a:endParaRPr>
          </a:p>
          <a:p>
            <a:endParaRPr lang="de-DE" sz="1200" b="1" dirty="0" smtClean="0">
              <a:solidFill>
                <a:schemeClr val="accent5"/>
              </a:solidFill>
            </a:endParaRPr>
          </a:p>
          <a:p>
            <a:endParaRPr lang="de-DE" sz="1200" b="1" dirty="0">
              <a:solidFill>
                <a:schemeClr val="accent5"/>
              </a:solidFill>
            </a:endParaRPr>
          </a:p>
          <a:p>
            <a:endParaRPr lang="de-DE" sz="1200" b="1" dirty="0" smtClean="0">
              <a:solidFill>
                <a:schemeClr val="accent5"/>
              </a:solidFill>
            </a:endParaRPr>
          </a:p>
          <a:p>
            <a:endParaRPr lang="de-DE" sz="1200" b="1" dirty="0" smtClean="0">
              <a:solidFill>
                <a:schemeClr val="accent5"/>
              </a:solidFill>
            </a:endParaRPr>
          </a:p>
          <a:p>
            <a:endParaRPr lang="de-DE" sz="1200" b="1" dirty="0">
              <a:solidFill>
                <a:schemeClr val="accent5"/>
              </a:solidFill>
            </a:endParaRPr>
          </a:p>
          <a:p>
            <a:endParaRPr lang="de-DE" sz="1200" b="1" dirty="0" smtClean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7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Breitbild</PresentationFormat>
  <Paragraphs>92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Universitaet Potsdam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DBW</dc:creator>
  <cp:lastModifiedBy>DBW</cp:lastModifiedBy>
  <cp:revision>9</cp:revision>
  <dcterms:created xsi:type="dcterms:W3CDTF">2020-02-05T08:55:01Z</dcterms:created>
  <dcterms:modified xsi:type="dcterms:W3CDTF">2020-02-06T06:39:38Z</dcterms:modified>
</cp:coreProperties>
</file>