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3" r:id="rId1"/>
  </p:sldMasterIdLst>
  <p:notesMasterIdLst>
    <p:notesMasterId r:id="rId21"/>
  </p:notesMasterIdLst>
  <p:sldIdLst>
    <p:sldId id="256" r:id="rId2"/>
    <p:sldId id="27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0080625" cy="7559675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DE8B"/>
    <a:srgbClr val="F5EFEF"/>
    <a:srgbClr val="D6A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5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2DD16-F366-4B8B-9D7E-0CD81B2B19A0}" type="datetimeFigureOut">
              <a:rPr lang="de-DE" smtClean="0"/>
              <a:t>01.04.2022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63EB7-5376-474A-8C03-061243ED448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7775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body"/>
          </p:nvPr>
        </p:nvSpPr>
        <p:spPr>
          <a:xfrm>
            <a:off x="1980000" y="4059360"/>
            <a:ext cx="7775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596448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 type="body"/>
          </p:nvPr>
        </p:nvSpPr>
        <p:spPr>
          <a:xfrm>
            <a:off x="1980000" y="405936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8" name="PlaceHolder 5"/>
          <p:cNvSpPr>
            <a:spLocks noGrp="1"/>
          </p:cNvSpPr>
          <p:nvPr>
            <p:ph type="body"/>
          </p:nvPr>
        </p:nvSpPr>
        <p:spPr>
          <a:xfrm>
            <a:off x="5964480" y="405936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4609080" y="176904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 type="body"/>
          </p:nvPr>
        </p:nvSpPr>
        <p:spPr>
          <a:xfrm>
            <a:off x="7238160" y="176904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 type="body"/>
          </p:nvPr>
        </p:nvSpPr>
        <p:spPr>
          <a:xfrm>
            <a:off x="1980000" y="405936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44" name="PlaceHolder 6"/>
          <p:cNvSpPr>
            <a:spLocks noGrp="1"/>
          </p:cNvSpPr>
          <p:nvPr>
            <p:ph type="body"/>
          </p:nvPr>
        </p:nvSpPr>
        <p:spPr>
          <a:xfrm>
            <a:off x="4609080" y="405936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45" name="PlaceHolder 7"/>
          <p:cNvSpPr>
            <a:spLocks noGrp="1"/>
          </p:cNvSpPr>
          <p:nvPr>
            <p:ph type="body"/>
          </p:nvPr>
        </p:nvSpPr>
        <p:spPr>
          <a:xfrm>
            <a:off x="7238160" y="4059360"/>
            <a:ext cx="25034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subTitle"/>
          </p:nvPr>
        </p:nvSpPr>
        <p:spPr>
          <a:xfrm>
            <a:off x="1980000" y="1769040"/>
            <a:ext cx="7775640" cy="438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777564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379440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5964480" y="1769040"/>
            <a:ext cx="379440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ubTitle"/>
          </p:nvPr>
        </p:nvSpPr>
        <p:spPr>
          <a:xfrm>
            <a:off x="3636000" y="301320"/>
            <a:ext cx="6155640" cy="5851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5964480" y="1769040"/>
            <a:ext cx="379440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body"/>
          </p:nvPr>
        </p:nvSpPr>
        <p:spPr>
          <a:xfrm>
            <a:off x="1980000" y="405936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379440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5" name="PlaceHolder 3"/>
          <p:cNvSpPr>
            <a:spLocks noGrp="1"/>
          </p:cNvSpPr>
          <p:nvPr>
            <p:ph type="body"/>
          </p:nvPr>
        </p:nvSpPr>
        <p:spPr>
          <a:xfrm>
            <a:off x="596448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6" name="PlaceHolder 4"/>
          <p:cNvSpPr>
            <a:spLocks noGrp="1"/>
          </p:cNvSpPr>
          <p:nvPr>
            <p:ph type="body"/>
          </p:nvPr>
        </p:nvSpPr>
        <p:spPr>
          <a:xfrm>
            <a:off x="5964480" y="405936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body"/>
          </p:nvPr>
        </p:nvSpPr>
        <p:spPr>
          <a:xfrm>
            <a:off x="5964480" y="1769040"/>
            <a:ext cx="379440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 type="body"/>
          </p:nvPr>
        </p:nvSpPr>
        <p:spPr>
          <a:xfrm>
            <a:off x="1980000" y="4059360"/>
            <a:ext cx="7775640" cy="2091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1980000" y="1769040"/>
            <a:ext cx="7775640" cy="43848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800" b="0" strike="noStrike" spc="-1">
                <a:latin typeface="Arial"/>
              </a:rPr>
              <a:t>Zweite Gliederungsebene</a:t>
            </a:r>
          </a:p>
          <a:p>
            <a:pPr marL="1296000" lvl="2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latin typeface="Arial"/>
              </a:rPr>
              <a:t>Siebte Gliederungsebene</a:t>
            </a:r>
          </a:p>
        </p:txBody>
      </p:sp>
      <p:sp>
        <p:nvSpPr>
          <p:cNvPr id="207" name="PlaceHolder 3"/>
          <p:cNvSpPr>
            <a:spLocks noGrp="1"/>
          </p:cNvSpPr>
          <p:nvPr>
            <p:ph type="dt"/>
          </p:nvPr>
        </p:nvSpPr>
        <p:spPr>
          <a:xfrm>
            <a:off x="1764000" y="6095160"/>
            <a:ext cx="234828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&lt;Datum/Uhrzeit&gt;</a:t>
            </a:r>
          </a:p>
        </p:txBody>
      </p:sp>
      <p:sp>
        <p:nvSpPr>
          <p:cNvPr id="208" name="PlaceHolder 4"/>
          <p:cNvSpPr>
            <a:spLocks noGrp="1"/>
          </p:cNvSpPr>
          <p:nvPr>
            <p:ph type="ftr"/>
          </p:nvPr>
        </p:nvSpPr>
        <p:spPr>
          <a:xfrm>
            <a:off x="4203360" y="6707160"/>
            <a:ext cx="319500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en-GB" sz="1400" b="0" strike="noStrike" spc="-1">
                <a:latin typeface="Times New Roman"/>
              </a:rPr>
              <a:t>&lt;Fußzeile&gt;</a:t>
            </a:r>
          </a:p>
        </p:txBody>
      </p:sp>
      <p:sp>
        <p:nvSpPr>
          <p:cNvPr id="209" name="PlaceHolder 5"/>
          <p:cNvSpPr>
            <a:spLocks noGrp="1"/>
          </p:cNvSpPr>
          <p:nvPr>
            <p:ph type="sldNum"/>
          </p:nvPr>
        </p:nvSpPr>
        <p:spPr>
          <a:xfrm>
            <a:off x="7515360" y="6707160"/>
            <a:ext cx="2348280" cy="521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CDEA3A56-9619-4B9F-B105-9FA0DDEB9675}" type="slidenum">
              <a:rPr lang="en-GB" sz="1400" b="0" strike="noStrike" spc="-1">
                <a:latin typeface="Times New Roman"/>
              </a:rPr>
              <a:t>‹Nr.›</a:t>
            </a:fld>
            <a:endParaRPr lang="en-GB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Rectangle 1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47" name="TextShape 2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01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48" name="TextShape 3"/>
          <p:cNvSpPr txBox="1"/>
          <p:nvPr/>
        </p:nvSpPr>
        <p:spPr>
          <a:xfrm>
            <a:off x="1084133" y="1384834"/>
            <a:ext cx="8855640" cy="4116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7200" b="1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CASTING</a:t>
            </a:r>
            <a:endParaRPr lang="en-GB" sz="48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Line 4">
            <a:extLst>
              <a:ext uri="{FF2B5EF4-FFF2-40B4-BE49-F238E27FC236}">
                <a16:creationId xmlns:a16="http://schemas.microsoft.com/office/drawing/2014/main" id="{4F49AC5C-1B70-4FF8-BA54-49B70AD9928F}"/>
              </a:ext>
            </a:extLst>
          </p:cNvPr>
          <p:cNvSpPr/>
          <p:nvPr/>
        </p:nvSpPr>
        <p:spPr>
          <a:xfrm>
            <a:off x="2379953" y="4068596"/>
            <a:ext cx="6264000" cy="0"/>
          </a:xfrm>
          <a:prstGeom prst="line">
            <a:avLst/>
          </a:prstGeom>
          <a:ln w="468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Grafik 41">
            <a:extLst>
              <a:ext uri="{FF2B5EF4-FFF2-40B4-BE49-F238E27FC236}">
                <a16:creationId xmlns:a16="http://schemas.microsoft.com/office/drawing/2014/main" id="{F57431C0-5641-4160-BFED-FBCD80FB9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76226" flipH="1">
            <a:off x="2517265" y="2912298"/>
            <a:ext cx="827519" cy="872554"/>
          </a:xfrm>
          <a:prstGeom prst="rect">
            <a:avLst/>
          </a:prstGeom>
        </p:spPr>
      </p:pic>
      <p:pic>
        <p:nvPicPr>
          <p:cNvPr id="52" name="Grafik 51">
            <a:extLst>
              <a:ext uri="{FF2B5EF4-FFF2-40B4-BE49-F238E27FC236}">
                <a16:creationId xmlns:a16="http://schemas.microsoft.com/office/drawing/2014/main" id="{D9529DF6-7872-47CF-9FEB-E19A3EE97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223774">
            <a:off x="7675169" y="2912297"/>
            <a:ext cx="827519" cy="87255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extShape 1"/>
          <p:cNvSpPr txBox="1"/>
          <p:nvPr/>
        </p:nvSpPr>
        <p:spPr>
          <a:xfrm>
            <a:off x="3636000" y="301320"/>
            <a:ext cx="6155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sp>
        <p:nvSpPr>
          <p:cNvPr id="298" name="TextShape 2"/>
          <p:cNvSpPr txBox="1"/>
          <p:nvPr/>
        </p:nvSpPr>
        <p:spPr>
          <a:xfrm>
            <a:off x="3575880" y="2461017"/>
            <a:ext cx="5820120" cy="163661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108000">
              <a:lnSpc>
                <a:spcPct val="150000"/>
              </a:lnSpc>
              <a:spcAft>
                <a:spcPts val="1417"/>
              </a:spcAft>
              <a:buClr>
                <a:srgbClr val="000000"/>
              </a:buClr>
              <a:buSzPct val="45000"/>
            </a:pP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In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Vesontio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jedoch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kommt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es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einem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alarmierenden</a:t>
            </a:r>
            <a:r>
              <a:rPr lang="en-GB" sz="280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i="1" strike="noStrike" spc="-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Zwischenfall</a:t>
            </a:r>
            <a:r>
              <a:rPr lang="en-GB" sz="2800" i="1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 ...</a:t>
            </a:r>
            <a:endParaRPr lang="en-GB" sz="2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99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00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10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406B207-3267-4930-A874-A4BD7F9DF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856" y="1901963"/>
            <a:ext cx="2195665" cy="219566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3636000" y="301320"/>
            <a:ext cx="6155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sp>
        <p:nvSpPr>
          <p:cNvPr id="306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07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11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D77501-C510-45EE-8B84-41D7CFA4C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strike="noStrike" spc="-1" dirty="0">
                <a:solidFill>
                  <a:srgbClr val="000000"/>
                </a:solidFill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u="sng" strike="noStrike" spc="-1" dirty="0" err="1">
                <a:solidFill>
                  <a:srgbClr val="000000"/>
                </a:solidFill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en-GB" sz="2800" b="1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endParaRPr lang="de-DE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74B029-FAE5-4215-B482-38D09E00DCE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808228" y="2735776"/>
            <a:ext cx="5975772" cy="1262160"/>
          </a:xfrm>
        </p:spPr>
        <p:txBody>
          <a:bodyPr anchor="t"/>
          <a:lstStyle/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Cognito </a:t>
            </a:r>
            <a:r>
              <a:rPr lang="en-GB" sz="28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Caesaris</a:t>
            </a: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adventu</a:t>
            </a: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8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Ariovistus</a:t>
            </a: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legatos ad </a:t>
            </a:r>
            <a:r>
              <a:rPr lang="en-GB" sz="28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eum</a:t>
            </a: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mittit</a:t>
            </a:r>
            <a:r>
              <a:rPr lang="en-GB" sz="28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GB" sz="28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										</a:t>
            </a:r>
            <a:endParaRPr lang="de-D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8580801-CD8D-49C2-8AEE-590F82F81062}"/>
              </a:ext>
            </a:extLst>
          </p:cNvPr>
          <p:cNvGrpSpPr/>
          <p:nvPr/>
        </p:nvGrpSpPr>
        <p:grpSpPr>
          <a:xfrm>
            <a:off x="6937790" y="4936693"/>
            <a:ext cx="1329324" cy="957108"/>
            <a:chOff x="2122940" y="5151394"/>
            <a:chExt cx="1329324" cy="957108"/>
          </a:xfrm>
        </p:grpSpPr>
        <p:sp>
          <p:nvSpPr>
            <p:cNvPr id="9" name="Sprechblase: oval 8">
              <a:extLst>
                <a:ext uri="{FF2B5EF4-FFF2-40B4-BE49-F238E27FC236}">
                  <a16:creationId xmlns:a16="http://schemas.microsoft.com/office/drawing/2014/main" id="{9714CA20-B161-42EB-8525-C6FCD557B739}"/>
                </a:ext>
              </a:extLst>
            </p:cNvPr>
            <p:cNvSpPr/>
            <p:nvPr/>
          </p:nvSpPr>
          <p:spPr>
            <a:xfrm>
              <a:off x="2122940" y="5151394"/>
              <a:ext cx="1329324" cy="957108"/>
            </a:xfrm>
            <a:prstGeom prst="wedgeEllipseCallout">
              <a:avLst>
                <a:gd name="adj1" fmla="val 61108"/>
                <a:gd name="adj2" fmla="val 64629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E23D003A-3EFB-41F6-8F87-D1033F6B75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300" t="53347" r="14781" b="19791"/>
            <a:stretch/>
          </p:blipFill>
          <p:spPr bwMode="auto">
            <a:xfrm>
              <a:off x="2323352" y="5377288"/>
              <a:ext cx="922819" cy="46215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FD70226A-C6C4-43C5-8845-03338857F2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14" y="5544152"/>
            <a:ext cx="1919486" cy="191948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TextShape 1"/>
          <p:cNvSpPr txBox="1"/>
          <p:nvPr/>
        </p:nvSpPr>
        <p:spPr>
          <a:xfrm>
            <a:off x="3636000" y="301320"/>
            <a:ext cx="6155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AC755255-A491-4F59-8AA8-43EA0AF02FA6}"/>
              </a:ext>
            </a:extLst>
          </p:cNvPr>
          <p:cNvGrpSpPr/>
          <p:nvPr/>
        </p:nvGrpSpPr>
        <p:grpSpPr>
          <a:xfrm>
            <a:off x="1867302" y="2120072"/>
            <a:ext cx="7773432" cy="3319530"/>
            <a:chOff x="1896178" y="2571131"/>
            <a:chExt cx="7773432" cy="3319530"/>
          </a:xfrm>
        </p:grpSpPr>
        <p:sp>
          <p:nvSpPr>
            <p:cNvPr id="10" name="Scrollen: horizontal 9">
              <a:extLst>
                <a:ext uri="{FF2B5EF4-FFF2-40B4-BE49-F238E27FC236}">
                  <a16:creationId xmlns:a16="http://schemas.microsoft.com/office/drawing/2014/main" id="{5BE91D01-34F3-4462-ABC5-A5B0982F02D6}"/>
                </a:ext>
              </a:extLst>
            </p:cNvPr>
            <p:cNvSpPr/>
            <p:nvPr/>
          </p:nvSpPr>
          <p:spPr>
            <a:xfrm>
              <a:off x="1896178" y="2571131"/>
              <a:ext cx="7773432" cy="2770890"/>
            </a:xfrm>
            <a:prstGeom prst="horizontalScroll">
              <a:avLst>
                <a:gd name="adj" fmla="val 7911"/>
              </a:avLst>
            </a:prstGeom>
            <a:solidFill>
              <a:srgbClr val="F2DE8B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800"/>
                </a:spcAft>
              </a:pPr>
              <a:endParaRPr lang="de-DE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1" name="TextShape 3"/>
            <p:cNvSpPr txBox="1"/>
            <p:nvPr/>
          </p:nvSpPr>
          <p:spPr>
            <a:xfrm>
              <a:off x="2332412" y="2897204"/>
              <a:ext cx="7119597" cy="2993457"/>
            </a:xfrm>
            <a:prstGeom prst="rect">
              <a:avLst/>
            </a:prstGeom>
            <a:noFill/>
            <a:ln w="0">
              <a:noFill/>
            </a:ln>
          </p:spPr>
          <p:txBody>
            <a:bodyPr lIns="0" tIns="0" rIns="0" bIns="0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1417"/>
                </a:spcAft>
              </a:pP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Was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seinen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früheren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Wunsch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nach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einer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Unterredung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angehe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, so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könne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diese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seinethalben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stattfinden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, da Caesar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ja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näher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herangerückt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sei und er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selbst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meine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,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sich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ohne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Gefahr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einfinden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zu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GB" sz="2000" b="0" i="1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können</a:t>
              </a:r>
              <a:r>
                <a:rPr lang="en-GB" sz="2000" b="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  <a:p>
              <a:endParaRPr lang="en-GB" sz="3400" b="0" strike="noStrike" spc="-1" dirty="0">
                <a:latin typeface="Arial"/>
              </a:endParaRPr>
            </a:p>
            <a:p>
              <a:pPr>
                <a:spcAft>
                  <a:spcPts val="1417"/>
                </a:spcAft>
              </a:pPr>
              <a:r>
                <a:rPr lang="en-GB" sz="4800" b="0" strike="noStrike" spc="-1" dirty="0">
                  <a:solidFill>
                    <a:srgbClr val="000000"/>
                  </a:solidFill>
                  <a:latin typeface="Arial"/>
                  <a:ea typeface="Arial Unicode MS"/>
                </a:rPr>
                <a:t> </a:t>
              </a:r>
              <a:endParaRPr lang="en-GB" sz="4800" b="0" strike="noStrike" spc="-1" dirty="0">
                <a:latin typeface="Arial"/>
              </a:endParaRPr>
            </a:p>
          </p:txBody>
        </p:sp>
      </p:grpSp>
      <p:sp>
        <p:nvSpPr>
          <p:cNvPr id="312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12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13" name="Rectangle 5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14" name="TextShape 6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12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BA5CC46D-A82D-476B-BB80-6A5BA4062624}"/>
              </a:ext>
            </a:extLst>
          </p:cNvPr>
          <p:cNvGrpSpPr/>
          <p:nvPr/>
        </p:nvGrpSpPr>
        <p:grpSpPr>
          <a:xfrm>
            <a:off x="6937790" y="4936693"/>
            <a:ext cx="1329324" cy="957108"/>
            <a:chOff x="2122940" y="5151394"/>
            <a:chExt cx="1329324" cy="957108"/>
          </a:xfrm>
        </p:grpSpPr>
        <p:sp>
          <p:nvSpPr>
            <p:cNvPr id="13" name="Sprechblase: oval 12">
              <a:extLst>
                <a:ext uri="{FF2B5EF4-FFF2-40B4-BE49-F238E27FC236}">
                  <a16:creationId xmlns:a16="http://schemas.microsoft.com/office/drawing/2014/main" id="{C76276A7-8314-4A01-9C26-B68B2BFCA82F}"/>
                </a:ext>
              </a:extLst>
            </p:cNvPr>
            <p:cNvSpPr/>
            <p:nvPr/>
          </p:nvSpPr>
          <p:spPr>
            <a:xfrm>
              <a:off x="2122940" y="5151394"/>
              <a:ext cx="1329324" cy="957108"/>
            </a:xfrm>
            <a:prstGeom prst="wedgeEllipseCallout">
              <a:avLst>
                <a:gd name="adj1" fmla="val 61108"/>
                <a:gd name="adj2" fmla="val 64629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DD7A5E2E-6F94-45C8-B8BC-DF7E3065DB3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300" t="53347" r="14781" b="19791"/>
            <a:stretch/>
          </p:blipFill>
          <p:spPr bwMode="auto">
            <a:xfrm>
              <a:off x="2323352" y="5377288"/>
              <a:ext cx="922819" cy="46215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85FABA63-B86D-4E15-ADC6-BCE3BA5B6D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514" y="5544152"/>
            <a:ext cx="1919486" cy="191948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TextShape 2"/>
          <p:cNvSpPr txBox="1"/>
          <p:nvPr/>
        </p:nvSpPr>
        <p:spPr>
          <a:xfrm>
            <a:off x="9000000" y="465840"/>
            <a:ext cx="86400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en-GB" sz="44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19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20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13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21" name="TextShape 5"/>
          <p:cNvSpPr txBox="1"/>
          <p:nvPr/>
        </p:nvSpPr>
        <p:spPr>
          <a:xfrm>
            <a:off x="9174240" y="6315023"/>
            <a:ext cx="545400" cy="96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r>
              <a:rPr lang="en-GB" sz="7200" b="1" strike="noStrike" spc="-1" dirty="0">
                <a:solidFill>
                  <a:srgbClr val="000000"/>
                </a:solidFill>
                <a:latin typeface="Wingdings 2"/>
                <a:ea typeface="Wingdings 2"/>
              </a:rPr>
              <a:t></a:t>
            </a:r>
            <a:endParaRPr lang="en-GB" sz="7200" b="0" strike="noStrike" spc="-1" dirty="0">
              <a:latin typeface="Arial"/>
            </a:endParaRPr>
          </a:p>
        </p:txBody>
      </p:sp>
      <p:sp>
        <p:nvSpPr>
          <p:cNvPr id="7" name="Untertitel 4">
            <a:extLst>
              <a:ext uri="{FF2B5EF4-FFF2-40B4-BE49-F238E27FC236}">
                <a16:creationId xmlns:a16="http://schemas.microsoft.com/office/drawing/2014/main" id="{C3275103-85DF-44BD-AD45-3A602AF99531}"/>
              </a:ext>
            </a:extLst>
          </p:cNvPr>
          <p:cNvSpPr txBox="1">
            <a:spLocks/>
          </p:cNvSpPr>
          <p:nvPr/>
        </p:nvSpPr>
        <p:spPr>
          <a:xfrm>
            <a:off x="2993419" y="1102320"/>
            <a:ext cx="6870581" cy="615639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</a:pP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Multa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Caesare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sententiam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dicta sunt, quare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negotio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desistere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non posset:      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Weder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noch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römische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Volk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ließen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jemals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optime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meritos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socios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Stich. Auch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habe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nach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seiner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Einschätzung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mehr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Anrecht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auf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Gallien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römische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Volk: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nachdem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Arverner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Rutener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Q. Fabius Maximus (121 v. Chr.)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überwunden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worden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waren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habe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römische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Volk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verziehen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weder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Provinz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gemacht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noch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Tributzahlungen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auferlegt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Sollte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man also auf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älteste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Zeit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schauen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wäre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Herrschaft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römischen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Volkes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rechtmäßigste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Gallien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angebracht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Urteilsspruch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Senats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beachten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liberam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debere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esse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Galliam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quam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bello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victam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suis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legibus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uti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voluisset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F2B7D75D-9EA6-4B40-A4FD-3B365054FF5F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484360" y="1470863"/>
            <a:ext cx="6155640" cy="1262160"/>
          </a:xfrm>
        </p:spPr>
        <p:txBody>
          <a:bodyPr anchor="t"/>
          <a:lstStyle/>
          <a:p>
            <a:pPr marL="0" indent="0" algn="just">
              <a:lnSpc>
                <a:spcPct val="150000"/>
              </a:lnSpc>
              <a:buNone/>
            </a:pPr>
            <a:r>
              <a:rPr lang="de-DE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Zwei Tage danach schickt </a:t>
            </a:r>
            <a:r>
              <a:rPr lang="de-DE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de-DE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Gesandte an Caesar:     </a:t>
            </a:r>
            <a:r>
              <a:rPr lang="de-DE" dirty="0"/>
              <a:t/>
            </a:r>
            <a:br>
              <a:rPr lang="de-DE" dirty="0"/>
            </a:br>
            <a:r>
              <a:rPr lang="de-DE" sz="2800" b="0" strike="noStrike" spc="-1" dirty="0">
                <a:solidFill>
                  <a:srgbClr val="000000"/>
                </a:solidFill>
                <a:latin typeface="Arial"/>
                <a:ea typeface="Arial Unicode MS"/>
              </a:rPr>
              <a:t>											</a:t>
            </a:r>
            <a:endParaRPr lang="de-DE" sz="2800" b="1" i="1" strike="noStrike" spc="-1" dirty="0">
              <a:solidFill>
                <a:srgbClr val="800000"/>
              </a:solidFill>
              <a:latin typeface="Arial"/>
            </a:endParaRPr>
          </a:p>
          <a:p>
            <a:endParaRPr lang="de-DE" dirty="0"/>
          </a:p>
        </p:txBody>
      </p:sp>
      <p:sp>
        <p:nvSpPr>
          <p:cNvPr id="323" name="TextShape 2"/>
          <p:cNvSpPr txBox="1"/>
          <p:nvPr/>
        </p:nvSpPr>
        <p:spPr>
          <a:xfrm>
            <a:off x="2066021" y="2677149"/>
            <a:ext cx="7029853" cy="339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endParaRPr lang="en-GB" sz="28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24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25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14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2F5E20-4767-4952-BAE4-115330BEE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strike="noStrike" spc="-1" dirty="0" err="1">
                <a:solidFill>
                  <a:srgbClr val="000000"/>
                </a:solidFill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endParaRPr lang="de-DE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Scrollen: horizontal 11">
            <a:extLst>
              <a:ext uri="{FF2B5EF4-FFF2-40B4-BE49-F238E27FC236}">
                <a16:creationId xmlns:a16="http://schemas.microsoft.com/office/drawing/2014/main" id="{2E7F5233-3B96-41AC-A78F-73320F2CE178}"/>
              </a:ext>
            </a:extLst>
          </p:cNvPr>
          <p:cNvSpPr/>
          <p:nvPr/>
        </p:nvSpPr>
        <p:spPr>
          <a:xfrm>
            <a:off x="2484359" y="2597057"/>
            <a:ext cx="6299641" cy="2889343"/>
          </a:xfrm>
          <a:prstGeom prst="horizontalScroll">
            <a:avLst>
              <a:gd name="adj" fmla="val 7911"/>
            </a:avLst>
          </a:prstGeom>
          <a:solidFill>
            <a:srgbClr val="F2DE8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wolle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über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Fragen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die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unter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erörtert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jedoch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entschieden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wurden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weiter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sprechen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er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möge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also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erneut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Termin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Verhandlung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bestimmen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oder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falls er das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wolle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seiner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Legaten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schicken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GB" sz="2000" b="0" strike="noStrike" spc="-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Untertitel 4">
            <a:extLst>
              <a:ext uri="{FF2B5EF4-FFF2-40B4-BE49-F238E27FC236}">
                <a16:creationId xmlns:a16="http://schemas.microsoft.com/office/drawing/2014/main" id="{DCF99CBA-6699-45B6-A196-1CE2DEF233BC}"/>
              </a:ext>
            </a:extLst>
          </p:cNvPr>
          <p:cNvSpPr txBox="1">
            <a:spLocks/>
          </p:cNvSpPr>
          <p:nvPr/>
        </p:nvSpPr>
        <p:spPr>
          <a:xfrm>
            <a:off x="3456000" y="1244652"/>
            <a:ext cx="6119280" cy="615639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Verhandlung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jüngsten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Vorkommnisse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Grund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seiner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Legaten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würde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wie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meinte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nur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unter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großer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Gefahr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schicken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diesen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Wilden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vorwerfen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hielt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spc="-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Valerius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Procillus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schicken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den Sohn des </a:t>
            </a:r>
            <a:r>
              <a:rPr lang="en-GB" sz="2000" spc="-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Valerius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Caburus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sehr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tüchtigen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gebildeten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jungen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Mann,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zwar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seiner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Zuverlässigkeit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Kenntnis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gallischen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Sprache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langer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Gewohnheit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gut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sprach</a:t>
            </a:r>
            <a:r>
              <a:rPr lang="en-GB" sz="2000" spc="-1" dirty="0">
                <a:latin typeface="Cambria" panose="02040503050406030204" pitchFamily="18" charset="0"/>
                <a:ea typeface="Cambria" panose="02040503050406030204" pitchFamily="18" charset="0"/>
              </a:rPr>
              <a:t>. A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uch gab 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Germanen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Grund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vergreifen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schickte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 M.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Metius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Gastfreund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Er trug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auf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hören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was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wolle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und 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berichten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de-DE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C230FE-3F06-4B00-9E52-4CFFA4B14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</a:p>
        </p:txBody>
      </p:sp>
      <p:sp>
        <p:nvSpPr>
          <p:cNvPr id="332" name="Rectangle 4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33" name="TextShape 5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15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3099334" y="3048120"/>
            <a:ext cx="4957011" cy="859737"/>
          </a:xfrm>
          <a:prstGeom prst="wedgeRoundRectCallout">
            <a:avLst>
              <a:gd name="adj1" fmla="val 52888"/>
              <a:gd name="adj2" fmla="val -121087"/>
              <a:gd name="adj3" fmla="val 16667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sp>
      <p:sp>
        <p:nvSpPr>
          <p:cNvPr id="345" name="TextShape 8"/>
          <p:cNvSpPr txBox="1"/>
          <p:nvPr/>
        </p:nvSpPr>
        <p:spPr>
          <a:xfrm>
            <a:off x="3099334" y="1354680"/>
            <a:ext cx="6764665" cy="6312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jedoch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Ariovist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beiden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bei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Lager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herrschte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laut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seines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Heeres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an: </a:t>
            </a:r>
          </a:p>
          <a:p>
            <a:pPr algn="just">
              <a:lnSpc>
                <a:spcPct val="150000"/>
              </a:lnSpc>
            </a:pP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              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           </a:t>
            </a:r>
          </a:p>
          <a:p>
            <a:pPr algn="just">
              <a:lnSpc>
                <a:spcPct val="150000"/>
              </a:lnSpc>
            </a:pPr>
            <a:r>
              <a:rPr lang="en-GB" sz="2000" b="1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Quid ad se </a:t>
            </a:r>
            <a:r>
              <a:rPr lang="en-GB" sz="200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venirent</a:t>
            </a:r>
            <a:r>
              <a:rPr lang="en-GB" sz="20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? An </a:t>
            </a:r>
            <a:r>
              <a:rPr lang="en-GB" sz="2000" strike="noStrike" spc="-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speculandi</a:t>
            </a:r>
            <a:r>
              <a:rPr lang="en-GB" sz="200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 causa</a:t>
            </a:r>
            <a:r>
              <a:rPr lang="en-GB" sz="200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?!</a:t>
            </a:r>
          </a:p>
          <a:p>
            <a:pPr algn="just">
              <a:lnSpc>
                <a:spcPct val="150000"/>
              </a:lnSpc>
            </a:pP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  <a:spcBef>
                <a:spcPts val="2551"/>
              </a:spcBef>
              <a:spcAft>
                <a:spcPts val="283"/>
              </a:spcAft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Als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Gesandten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etwas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sagen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wollten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ließ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Wort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kommen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sondern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Ketten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legen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339" name="TextShape 2"/>
          <p:cNvSpPr txBox="1"/>
          <p:nvPr/>
        </p:nvSpPr>
        <p:spPr>
          <a:xfrm>
            <a:off x="3636000" y="301320"/>
            <a:ext cx="6155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sp>
        <p:nvSpPr>
          <p:cNvPr id="342" name="Rectangle 5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43" name="TextShape 6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16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44" name="TextShape 7"/>
          <p:cNvSpPr txBox="1"/>
          <p:nvPr/>
        </p:nvSpPr>
        <p:spPr>
          <a:xfrm>
            <a:off x="857880" y="576000"/>
            <a:ext cx="7998120" cy="504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TextShape 1"/>
          <p:cNvSpPr txBox="1"/>
          <p:nvPr/>
        </p:nvSpPr>
        <p:spPr>
          <a:xfrm>
            <a:off x="360000" y="100440"/>
            <a:ext cx="172800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sp>
        <p:nvSpPr>
          <p:cNvPr id="349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50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17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51" name="TextShape 5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17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52" name="TextShape 6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17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53" name="TextShape 7"/>
          <p:cNvSpPr txBox="1"/>
          <p:nvPr/>
        </p:nvSpPr>
        <p:spPr>
          <a:xfrm>
            <a:off x="3833081" y="211945"/>
            <a:ext cx="756360" cy="722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just">
              <a:lnSpc>
                <a:spcPct val="100000"/>
              </a:lnSpc>
              <a:spcAft>
                <a:spcPts val="1417"/>
              </a:spcAft>
            </a:pPr>
            <a:r>
              <a:rPr lang="en-GB" sz="5400" b="1" strike="noStrike" spc="-1" dirty="0">
                <a:solidFill>
                  <a:srgbClr val="7E0021"/>
                </a:solidFill>
                <a:latin typeface="Wingdings 2"/>
                <a:ea typeface="Wingdings 2"/>
              </a:rPr>
              <a:t></a:t>
            </a:r>
            <a:endParaRPr lang="en-GB" sz="5400" b="0" strike="noStrike" spc="-1" dirty="0">
              <a:latin typeface="Arial"/>
            </a:endParaRPr>
          </a:p>
        </p:txBody>
      </p:sp>
      <p:sp>
        <p:nvSpPr>
          <p:cNvPr id="354" name="TextShape 8"/>
          <p:cNvSpPr txBox="1"/>
          <p:nvPr/>
        </p:nvSpPr>
        <p:spPr>
          <a:xfrm>
            <a:off x="7992000" y="6725520"/>
            <a:ext cx="1224000" cy="76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r>
              <a:rPr lang="en-GB" sz="6000" b="0" strike="noStrike" spc="-1">
                <a:solidFill>
                  <a:srgbClr val="000000"/>
                </a:solidFill>
                <a:latin typeface="Webdings"/>
                <a:ea typeface="Webdings"/>
              </a:rPr>
              <a:t></a:t>
            </a:r>
            <a:endParaRPr lang="en-GB" sz="6000" b="0" strike="noStrike" spc="-1">
              <a:latin typeface="Arial"/>
            </a:endParaRPr>
          </a:p>
        </p:txBody>
      </p:sp>
      <p:sp>
        <p:nvSpPr>
          <p:cNvPr id="355" name="TextShape 9"/>
          <p:cNvSpPr txBox="1"/>
          <p:nvPr/>
        </p:nvSpPr>
        <p:spPr>
          <a:xfrm>
            <a:off x="8784000" y="6657840"/>
            <a:ext cx="1152000" cy="68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r>
              <a:rPr lang="en-GB" sz="5400" b="0" strike="noStrike" spc="-1">
                <a:solidFill>
                  <a:srgbClr val="000000"/>
                </a:solidFill>
                <a:latin typeface="Webdings"/>
                <a:ea typeface="Webdings"/>
              </a:rPr>
              <a:t></a:t>
            </a:r>
            <a:endParaRPr lang="en-GB" sz="5400" b="0" strike="noStrike" spc="-1">
              <a:latin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DDEC3B2-F842-415F-AFAE-E2D527185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352" y="322560"/>
            <a:ext cx="5527648" cy="1262160"/>
          </a:xfrm>
        </p:spPr>
        <p:txBody>
          <a:bodyPr/>
          <a:lstStyle/>
          <a:p>
            <a: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u="sng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Arbeitsaufträge</a:t>
            </a:r>
            <a: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u="sng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800" b="1" u="sng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Rückschau</a:t>
            </a:r>
            <a:r>
              <a:rPr lang="en-GB" sz="2800" b="1" u="sng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        </a:t>
            </a:r>
            <a:r>
              <a:rPr lang="en-GB" sz="2800" b="0" u="sng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2800" b="0" u="sng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de-DE" sz="2800" u="sng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7AE1104-A622-4701-A161-3464AEACF2A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980000" y="1769039"/>
            <a:ext cx="7775640" cy="5790635"/>
          </a:xfrm>
        </p:spPr>
        <p:txBody>
          <a:bodyPr anchor="t"/>
          <a:lstStyle/>
          <a:p>
            <a:pPr marL="0" indent="0">
              <a:lnSpc>
                <a:spcPct val="100000"/>
              </a:lnSpc>
              <a:buNone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1.)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Betrachten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rückblickend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Charakterisierung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Ariovists </a:t>
            </a:r>
            <a:r>
              <a:rPr lang="en-GB" sz="2000" b="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in Caes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Gall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1,30-54.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Wählen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Eigenschaften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bzw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Aspekte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Person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kennzeichnen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Stufen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Ausprägung</a:t>
            </a:r>
            <a:endParaRPr lang="en-GB" sz="2000" b="1" strike="noStrike" spc="-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000" b="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auf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selbstgewählten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Skala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kapitelweise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2.) Gestalten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Graphik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in der Sie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Ausprägung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gewählten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Eigenschaften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bzw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Aspekte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Zusammenhang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Handlungsverlauf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veranschaulichen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Erläutern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Graphik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diskutieren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in </a:t>
            </a:r>
            <a:r>
              <a:rPr lang="en-GB" sz="2000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hrer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Gruppe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Auffälligkeiten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Verteilung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Eigenschaften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Vergleichen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Ergebnisse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von </a:t>
            </a:r>
            <a:r>
              <a:rPr lang="en-GB" sz="2000" b="0" strike="noStrike" spc="-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mindestens</a:t>
            </a:r>
            <a:r>
              <a:rPr lang="en-GB" sz="2000" b="0" strike="noStrike" spc="-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anderen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Gruppen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b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3.)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Entwickeln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ausgehend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Beobachtungen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nachdem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anderen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Gruppen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Ergebnisse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ausgetauscht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haben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abschließende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These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Charakterisierung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Kapiteln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Caes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Gall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1,30-54. </a:t>
            </a:r>
            <a:endParaRPr lang="de-D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59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18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6AB8345-FCB6-4B50-A031-F1F5FAB69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417"/>
              </a:spcAft>
            </a:pPr>
            <a:r>
              <a:rPr lang="en-GB" sz="2800" b="1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Abschluss</a:t>
            </a: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800" b="1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Lektüre</a:t>
            </a: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GB" sz="28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GB" sz="28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  </a:t>
            </a:r>
            <a:r>
              <a:rPr lang="en-GB" sz="2800" b="1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</a:t>
            </a: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 </a:t>
            </a:r>
            <a:r>
              <a:rPr lang="en-GB" sz="2800" b="1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wäre</a:t>
            </a: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strike="noStrike" spc="-1" dirty="0" err="1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wenn</a:t>
            </a:r>
            <a:r>
              <a:rPr lang="en-GB" sz="2800" b="1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8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...?   </a:t>
            </a:r>
            <a:endParaRPr lang="de-DE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8702A3A-1C16-4A94-97F9-40C63D85850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637322" y="2057799"/>
            <a:ext cx="6522442" cy="4384800"/>
          </a:xfrm>
        </p:spPr>
        <p:txBody>
          <a:bodyPr anchor="t"/>
          <a:lstStyle/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achdem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sein Buch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Auseinandersetzung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Rom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veröffentlicht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hat,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fällt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durch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Zufall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fernab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Germanien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Hände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Hilfe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Dolmetschern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kann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er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bestens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verstehen ...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entschließt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Rom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Besuch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abzustatten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römischen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Senat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sprechen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de-D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2"/>
          <p:cNvSpPr/>
          <p:nvPr/>
        </p:nvSpPr>
        <p:spPr>
          <a:xfrm>
            <a:off x="8640000" y="8352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364" name="TextShape 3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19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367" name="TextShape 6"/>
          <p:cNvSpPr txBox="1"/>
          <p:nvPr/>
        </p:nvSpPr>
        <p:spPr>
          <a:xfrm>
            <a:off x="9000000" y="2016000"/>
            <a:ext cx="555480" cy="507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just">
              <a:spcAft>
                <a:spcPts val="1417"/>
              </a:spcAft>
            </a:pPr>
            <a:r>
              <a:rPr lang="en-GB" sz="3600" b="0" strike="noStrike" spc="-1">
                <a:latin typeface="Wingdings"/>
                <a:ea typeface="Wingdings"/>
              </a:rPr>
              <a:t></a:t>
            </a:r>
            <a:r>
              <a:rPr lang="en-GB" sz="2300" b="0" strike="noStrike" spc="-1">
                <a:latin typeface="Arial"/>
              </a:rPr>
              <a:t> </a:t>
            </a:r>
          </a:p>
        </p:txBody>
      </p:sp>
      <p:sp>
        <p:nvSpPr>
          <p:cNvPr id="369" name="TextShape 8"/>
          <p:cNvSpPr txBox="1"/>
          <p:nvPr/>
        </p:nvSpPr>
        <p:spPr>
          <a:xfrm>
            <a:off x="8136000" y="6120000"/>
            <a:ext cx="511560" cy="76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ctr">
              <a:spcBef>
                <a:spcPts val="283"/>
              </a:spcBef>
              <a:spcAft>
                <a:spcPts val="850"/>
              </a:spcAft>
            </a:pPr>
            <a:endParaRPr lang="en-GB" sz="6000" b="0" strike="noStrike" spc="-1" dirty="0">
              <a:latin typeface="Arial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876865-780B-4827-B8FF-5BD3750E3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strike="noStrike" spc="-1" dirty="0" err="1" smtClean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Nutz</a:t>
            </a:r>
            <a:r>
              <a:rPr lang="en-GB" sz="3200" b="1" strike="noStrike" spc="-1" dirty="0" smtClean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' </a:t>
            </a:r>
            <a:r>
              <a:rPr lang="en-GB" sz="3200" b="1" strike="noStrike" spc="-1" dirty="0">
                <a:solidFill>
                  <a:srgbClr val="7E002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die Chance!</a:t>
            </a:r>
            <a:endParaRPr lang="de-D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87A8CB-7108-437B-893F-4FA1398291F3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925593" y="1228035"/>
            <a:ext cx="7775640" cy="5273205"/>
          </a:xfrm>
        </p:spPr>
        <p:txBody>
          <a:bodyPr anchor="t"/>
          <a:lstStyle/>
          <a:p>
            <a:pPr marL="0" indent="0" algn="ctr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Versetzen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die Lage von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Senat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gewährt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Audienz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1" u="sng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7 </a:t>
            </a:r>
            <a:r>
              <a:rPr lang="en-GB" sz="2000" b="1" u="sng" strike="noStrike" spc="-1" dirty="0" err="1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Minuten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Redezeit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Verfassen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u="sng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Rede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in der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Darstellung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Person und des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Konflikts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äußern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Verwenden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Leitfaden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Rede die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Gruppe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formulierte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These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Wählen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geeignete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Belegstellen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anhand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derer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These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kontinuierlich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belegen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und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arbeiten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diese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Rede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Aft>
                <a:spcPts val="2268"/>
              </a:spcAft>
              <a:buNone/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Wählen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Gruppenmitglied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das die Rede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Senat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(=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Lerngruppe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hält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Die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übrigen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Gruppenmitglieder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können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„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Begleiter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“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oder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„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Zeugen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“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aktiv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Vortrag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einbezogen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werden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000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Versuchen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Sie </a:t>
            </a:r>
            <a:r>
              <a:rPr lang="en-GB" sz="2000" b="1" u="sng" strike="noStrike" spc="-1" dirty="0" err="1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1" u="sng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u="sng" strike="noStrike" spc="-1" dirty="0" err="1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allen</a:t>
            </a:r>
            <a:r>
              <a:rPr lang="en-GB" sz="2000" b="1" u="sng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u="sng" strike="noStrike" spc="-1" dirty="0" err="1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Mitteln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den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Senat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Ansicht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überzeugen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</a:p>
          <a:p>
            <a:pPr marL="0" indent="0" algn="just">
              <a:buNone/>
            </a:pP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spcBef>
                <a:spcPts val="283"/>
              </a:spcBef>
              <a:spcAft>
                <a:spcPts val="850"/>
              </a:spcAft>
              <a:buNone/>
            </a:pPr>
            <a:r>
              <a:rPr lang="en-GB" sz="2000" b="0" strike="noStrike" spc="-1" dirty="0">
                <a:latin typeface="Wingdings" panose="05000000000000000000" pitchFamily="2" charset="2"/>
                <a:ea typeface="Cambria" panose="02040503050406030204" pitchFamily="18" charset="0"/>
              </a:rPr>
              <a:t></a:t>
            </a:r>
          </a:p>
          <a:p>
            <a:pPr marL="0" indent="0">
              <a:buNone/>
            </a:pPr>
            <a:endParaRPr lang="de-D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Rectangle 1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47" name="TextShape 2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PP 01</a:t>
            </a:r>
            <a:endParaRPr lang="en-GB" sz="3200" b="1" i="1" strike="noStrike" spc="-1">
              <a:solidFill>
                <a:srgbClr val="8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72E9C9F-EA68-42BF-BCBE-5F1CCFCE3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4501" y="284400"/>
            <a:ext cx="6155640" cy="1262160"/>
          </a:xfrm>
        </p:spPr>
        <p:txBody>
          <a:bodyPr/>
          <a:lstStyle/>
          <a:p>
            <a:r>
              <a:rPr lang="en-GB" sz="2800" b="1" u="sng" strike="noStrike" spc="-1" dirty="0"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ROLLENVERTEILUNG</a:t>
            </a:r>
            <a:endParaRPr lang="de-DE" sz="32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C3860BB4-B005-481C-A042-4A828E012FBB}"/>
              </a:ext>
            </a:extLst>
          </p:cNvPr>
          <p:cNvSpPr txBox="1"/>
          <p:nvPr/>
        </p:nvSpPr>
        <p:spPr>
          <a:xfrm>
            <a:off x="8466063" y="5900209"/>
            <a:ext cx="136407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strike="noStrike" spc="-1" dirty="0">
                <a:latin typeface="Webdings"/>
                <a:ea typeface="Webdings"/>
              </a:rPr>
              <a:t></a:t>
            </a: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4BA884B-81F0-49EB-9A3C-635D7C0A38B8}"/>
              </a:ext>
            </a:extLst>
          </p:cNvPr>
          <p:cNvSpPr txBox="1"/>
          <p:nvPr/>
        </p:nvSpPr>
        <p:spPr>
          <a:xfrm>
            <a:off x="2101054" y="2707408"/>
            <a:ext cx="7729087" cy="5262594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Caesar 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Diviciacus</a:t>
            </a: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0836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Gallier</a:t>
            </a: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Germanen</a:t>
            </a: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Römer</a:t>
            </a: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z="1800" strike="noStrike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GB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Team </a:t>
            </a: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Kartographie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Team  </a:t>
            </a: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Sociographie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32000" indent="-323640" algn="just">
              <a:lnSpc>
                <a:spcPct val="100000"/>
              </a:lnSpc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Team </a:t>
            </a:r>
            <a:r>
              <a:rPr lang="en-GB" sz="180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Chronographie</a:t>
            </a:r>
            <a:endParaRPr lang="de-DE" sz="180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711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Rectangle 7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66" name="TextShape 8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03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158555E-DAA1-4B4F-AB61-F886F328B7F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636000" y="2268037"/>
            <a:ext cx="5004000" cy="2091240"/>
          </a:xfrm>
        </p:spPr>
        <p:txBody>
          <a:bodyPr/>
          <a:lstStyle/>
          <a:p>
            <a:pPr marL="0" indent="0" algn="ctr">
              <a:buNone/>
            </a:pPr>
            <a:r>
              <a:rPr lang="de-DE" sz="2800" dirty="0">
                <a:latin typeface="Cambria" panose="02040503050406030204" pitchFamily="18" charset="0"/>
                <a:ea typeface="Cambria" panose="02040503050406030204" pitchFamily="18" charset="0"/>
              </a:rPr>
              <a:t>oder:</a:t>
            </a:r>
          </a:p>
          <a:p>
            <a:pPr marL="0" indent="0" algn="ctr">
              <a:buNone/>
            </a:pPr>
            <a:endParaRPr lang="de-DE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de-DE" sz="2800" dirty="0">
                <a:latin typeface="Cambria" panose="02040503050406030204" pitchFamily="18" charset="0"/>
                <a:ea typeface="Cambria" panose="02040503050406030204" pitchFamily="18" charset="0"/>
              </a:rPr>
              <a:t>Wie werde ich ihn los, in 24 Kapiteln?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799F2450-4C04-4963-AC76-A6316E5A6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6000" y="301320"/>
            <a:ext cx="5004000" cy="1262160"/>
          </a:xfrm>
        </p:spPr>
        <p:txBody>
          <a:bodyPr/>
          <a:lstStyle/>
          <a:p>
            <a:pPr marL="0" indent="0" algn="ctr"/>
            <a:r>
              <a:rPr lang="de-DE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Caesars Auseinandersetzung mit </a:t>
            </a:r>
            <a:r>
              <a:rPr lang="de-DE" sz="2800" b="1" u="sng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endParaRPr lang="de-DE" sz="2800" u="sng" dirty="0"/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DCFEB1C9-D4E5-40D2-9EC0-2CB04A75FBDE}"/>
              </a:ext>
            </a:extLst>
          </p:cNvPr>
          <p:cNvGrpSpPr/>
          <p:nvPr/>
        </p:nvGrpSpPr>
        <p:grpSpPr>
          <a:xfrm>
            <a:off x="3636000" y="6256421"/>
            <a:ext cx="5004000" cy="827085"/>
            <a:chOff x="3636000" y="6383495"/>
            <a:chExt cx="5004000" cy="863640"/>
          </a:xfrm>
        </p:grpSpPr>
        <p:sp>
          <p:nvSpPr>
            <p:cNvPr id="26" name="CustomShape 6">
              <a:extLst>
                <a:ext uri="{FF2B5EF4-FFF2-40B4-BE49-F238E27FC236}">
                  <a16:creationId xmlns:a16="http://schemas.microsoft.com/office/drawing/2014/main" id="{ED2CEE7E-4996-46E3-B18D-0F159FC9942E}"/>
                </a:ext>
              </a:extLst>
            </p:cNvPr>
            <p:cNvSpPr/>
            <p:nvPr/>
          </p:nvSpPr>
          <p:spPr>
            <a:xfrm>
              <a:off x="3636000" y="6383495"/>
              <a:ext cx="5004000" cy="863640"/>
            </a:xfrm>
            <a:prstGeom prst="rect">
              <a:avLst/>
            </a:prstGeom>
            <a:noFill/>
            <a:ln w="72000">
              <a:solidFill>
                <a:schemeClr val="tx1"/>
              </a:solidFill>
              <a:custDash>
                <a:ds d="197000" sp="127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A118BA42-0E33-40C8-BA70-9DA8CF44090A}"/>
                </a:ext>
              </a:extLst>
            </p:cNvPr>
            <p:cNvSpPr txBox="1"/>
            <p:nvPr/>
          </p:nvSpPr>
          <p:spPr>
            <a:xfrm>
              <a:off x="3781742" y="6553705"/>
              <a:ext cx="4784741" cy="5463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08360">
                <a:lnSpc>
                  <a:spcPct val="100000"/>
                </a:lnSpc>
                <a:spcAft>
                  <a:spcPts val="1417"/>
                </a:spcAft>
                <a:buClr>
                  <a:srgbClr val="000000"/>
                </a:buClr>
                <a:buSzPct val="45000"/>
              </a:pPr>
              <a:r>
                <a:rPr lang="en-GB" sz="2800" strike="noStrike" spc="-1" dirty="0">
                  <a:solidFill>
                    <a:srgbClr val="000000"/>
                  </a:solidFill>
                  <a:latin typeface="Wingdings"/>
                  <a:ea typeface="Wingdings"/>
                </a:rPr>
                <a:t> </a:t>
              </a:r>
              <a:r>
                <a:rPr lang="en-GB" sz="2800" strike="noStrike" spc="-1" dirty="0" err="1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Caes</a:t>
              </a:r>
              <a:r>
                <a:rPr lang="en-GB" sz="2800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. </a:t>
              </a:r>
              <a:r>
                <a:rPr lang="en-GB" sz="2800" i="1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Gall</a:t>
              </a:r>
              <a:r>
                <a:rPr lang="en-GB" sz="2800" strike="noStrike" spc="-1" dirty="0">
                  <a:solidFill>
                    <a:srgbClr val="000000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. 1,30 – 1,54:  </a:t>
              </a:r>
              <a:endParaRPr lang="de-DE" sz="2800" strike="noStrike" spc="-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71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04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E0066E43-D025-4582-A8BD-EAAE847BE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de-DE" sz="3200" b="1" u="sng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de-DE" sz="40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56B4A1BA-C769-426D-8B3D-2EDAEF7305B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243714" y="1403279"/>
            <a:ext cx="6331566" cy="6156395"/>
          </a:xfrm>
        </p:spPr>
        <p:txBody>
          <a:bodyPr anchor="t"/>
          <a:lstStyle/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Nach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Beendigung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Helvetierkrieges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fanden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aus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fast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ganz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Gallien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Stammesführer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Gesandte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bei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beglückwünschten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seinem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Sieg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Anschließend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hielten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Caesars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Erlaubnis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Landtag ab, da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einige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Anliegen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hätten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welche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nach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gemeinsamer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Rücksprache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erbitten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wollten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Aft>
                <a:spcPts val="1417"/>
              </a:spcAft>
              <a:buNone/>
            </a:pP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Nach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Abschluss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Landtages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kamen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Stammesführer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zurück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baten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darum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secreto</a:t>
            </a:r>
            <a:r>
              <a:rPr lang="en-GB" sz="2000" b="1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1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occulto</a:t>
            </a:r>
            <a:r>
              <a:rPr lang="en-GB" sz="2000" b="1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 </a:t>
            </a:r>
            <a:r>
              <a:rPr lang="en-GB" sz="2000" b="1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sua </a:t>
            </a:r>
            <a:r>
              <a:rPr lang="en-GB" sz="2000" b="1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omniumque</a:t>
            </a:r>
            <a:r>
              <a:rPr lang="en-GB" sz="2000" b="1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salute </a:t>
            </a:r>
            <a:r>
              <a:rPr lang="en-GB" sz="2000" b="0" strike="noStrike" spc="-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verhandeln</a:t>
            </a:r>
            <a:r>
              <a:rPr lang="en-GB" sz="2000" b="0" strike="noStrike" spc="-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dürfen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de-DE" sz="2000" spc="-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Als Caesar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diese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Bitte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gewährte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warfen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alle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weinend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Füßen</a:t>
            </a:r>
            <a:r>
              <a:rPr lang="en-GB" sz="2000" b="0" strike="noStrike" spc="-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de-DE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extShape 1"/>
          <p:cNvSpPr txBox="1"/>
          <p:nvPr/>
        </p:nvSpPr>
        <p:spPr>
          <a:xfrm>
            <a:off x="3636000" y="301320"/>
            <a:ext cx="6155640" cy="1262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r"/>
            <a:r>
              <a:rPr lang="en-GB" sz="4400" b="1" i="1" strike="noStrike" spc="-1">
                <a:solidFill>
                  <a:srgbClr val="800000"/>
                </a:solidFill>
                <a:latin typeface="Arial"/>
              </a:rPr>
              <a:t> </a:t>
            </a:r>
          </a:p>
        </p:txBody>
      </p:sp>
      <p:sp>
        <p:nvSpPr>
          <p:cNvPr id="273" name="TextShape 2"/>
          <p:cNvSpPr txBox="1"/>
          <p:nvPr/>
        </p:nvSpPr>
        <p:spPr>
          <a:xfrm>
            <a:off x="2791327" y="2568542"/>
            <a:ext cx="5836168" cy="381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just">
              <a:lnSpc>
                <a:spcPct val="150000"/>
              </a:lnSpc>
              <a:spcAft>
                <a:spcPts val="1417"/>
              </a:spcAft>
            </a:pP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weniger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sei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wichtig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dem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was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nun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sagten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verraten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würde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Anliegen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erfülle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wenn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es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verraten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würde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summum in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cruciatum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se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venturos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viderent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! </a:t>
            </a:r>
            <a:r>
              <a:rPr lang="en-GB" sz="2000" b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4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75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05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80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06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1253204-B66B-4B1C-8834-17E5D4A55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610" y="929101"/>
            <a:ext cx="6589390" cy="663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Rectangle 2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83" name="TextShape 3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07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2A0233-C777-4CA4-A94A-842D890878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4" t="3372" r="5684" b="21953"/>
          <a:stretch/>
        </p:blipFill>
        <p:spPr bwMode="auto">
          <a:xfrm>
            <a:off x="6165" y="1874289"/>
            <a:ext cx="10074460" cy="480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crollen: horizontal 13">
            <a:extLst>
              <a:ext uri="{FF2B5EF4-FFF2-40B4-BE49-F238E27FC236}">
                <a16:creationId xmlns:a16="http://schemas.microsoft.com/office/drawing/2014/main" id="{06F2E7AF-7967-4A45-A435-DB54D778FCC8}"/>
              </a:ext>
            </a:extLst>
          </p:cNvPr>
          <p:cNvSpPr/>
          <p:nvPr/>
        </p:nvSpPr>
        <p:spPr>
          <a:xfrm>
            <a:off x="2019733" y="3627254"/>
            <a:ext cx="7459579" cy="1955399"/>
          </a:xfrm>
          <a:prstGeom prst="horizontalScroll">
            <a:avLst>
              <a:gd name="adj" fmla="val 7911"/>
            </a:avLst>
          </a:prstGeom>
          <a:solidFill>
            <a:srgbClr val="F2DE8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Caesar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grüßt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endParaRPr lang="en-GB" sz="2000" b="0" i="1" strike="noStrike" spc="-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Er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wolle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ihm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über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den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Staat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Fragen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höchster</a:t>
            </a:r>
            <a:r>
              <a:rPr lang="en-GB" sz="2000" i="1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Bedeutung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beide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Seiten </a:t>
            </a:r>
            <a:r>
              <a:rPr lang="en-GB" sz="2000" b="0" i="1" strike="noStrike" spc="-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verhandeln</a:t>
            </a:r>
            <a:r>
              <a:rPr lang="en-GB" sz="2000" b="0" i="1" strike="noStrike" spc="-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de-D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5" name="TextShape 1"/>
          <p:cNvSpPr txBox="1"/>
          <p:nvPr/>
        </p:nvSpPr>
        <p:spPr>
          <a:xfrm>
            <a:off x="1980000" y="1769040"/>
            <a:ext cx="7459579" cy="17879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marL="108000" algn="just">
              <a:lnSpc>
                <a:spcPct val="150000"/>
              </a:lnSpc>
              <a:spcAft>
                <a:spcPts val="1417"/>
              </a:spcAft>
              <a:buClr>
                <a:srgbClr val="000000"/>
              </a:buClr>
              <a:buSzPct val="45000"/>
            </a:pP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Caesar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beschloss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Gesandte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an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schicken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mit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Aufforderung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beliebigen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Ort in der Mitte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zwischen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ihnen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für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Aussprache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bestimmen</a:t>
            </a:r>
            <a:r>
              <a:rPr lang="en-GB" sz="2000" b="0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08000">
              <a:spcAft>
                <a:spcPts val="1417"/>
              </a:spcAft>
              <a:buClr>
                <a:srgbClr val="000000"/>
              </a:buClr>
              <a:buSzPct val="45000"/>
            </a:pPr>
            <a:endParaRPr lang="en-GB" sz="28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08000">
              <a:spcAft>
                <a:spcPts val="1417"/>
              </a:spcAft>
              <a:buClr>
                <a:srgbClr val="000000"/>
              </a:buClr>
              <a:buSzPct val="45000"/>
            </a:pPr>
            <a:endParaRPr lang="en-GB" sz="28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08000">
              <a:spcAft>
                <a:spcPts val="1417"/>
              </a:spcAft>
              <a:buClr>
                <a:srgbClr val="000000"/>
              </a:buClr>
              <a:buSzPct val="45000"/>
            </a:pPr>
            <a:endParaRPr lang="en-GB" sz="28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8" name="Rectangle 4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89" name="TextShape 5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08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10" name="Titel 3">
            <a:extLst>
              <a:ext uri="{FF2B5EF4-FFF2-40B4-BE49-F238E27FC236}">
                <a16:creationId xmlns:a16="http://schemas.microsoft.com/office/drawing/2014/main" id="{10AB1EBB-CEE9-4DB5-92CB-130E70B266D9}"/>
              </a:ext>
            </a:extLst>
          </p:cNvPr>
          <p:cNvSpPr txBox="1">
            <a:spLocks/>
          </p:cNvSpPr>
          <p:nvPr/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Bericht</a:t>
            </a:r>
            <a:r>
              <a:rPr lang="de-DE" sz="3200" b="1" u="sng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de-DE" sz="40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 3"/>
          <p:cNvSpPr/>
          <p:nvPr/>
        </p:nvSpPr>
        <p:spPr>
          <a:xfrm>
            <a:off x="8640000" y="72000"/>
            <a:ext cx="1368000" cy="648000"/>
          </a:xfrm>
          <a:prstGeom prst="rect">
            <a:avLst/>
          </a:prstGeom>
          <a:solidFill>
            <a:srgbClr val="6666FF"/>
          </a:solidFill>
          <a:ln w="0">
            <a:solidFill>
              <a:srgbClr val="6666FF"/>
            </a:solidFill>
          </a:ln>
        </p:spPr>
      </p:sp>
      <p:sp>
        <p:nvSpPr>
          <p:cNvPr id="294" name="TextShape 4"/>
          <p:cNvSpPr txBox="1"/>
          <p:nvPr/>
        </p:nvSpPr>
        <p:spPr>
          <a:xfrm>
            <a:off x="8784000" y="83520"/>
            <a:ext cx="1224000" cy="63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3200" b="1" strike="noStrike" spc="-1">
                <a:solidFill>
                  <a:srgbClr val="000000"/>
                </a:solidFill>
                <a:latin typeface="Arial"/>
              </a:rPr>
              <a:t>PP 09</a:t>
            </a:r>
            <a:endParaRPr lang="en-GB" sz="3200" b="1" i="1" strike="noStrike" spc="-1">
              <a:solidFill>
                <a:srgbClr val="800000"/>
              </a:solidFill>
              <a:latin typeface="Arial"/>
            </a:endParaRPr>
          </a:p>
        </p:txBody>
      </p:sp>
      <p:sp>
        <p:nvSpPr>
          <p:cNvPr id="8" name="Titel 3">
            <a:extLst>
              <a:ext uri="{FF2B5EF4-FFF2-40B4-BE49-F238E27FC236}">
                <a16:creationId xmlns:a16="http://schemas.microsoft.com/office/drawing/2014/main" id="{EFDF1273-7242-4F42-8C7F-874E589DEB7D}"/>
              </a:ext>
            </a:extLst>
          </p:cNvPr>
          <p:cNvSpPr txBox="1">
            <a:spLocks/>
          </p:cNvSpPr>
          <p:nvPr/>
        </p:nvSpPr>
        <p:spPr>
          <a:xfrm>
            <a:off x="3636000" y="301320"/>
            <a:ext cx="6155640" cy="1262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Bericht:</a:t>
            </a:r>
            <a:endParaRPr lang="de-DE" sz="36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Untertitel 4">
            <a:extLst>
              <a:ext uri="{FF2B5EF4-FFF2-40B4-BE49-F238E27FC236}">
                <a16:creationId xmlns:a16="http://schemas.microsoft.com/office/drawing/2014/main" id="{2CE3B67F-D5DF-4D9D-9390-0A88DA46D09B}"/>
              </a:ext>
            </a:extLst>
          </p:cNvPr>
          <p:cNvSpPr txBox="1">
            <a:spLocks/>
          </p:cNvSpPr>
          <p:nvPr/>
        </p:nvSpPr>
        <p:spPr>
          <a:xfrm>
            <a:off x="2704699" y="1244652"/>
            <a:ext cx="6870581" cy="615639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Sowie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diese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Botschaft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bei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eintraf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meldeten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Haeduer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Haruden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ihr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Land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verwüsteten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einmal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durch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Stellung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von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Geiseln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Frieden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erkaufen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könnten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!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Zugleich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meldeten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Treverer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100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Gaue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Sueben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am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Ufer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des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Rheins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versammelt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hätten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unter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Führung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der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Brüder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Nasua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Cimberius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versuchten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diesen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überqueren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Zudem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erhielt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Meldung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dass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Richtung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1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Vesontio</a:t>
            </a:r>
            <a:r>
              <a:rPr lang="en-GB" sz="2000" b="1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marschiere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der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größten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Stadt des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Sequanerlandes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um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erobern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Dies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musste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auf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jeden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Fall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verhindern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denn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jene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Stadt war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nicht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nur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strategisch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äußerst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günstig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gelegen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um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einen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Krieg in die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Länge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ziehen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sondern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sie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bot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darüber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hinaus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reichlich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Vorräte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alles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was man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zum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Krieg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braucht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</a:p>
          <a:p>
            <a:pPr>
              <a:lnSpc>
                <a:spcPct val="100000"/>
              </a:lnSpc>
            </a:pP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Um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Ariovist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zuvorzukommen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brach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Caesar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daher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schnellstmöglich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auf,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eilte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Gewaltmärschen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nach</a:t>
            </a:r>
            <a:endParaRPr lang="en-GB" sz="2000" b="0" i="1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</a:pP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Vesontio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und </a:t>
            </a:r>
            <a:r>
              <a:rPr lang="en-GB" sz="2000" b="0" i="1" strike="noStrike" spc="-1" dirty="0" err="1">
                <a:latin typeface="Cambria" panose="02040503050406030204" pitchFamily="18" charset="0"/>
                <a:ea typeface="Cambria" panose="02040503050406030204" pitchFamily="18" charset="0"/>
              </a:rPr>
              <a:t>besetzte</a:t>
            </a:r>
            <a:r>
              <a:rPr lang="en-GB" sz="2000" b="0" i="1" strike="noStrike" spc="-1" dirty="0">
                <a:latin typeface="Cambria" panose="02040503050406030204" pitchFamily="18" charset="0"/>
                <a:ea typeface="Cambria" panose="02040503050406030204" pitchFamily="18" charset="0"/>
              </a:rPr>
              <a:t> die Stadt.</a:t>
            </a:r>
            <a:endParaRPr lang="en-GB" sz="2000" b="0" strike="noStrike" spc="-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6D94DA9C-43C5-4242-BC33-C99150AF5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047" y="5983922"/>
            <a:ext cx="1492233" cy="1492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1095</Words>
  <Application>Microsoft Office PowerPoint</Application>
  <PresentationFormat>Benutzerdefiniert</PresentationFormat>
  <Paragraphs>122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30" baseType="lpstr">
      <vt:lpstr>Arial</vt:lpstr>
      <vt:lpstr>Arial Unicode MS</vt:lpstr>
      <vt:lpstr>Calibri</vt:lpstr>
      <vt:lpstr>Cambria</vt:lpstr>
      <vt:lpstr>DejaVu Sans</vt:lpstr>
      <vt:lpstr>Symbol</vt:lpstr>
      <vt:lpstr>Times New Roman</vt:lpstr>
      <vt:lpstr>Webdings</vt:lpstr>
      <vt:lpstr>Wingdings</vt:lpstr>
      <vt:lpstr>Wingdings 2</vt:lpstr>
      <vt:lpstr>Office Theme</vt:lpstr>
      <vt:lpstr>PowerPoint-Präsentation</vt:lpstr>
      <vt:lpstr>ROLLENVERTEILUNG</vt:lpstr>
      <vt:lpstr>Caesars Auseinandersetzung mit Ariovist</vt:lpstr>
      <vt:lpstr>Bericht: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Bericht: </vt:lpstr>
      <vt:lpstr>PowerPoint-Präsentation</vt:lpstr>
      <vt:lpstr>PowerPoint-Präsentation</vt:lpstr>
      <vt:lpstr>Bericht</vt:lpstr>
      <vt:lpstr>Bericht</vt:lpstr>
      <vt:lpstr>PowerPoint-Präsentation</vt:lpstr>
      <vt:lpstr> Arbeitsaufträge für  die Rückschau:          </vt:lpstr>
      <vt:lpstr>Abschluss der Lektüre:          Was wäre wenn ...?   </vt:lpstr>
      <vt:lpstr>Nutz' die Chance!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Cindy K.</dc:creator>
  <dc:description/>
  <cp:lastModifiedBy>Alexandra Forst</cp:lastModifiedBy>
  <cp:revision>130</cp:revision>
  <dcterms:created xsi:type="dcterms:W3CDTF">2017-01-24T12:32:56Z</dcterms:created>
  <dcterms:modified xsi:type="dcterms:W3CDTF">2022-04-01T09:04:00Z</dcterms:modified>
  <dc:language>de-DE</dc:language>
</cp:coreProperties>
</file>