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4" r:id="rId4"/>
    <p:sldId id="263" r:id="rId5"/>
    <p:sldId id="268" r:id="rId6"/>
    <p:sldId id="273" r:id="rId7"/>
    <p:sldId id="270" r:id="rId8"/>
    <p:sldId id="274" r:id="rId9"/>
    <p:sldId id="277" r:id="rId10"/>
    <p:sldId id="276" r:id="rId11"/>
    <p:sldId id="275" r:id="rId12"/>
    <p:sldId id="271" r:id="rId13"/>
    <p:sldId id="260" r:id="rId14"/>
    <p:sldId id="261" r:id="rId15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Zusammensetzung Abschlussnote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Tabelle1!$A$2:$A$6</c:f>
              <c:strCache>
                <c:ptCount val="5"/>
                <c:pt idx="0">
                  <c:v>Zwischenprüfung</c:v>
                </c:pt>
                <c:pt idx="1">
                  <c:v>Fortgeschrittenen Übungen</c:v>
                </c:pt>
                <c:pt idx="2">
                  <c:v>Profilfach</c:v>
                </c:pt>
                <c:pt idx="3">
                  <c:v>Akademische GK</c:v>
                </c:pt>
                <c:pt idx="4">
                  <c:v>Bachelorarbeit</c:v>
                </c:pt>
              </c:strCache>
            </c:str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0.51900000000000002</c:v>
                </c:pt>
                <c:pt idx="1">
                  <c:v>0.29599999999999999</c:v>
                </c:pt>
                <c:pt idx="2">
                  <c:v>0.111</c:v>
                </c:pt>
                <c:pt idx="3">
                  <c:v>3.6999999999999998E-2</c:v>
                </c:pt>
                <c:pt idx="4">
                  <c:v>3.6999999999999998E-2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44220861281233"/>
          <c:y val="0.40376755178953083"/>
          <c:w val="0.2366195197822494"/>
          <c:h val="0.287112378072909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69026-42A0-49F9-851D-C63E494F2C06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4A169-3B51-4E96-AC36-1FA78412C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288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65A06-788C-4F70-B9E4-14AA3FE9F5B2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8793B-D97E-4D5A-842B-685A56F7FD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8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901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449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108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Internetseite immer aktuell,</a:t>
            </a:r>
            <a:r>
              <a:rPr lang="de-DE" baseline="0" dirty="0" smtClean="0"/>
              <a:t> wichtige Infos sofort dort, Bitte keine Mails! Notenbekanntgabe außerdem über Aushang Haus 6 </a:t>
            </a:r>
            <a:r>
              <a:rPr lang="de-DE" baseline="0" dirty="0" err="1" smtClean="0"/>
              <a:t>StudBüro</a:t>
            </a:r>
            <a:endParaRPr lang="de-DE" dirty="0" smtClean="0"/>
          </a:p>
          <a:p>
            <a:r>
              <a:rPr lang="de-DE" dirty="0" smtClean="0"/>
              <a:t>Atteste zu mir,</a:t>
            </a:r>
            <a:r>
              <a:rPr lang="de-DE" baseline="0" dirty="0" smtClean="0"/>
              <a:t> nicht zum D2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057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088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353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610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194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854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Seminararbeit, welche in Schwerpunkt</a:t>
            </a:r>
            <a:r>
              <a:rPr lang="de-DE" baseline="0" dirty="0" smtClean="0"/>
              <a:t> Jura 1. jur. </a:t>
            </a:r>
            <a:r>
              <a:rPr lang="de-DE" baseline="0" dirty="0" err="1" smtClean="0"/>
              <a:t>Pr</a:t>
            </a:r>
            <a:r>
              <a:rPr lang="de-DE" baseline="0" dirty="0" smtClean="0"/>
              <a:t>. Eingebracht wird, kann nicht anerkannt werden!</a:t>
            </a:r>
          </a:p>
          <a:p>
            <a:r>
              <a:rPr lang="de-DE" baseline="0" dirty="0" smtClean="0"/>
              <a:t>Leistungen Jurastudium 1. jur. </a:t>
            </a:r>
            <a:r>
              <a:rPr lang="de-DE" baseline="0" dirty="0" err="1" smtClean="0"/>
              <a:t>Pr</a:t>
            </a:r>
            <a:r>
              <a:rPr lang="de-DE" baseline="0" dirty="0" smtClean="0"/>
              <a:t>. werden automatisch für Bachelor übernommen. Studierenden mit Hochschulwechsel nach der Zwischenprüfung müssen eventuell fehlende Leistungen nachholen.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932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Siehe Prozessbeschreibung Bachelorarbeit -&gt; näher erläutern</a:t>
            </a:r>
          </a:p>
          <a:p>
            <a:r>
              <a:rPr lang="de-DE" dirty="0" smtClean="0"/>
              <a:t>Veröffentlichung</a:t>
            </a:r>
            <a:r>
              <a:rPr lang="de-DE" baseline="0" dirty="0" smtClean="0"/>
              <a:t> auch auf LL.B.-Homepage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793B-D97E-4D5A-842B-685A56F7FDE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02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29.09.2014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Anne Voigt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07.10.2013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Vorstellung Bachelor </a:t>
            </a:r>
            <a:r>
              <a:rPr lang="de-DE" dirty="0" err="1" smtClean="0"/>
              <a:t>of</a:t>
            </a:r>
            <a:r>
              <a:rPr lang="de-DE" dirty="0" smtClean="0"/>
              <a:t> Law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Prof. Dr. Andreas Musil</a:t>
            </a:r>
            <a:endParaRPr lang="de-DE" dirty="0"/>
          </a:p>
        </p:txBody>
      </p:sp>
      <p:pic>
        <p:nvPicPr>
          <p:cNvPr id="7" name="Grafik 6" descr="Neues Bild (11).bmp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86857" y="0"/>
            <a:ext cx="1657143" cy="1657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ra.uni-potsdam.de/studium/llb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Vorstellung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</a:p>
          <a:p>
            <a:r>
              <a:rPr lang="de-DE" dirty="0" smtClean="0"/>
              <a:t>13.04.2016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Anerkennungsmöglichkeiten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Außerjuristischer Bereich:</a:t>
            </a:r>
          </a:p>
          <a:p>
            <a:pPr lvl="1"/>
            <a:r>
              <a:rPr lang="de-DE" dirty="0" smtClean="0"/>
              <a:t>Passendes früheres Studium, Praktikum, Ausbildung</a:t>
            </a:r>
          </a:p>
          <a:p>
            <a:r>
              <a:rPr lang="de-DE" dirty="0" smtClean="0"/>
              <a:t>Bachelorarbeit:</a:t>
            </a:r>
          </a:p>
          <a:p>
            <a:pPr lvl="1"/>
            <a:r>
              <a:rPr lang="de-DE" dirty="0" smtClean="0"/>
              <a:t>Probeseminararbeit</a:t>
            </a:r>
          </a:p>
          <a:p>
            <a:pPr lvl="1"/>
            <a:r>
              <a:rPr lang="de-DE" u="sng" dirty="0" smtClean="0"/>
              <a:t>Zusätzlich</a:t>
            </a:r>
            <a:r>
              <a:rPr lang="de-DE" dirty="0" smtClean="0"/>
              <a:t> angefertigte Schwerpunktseminararbeit</a:t>
            </a:r>
            <a:endParaRPr lang="de-DE" dirty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r>
              <a:rPr lang="de-DE" sz="3000" dirty="0" smtClean="0"/>
              <a:t>-&gt; jeweils mit den entsprechenden Formularen und dem Antrag auf Anerkennung vorbeikommen</a:t>
            </a:r>
            <a:endParaRPr lang="de-DE" sz="3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4812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13.04.2016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Infos zum Bachelor </a:t>
            </a:r>
            <a:r>
              <a:rPr lang="de-DE" dirty="0" err="1"/>
              <a:t>of</a:t>
            </a:r>
            <a:r>
              <a:rPr lang="de-DE" dirty="0"/>
              <a:t> Laws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0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Anfertigen Bachelorarbeit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120 LP bereits erlangt</a:t>
            </a:r>
          </a:p>
          <a:p>
            <a:r>
              <a:rPr lang="de-DE" dirty="0" smtClean="0"/>
              <a:t>Vorabsprache mit Lehrstuhl des Schwerpunkts</a:t>
            </a:r>
          </a:p>
          <a:p>
            <a:pPr lvl="1"/>
            <a:r>
              <a:rPr lang="de-DE" dirty="0" smtClean="0"/>
              <a:t>Mögliches Thema (Kandidat hat Vorschlagsrecht)</a:t>
            </a:r>
          </a:p>
          <a:p>
            <a:pPr lvl="1"/>
            <a:r>
              <a:rPr lang="de-DE" dirty="0" smtClean="0"/>
              <a:t>1.-Gutachter</a:t>
            </a:r>
          </a:p>
          <a:p>
            <a:pPr lvl="1"/>
            <a:r>
              <a:rPr lang="de-DE" dirty="0" smtClean="0"/>
              <a:t>Formale Bedingungen (Schriftgröße, Rand, etc.)</a:t>
            </a:r>
          </a:p>
          <a:p>
            <a:r>
              <a:rPr lang="de-DE" dirty="0" smtClean="0"/>
              <a:t>Bearbeitungszeitraum: 3 Monate</a:t>
            </a:r>
          </a:p>
          <a:p>
            <a:r>
              <a:rPr lang="de-DE" dirty="0" smtClean="0"/>
              <a:t>Max. 20 Din-A4-Seiten</a:t>
            </a:r>
          </a:p>
          <a:p>
            <a:r>
              <a:rPr lang="de-DE" dirty="0" smtClean="0"/>
              <a:t>Einmaliges Wiederholen bei Nichtbestehen möglich</a:t>
            </a:r>
          </a:p>
          <a:p>
            <a:r>
              <a:rPr lang="de-DE" dirty="0" smtClean="0"/>
              <a:t>Keine Verteidigung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-&gt; Prozessbeschreibung und Antragsformulare sind auf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LL.B.-Homepage veröffentlich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4812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13.04.2016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Infos zum Bachelor </a:t>
            </a:r>
            <a:r>
              <a:rPr lang="de-DE" dirty="0" err="1"/>
              <a:t>of</a:t>
            </a:r>
            <a:r>
              <a:rPr lang="de-DE" dirty="0"/>
              <a:t> Laws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13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Sonstiges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Uni-Emailadresse</a:t>
            </a:r>
          </a:p>
          <a:p>
            <a:r>
              <a:rPr lang="de-DE" dirty="0" smtClean="0"/>
              <a:t>Einreichung Unterlagen</a:t>
            </a:r>
          </a:p>
          <a:p>
            <a:r>
              <a:rPr lang="de-DE" dirty="0" smtClean="0"/>
              <a:t>Bachelorzeugnis</a:t>
            </a:r>
          </a:p>
          <a:p>
            <a:r>
              <a:rPr lang="de-DE" dirty="0" smtClean="0"/>
              <a:t>Höchststudiendauer 12 Semester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13.04.2016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Infos zum Bachelor of Laws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603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1691680" y="1417638"/>
            <a:ext cx="5328592" cy="30194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Studiengangkoordination LL.B.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400" dirty="0" smtClean="0"/>
              <a:t>Ulrike Mahrla</a:t>
            </a:r>
          </a:p>
          <a:p>
            <a:pPr>
              <a:spcBef>
                <a:spcPts val="0"/>
              </a:spcBef>
              <a:buNone/>
            </a:pPr>
            <a:r>
              <a:rPr lang="de-DE" sz="2400" dirty="0" smtClean="0"/>
              <a:t>Campus </a:t>
            </a:r>
            <a:r>
              <a:rPr lang="de-DE" sz="2400" dirty="0" err="1" smtClean="0"/>
              <a:t>Griebnitzsee</a:t>
            </a:r>
            <a:endParaRPr lang="de-DE" sz="2400" dirty="0" smtClean="0"/>
          </a:p>
          <a:p>
            <a:pPr>
              <a:spcBef>
                <a:spcPts val="0"/>
              </a:spcBef>
              <a:buNone/>
            </a:pPr>
            <a:r>
              <a:rPr lang="de-DE" sz="2400" dirty="0" smtClean="0"/>
              <a:t>Haus 7, </a:t>
            </a:r>
            <a:r>
              <a:rPr lang="de-DE" sz="2400" dirty="0" err="1" smtClean="0"/>
              <a:t>Zi</a:t>
            </a:r>
            <a:r>
              <a:rPr lang="de-DE" sz="2400" dirty="0" smtClean="0"/>
              <a:t>. 3.09</a:t>
            </a:r>
          </a:p>
          <a:p>
            <a:pPr>
              <a:spcBef>
                <a:spcPts val="0"/>
              </a:spcBef>
              <a:buNone/>
            </a:pPr>
            <a:r>
              <a:rPr lang="de-DE" sz="2400" dirty="0" smtClean="0"/>
              <a:t>Telefon: +49 331 977-3589</a:t>
            </a:r>
          </a:p>
          <a:p>
            <a:pPr>
              <a:spcBef>
                <a:spcPts val="0"/>
              </a:spcBef>
              <a:buNone/>
            </a:pPr>
            <a:r>
              <a:rPr lang="de-DE" sz="2400" dirty="0" smtClean="0"/>
              <a:t>Email: Ulrike.Mahrla@uni-potsdam.de</a:t>
            </a:r>
          </a:p>
          <a:p>
            <a:pPr>
              <a:spcBef>
                <a:spcPts val="0"/>
              </a:spcBef>
              <a:buNone/>
            </a:pPr>
            <a:endParaRPr lang="de-DE" sz="2400" dirty="0"/>
          </a:p>
          <a:p>
            <a:pPr>
              <a:spcBef>
                <a:spcPts val="0"/>
              </a:spcBef>
              <a:buNone/>
            </a:pP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dirty="0"/>
              <a:t>13.04.2016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Vorstellung Bachelor </a:t>
            </a:r>
            <a:r>
              <a:rPr lang="de-DE" dirty="0" err="1" smtClean="0"/>
              <a:t>of</a:t>
            </a:r>
            <a:r>
              <a:rPr lang="de-DE" dirty="0" smtClean="0"/>
              <a:t> Law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395536" y="5157192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de-DE" sz="2000" dirty="0" smtClean="0">
                <a:hlinkClick r:id="rId3"/>
              </a:rPr>
              <a:t>www.jura.uni-potsdam.de/studium/llb/</a:t>
            </a:r>
            <a:r>
              <a:rPr lang="de-DE" sz="2000" dirty="0" smtClean="0"/>
              <a:t>  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4645025" y="5805263"/>
            <a:ext cx="2735287" cy="320899"/>
          </a:xfrm>
        </p:spPr>
        <p:txBody>
          <a:bodyPr>
            <a:normAutofit fontScale="70000" lnSpcReduction="20000"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Danke für Ihre Aufmerksamkeit!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13.04.2016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Infos zum Bachelor </a:t>
            </a:r>
            <a:r>
              <a:rPr lang="de-DE" dirty="0" err="1"/>
              <a:t>of</a:t>
            </a:r>
            <a:r>
              <a:rPr lang="de-DE" dirty="0"/>
              <a:t> Laws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Internetseite: aktuelle Termine</a:t>
            </a:r>
          </a:p>
          <a:p>
            <a:r>
              <a:rPr lang="de-DE" dirty="0" smtClean="0"/>
              <a:t>Zusammensetzung Abschlussnote</a:t>
            </a:r>
          </a:p>
          <a:p>
            <a:r>
              <a:rPr lang="de-DE" dirty="0" smtClean="0"/>
              <a:t>Außerjuristisches Profilfach</a:t>
            </a:r>
          </a:p>
          <a:p>
            <a:r>
              <a:rPr lang="de-DE" dirty="0" smtClean="0"/>
              <a:t>Anerkennung </a:t>
            </a:r>
          </a:p>
          <a:p>
            <a:r>
              <a:rPr lang="de-DE" dirty="0" smtClean="0"/>
              <a:t>Bachelorarbeit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13.04.2016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53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Bachelorabschlussnote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dirty="0" smtClean="0"/>
              <a:t>Berechnung</a:t>
            </a:r>
          </a:p>
          <a:p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Umrechnung der Notenpunkte aus dem Jura-Studium in Bachelornote (1,0 - 5,0)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Alle benoteten Module gehen in Abschlussnote ein -&gt; gewichtet mit der Leistungspunkteanzahl des Moduls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Gesamtabschlussnote wird ohne vorherige Rundung nach der ersten Dezimalstelle hinter Komma abgeschnitten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13.04.2016	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Infos zum Bachelor of Laws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8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Bachelorabschlussnote</a:t>
            </a:r>
            <a:endParaRPr lang="de-DE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5700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13.04.2016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Infos zum Bachelor of Laws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97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Benotung und Umrechnung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016014"/>
              </p:ext>
            </p:extLst>
          </p:nvPr>
        </p:nvGraphicFramePr>
        <p:xfrm>
          <a:off x="1043608" y="1888334"/>
          <a:ext cx="2808312" cy="364540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080120"/>
                <a:gridCol w="17281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Note LL.B.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Notenpunkte Erste </a:t>
                      </a:r>
                      <a:r>
                        <a:rPr lang="de-DE" sz="1600" dirty="0" smtClean="0">
                          <a:effectLst/>
                        </a:rPr>
                        <a:t>Jur. </a:t>
                      </a:r>
                      <a:r>
                        <a:rPr lang="de-DE" sz="1600" dirty="0">
                          <a:effectLst/>
                        </a:rPr>
                        <a:t>Prüfung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4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1,0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18-14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1,3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13-12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1,7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11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2,0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10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2,3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9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2,7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8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3,0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7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3,3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6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3,7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5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4,0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dirty="0">
                          <a:effectLst/>
                        </a:rPr>
                        <a:t>5,0</a:t>
                      </a:r>
                      <a:endParaRPr lang="de-D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dirty="0">
                          <a:effectLst/>
                        </a:rPr>
                        <a:t>3-0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13.04.2016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Infos zum Bachelor of Laws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  <p:graphicFrame>
        <p:nvGraphicFramePr>
          <p:cNvPr id="8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570749"/>
              </p:ext>
            </p:extLst>
          </p:nvPr>
        </p:nvGraphicFramePr>
        <p:xfrm>
          <a:off x="4572000" y="1844824"/>
          <a:ext cx="3600400" cy="189280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368152"/>
                <a:gridCol w="223224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Gesamtnotenskala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4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 bis 1,2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 Auszeichnung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 bis 1,5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Sehr</a:t>
                      </a:r>
                      <a:r>
                        <a:rPr lang="de-DE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 bis 2,5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 bis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3,5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befriedigend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 bis 4,0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ausreichend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2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 des Studiums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442570"/>
              </p:ext>
            </p:extLst>
          </p:nvPr>
        </p:nvGraphicFramePr>
        <p:xfrm>
          <a:off x="755576" y="1340768"/>
          <a:ext cx="7416823" cy="48345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81304"/>
                <a:gridCol w="3735519"/>
              </a:tblGrid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effectLst/>
                        </a:rPr>
                        <a:t>Pflichtmodule (108 LP)</a:t>
                      </a:r>
                      <a:endParaRPr lang="de-DE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Wahlpflichtmodule (72 LP)</a:t>
                      </a:r>
                      <a:endParaRPr lang="de-DE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</a:tr>
              <a:tr h="2262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effectLst/>
                        </a:rPr>
                        <a:t>G 	Grundlagen des Rechts (12 LP)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effectLst/>
                        </a:rPr>
                        <a:t>Ö IV	</a:t>
                      </a:r>
                      <a:r>
                        <a:rPr lang="de-DE" sz="1150" dirty="0" err="1">
                          <a:effectLst/>
                        </a:rPr>
                        <a:t>Öffentl</a:t>
                      </a:r>
                      <a:r>
                        <a:rPr lang="de-DE" sz="1150" dirty="0">
                          <a:effectLst/>
                        </a:rPr>
                        <a:t>. Recht für Fortgeschrittene (18 LP)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effectLst/>
                        </a:rPr>
                        <a:t>S IV	Strafrecht für Fortgeschrittene (12 LP)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effectLst/>
                        </a:rPr>
                        <a:t>Z IV	BGB für Fortgeschrittene (18 LP)</a:t>
                      </a:r>
                      <a:endParaRPr lang="de-DE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2 aus folgenden 3 Modulen sind zu wählen (24 LP):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Ö I	Staatsrecht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Ö II	Staatsrecht 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Ö III	Allgemeines Verwaltungsrecht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2 aus folgenden 3 Modulen sind zu wählen (30 LP):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Z I	BGB Allgemeiner Teil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Z II	BGB Schuldrecht Allgemeiner Teil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Z III	BGB Schuldrecht Besonderer Teil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2 aus folgenden 3 Modulen sind zu wählen (18 LP):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S I	Strafrecht Allgemeiner Teil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S II	Strafrecht Allgemeiner Teil 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S III	Strafrecht Besonderer Teil I</a:t>
                      </a:r>
                      <a:endParaRPr lang="de-DE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</a:tr>
              <a:tr h="101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u="sng" dirty="0">
                          <a:effectLst/>
                        </a:rPr>
                        <a:t>Schlüsselkompetenzen (30 LP):</a:t>
                      </a:r>
                      <a:endParaRPr lang="de-DE" sz="11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(fachintegrativ im Rahmen WPM Ö I-III, S I-III und Z I-III 6 LP)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(im Rahmen der Profilfachgruppe 18 LP)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effectLst/>
                        </a:rPr>
                        <a:t>GK	Akademische Grundkompetenz (6 LP)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>
                          <a:effectLst/>
                        </a:rPr>
                        <a:t>PM	Praxismodul (6 LP)</a:t>
                      </a:r>
                      <a:endParaRPr lang="de-DE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>
                          <a:effectLst/>
                        </a:rPr>
                        <a:t> </a:t>
                      </a:r>
                      <a:endParaRPr lang="de-DE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u="sng">
                          <a:effectLst/>
                        </a:rPr>
                        <a:t>Profilfach </a:t>
                      </a:r>
                      <a:endParaRPr lang="de-DE" sz="11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b="1" dirty="0">
                          <a:solidFill>
                            <a:srgbClr val="FF0000"/>
                          </a:solidFill>
                          <a:effectLst/>
                        </a:rPr>
                        <a:t>PF	Außerjuristische Profilfachgruppe (18 LP)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dirty="0" smtClean="0">
                          <a:effectLst/>
                        </a:rPr>
                        <a:t>BA</a:t>
                      </a:r>
                      <a:r>
                        <a:rPr lang="de-DE" sz="1150" dirty="0">
                          <a:effectLst/>
                        </a:rPr>
                        <a:t>	Bachelorarbeit (6 LP)</a:t>
                      </a:r>
                      <a:endParaRPr lang="de-DE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50" u="none" strike="noStrike" dirty="0">
                          <a:effectLst/>
                        </a:rPr>
                        <a:t> </a:t>
                      </a:r>
                      <a:endParaRPr lang="de-DE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9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Außerjur</a:t>
            </a:r>
            <a:r>
              <a:rPr lang="de-DE" dirty="0" smtClean="0"/>
              <a:t>. Profilfach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Anmeldung ab </a:t>
            </a:r>
            <a:r>
              <a:rPr lang="de-DE" dirty="0" smtClean="0"/>
              <a:t>1.04.2016 </a:t>
            </a:r>
            <a:r>
              <a:rPr lang="de-DE" dirty="0" smtClean="0"/>
              <a:t>über PULS 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( außer Psychologie, HFF und Sportmanagement II)</a:t>
            </a:r>
          </a:p>
          <a:p>
            <a:r>
              <a:rPr lang="de-DE" dirty="0" smtClean="0"/>
              <a:t>Kurse </a:t>
            </a:r>
          </a:p>
          <a:p>
            <a:r>
              <a:rPr lang="de-DE" dirty="0" smtClean="0"/>
              <a:t>Notenbekanntgabe</a:t>
            </a:r>
          </a:p>
          <a:p>
            <a:r>
              <a:rPr lang="de-DE" dirty="0" smtClean="0"/>
              <a:t>Anrechnung der Noten</a:t>
            </a:r>
          </a:p>
          <a:p>
            <a:r>
              <a:rPr lang="de-DE" dirty="0" smtClean="0"/>
              <a:t>Besonderheiten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Infos zum Bachelor </a:t>
            </a:r>
            <a:r>
              <a:rPr lang="de-DE" dirty="0" err="1" smtClean="0"/>
              <a:t>of</a:t>
            </a:r>
            <a:r>
              <a:rPr lang="de-DE" dirty="0" smtClean="0"/>
              <a:t> Laws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07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Profilfachgruppe</a:t>
            </a:r>
            <a:br>
              <a:rPr lang="de-DE" dirty="0" smtClean="0"/>
            </a:br>
            <a:r>
              <a:rPr lang="de-DE" dirty="0" smtClean="0"/>
              <a:t>(außerjuristischer Bereich)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814331"/>
              </p:ext>
            </p:extLst>
          </p:nvPr>
        </p:nvGraphicFramePr>
        <p:xfrm>
          <a:off x="251520" y="1484784"/>
          <a:ext cx="864096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Schwerpunktbereich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Profilfach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Profilfachgruppe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1 </a:t>
                      </a:r>
                      <a:r>
                        <a:rPr lang="de-DE" sz="1400" baseline="0" dirty="0" err="1" smtClean="0"/>
                        <a:t>Ligitation</a:t>
                      </a:r>
                      <a:r>
                        <a:rPr lang="de-DE" sz="1400" baseline="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Zivilrechtspflege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Mediation, Psychologie, Politologie, Kulturwissenschaft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2 </a:t>
                      </a:r>
                      <a:r>
                        <a:rPr lang="de-DE" sz="1400" baseline="0" dirty="0" smtClean="0"/>
                        <a:t>Transnationales 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Transnationales 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Internationale Beziehungen,</a:t>
                      </a:r>
                      <a:r>
                        <a:rPr lang="de-DE" sz="1400" baseline="0" dirty="0" smtClean="0"/>
                        <a:t> Philosophie, Kulturwissenschaft, Sportmanagement, BWL, VWL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3 Medienwirtschaftsrecht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Medien und Entertainment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Medienwissenschaft, Sportmanagement, Digitale</a:t>
                      </a:r>
                      <a:r>
                        <a:rPr lang="de-DE" sz="1400" baseline="0" dirty="0" smtClean="0"/>
                        <a:t> Medienkultur (HFF Potsdam)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4 Gesellschafts- und</a:t>
                      </a:r>
                      <a:r>
                        <a:rPr lang="de-DE" sz="1400" baseline="0" dirty="0" smtClean="0"/>
                        <a:t> Steuerrecht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Steuern</a:t>
                      </a:r>
                      <a:r>
                        <a:rPr lang="de-DE" sz="1400" baseline="0" dirty="0" smtClean="0"/>
                        <a:t> und Wirtschaft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BWL, VWL, Politik und Verwaltung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5 Wirtschafts-, Steuer- und Umweltstrafrecht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Strafrecht</a:t>
                      </a:r>
                      <a:r>
                        <a:rPr lang="de-DE" sz="1400" baseline="0" dirty="0" smtClean="0"/>
                        <a:t> und Gesellschaftsrecht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BWL, VWL, Politik und Verwaltung, Erziehungswissenschaft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6 Staat – Wirtschaft – Kommunales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Verwaltung und Kommunales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Politik</a:t>
                      </a:r>
                      <a:r>
                        <a:rPr lang="de-DE" sz="1400" baseline="0" dirty="0" smtClean="0"/>
                        <a:t> und Verwaltung, Public Management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7 Internationales</a:t>
                      </a:r>
                      <a:r>
                        <a:rPr lang="de-DE" sz="1400" baseline="0" dirty="0" smtClean="0"/>
                        <a:t> 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Menschenrechtsschutz und Humanitäres Völkerrecht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Internationale Beziehungen, Philosophie, Kulturwissenschaft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SPB 8 Grundlagen des Rechts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Das Recht und seine Grundlagen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Philosophie, Kulturwissenschaft,</a:t>
                      </a:r>
                      <a:r>
                        <a:rPr lang="de-DE" sz="1400" baseline="0" dirty="0" smtClean="0"/>
                        <a:t> Soziologie, Genderforschung, Philologien, Geschichte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9403" y="6425007"/>
            <a:ext cx="2133600" cy="365125"/>
          </a:xfrm>
        </p:spPr>
        <p:txBody>
          <a:bodyPr/>
          <a:lstStyle/>
          <a:p>
            <a:r>
              <a:rPr lang="de-DE" dirty="0"/>
              <a:t>13.04.2016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Infos zum Bachelor </a:t>
            </a:r>
            <a:r>
              <a:rPr lang="de-DE" dirty="0" err="1"/>
              <a:t>of</a:t>
            </a:r>
            <a:r>
              <a:rPr lang="de-DE" dirty="0"/>
              <a:t> Laws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70997" y="6356350"/>
            <a:ext cx="2133600" cy="365125"/>
          </a:xfrm>
        </p:spPr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91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Deutsch-Französischer Studiengang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LL. B.-Abschluss wird verliehen, wenn an der </a:t>
            </a:r>
            <a:r>
              <a:rPr lang="de-DE" dirty="0" err="1" smtClean="0"/>
              <a:t>Université</a:t>
            </a:r>
            <a:r>
              <a:rPr lang="de-DE" dirty="0" smtClean="0"/>
              <a:t> Paris Quest – </a:t>
            </a:r>
            <a:r>
              <a:rPr lang="de-DE" dirty="0" err="1" smtClean="0"/>
              <a:t>Nanterre</a:t>
            </a:r>
            <a:r>
              <a:rPr lang="de-DE" dirty="0" smtClean="0"/>
              <a:t> – La </a:t>
            </a:r>
            <a:r>
              <a:rPr lang="de-DE" dirty="0" err="1" smtClean="0"/>
              <a:t>Défense</a:t>
            </a:r>
            <a:r>
              <a:rPr lang="de-DE" dirty="0" smtClean="0"/>
              <a:t> eine juristische </a:t>
            </a:r>
            <a:r>
              <a:rPr lang="de-DE" dirty="0" err="1" smtClean="0"/>
              <a:t>Licence</a:t>
            </a:r>
            <a:r>
              <a:rPr lang="de-DE" dirty="0" smtClean="0"/>
              <a:t> erworben wurde</a:t>
            </a:r>
          </a:p>
          <a:p>
            <a:r>
              <a:rPr lang="de-DE" dirty="0" smtClean="0"/>
              <a:t>Erwerb der 18 LP der </a:t>
            </a:r>
            <a:r>
              <a:rPr lang="de-DE" dirty="0" err="1" smtClean="0"/>
              <a:t>außerjur</a:t>
            </a:r>
            <a:r>
              <a:rPr lang="de-DE" dirty="0" smtClean="0"/>
              <a:t>. Profilfach-gruppe und Anfertigen der Bachelorarbeit sind nicht notwendig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13.04.2016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Infos zum Bachelor </a:t>
            </a:r>
            <a:r>
              <a:rPr lang="de-DE" dirty="0" err="1"/>
              <a:t>of</a:t>
            </a:r>
            <a:r>
              <a:rPr lang="de-DE" dirty="0"/>
              <a:t> Laws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Ulrike Mahrla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77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Bildschirmpräsentation (4:3)</PresentationFormat>
  <Paragraphs>214</Paragraphs>
  <Slides>14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Larissa-Design</vt:lpstr>
      <vt:lpstr>Vorstellung Bachelor of Laws</vt:lpstr>
      <vt:lpstr>Inhalt</vt:lpstr>
      <vt:lpstr>Bachelorabschlussnote</vt:lpstr>
      <vt:lpstr>Bachelorabschlussnote</vt:lpstr>
      <vt:lpstr>Benotung und Umrechnung</vt:lpstr>
      <vt:lpstr>Inhalt des Studiums</vt:lpstr>
      <vt:lpstr>Außerjur. Profilfach</vt:lpstr>
      <vt:lpstr>Profilfachgruppe (außerjuristischer Bereich)</vt:lpstr>
      <vt:lpstr>Deutsch-Französischer Studiengang</vt:lpstr>
      <vt:lpstr>Anerkennungsmöglichkeiten</vt:lpstr>
      <vt:lpstr>Anfertigen Bachelorarbeit</vt:lpstr>
      <vt:lpstr>Sonstiges</vt:lpstr>
      <vt:lpstr>Weitere Informationen</vt:lpstr>
      <vt:lpstr>Danke für Ihre Aufmerksamkeit!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Änne</dc:creator>
  <cp:lastModifiedBy>Studienbüro</cp:lastModifiedBy>
  <cp:revision>41</cp:revision>
  <cp:lastPrinted>2015-10-01T11:33:15Z</cp:lastPrinted>
  <dcterms:created xsi:type="dcterms:W3CDTF">2013-10-06T18:37:41Z</dcterms:created>
  <dcterms:modified xsi:type="dcterms:W3CDTF">2016-04-12T09:20:39Z</dcterms:modified>
</cp:coreProperties>
</file>