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85" r:id="rId3"/>
    <p:sldId id="279" r:id="rId4"/>
    <p:sldId id="280" r:id="rId5"/>
  </p:sldIdLst>
  <p:sldSz cx="6858000" cy="9144000" type="screen4x3"/>
  <p:notesSz cx="6761163" cy="99425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9BCE4261-D90B-4D2C-85B1-6174A6507FC0}">
          <p14:sldIdLst>
            <p14:sldId id="275"/>
            <p14:sldId id="285"/>
            <p14:sldId id="279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FF"/>
    <a:srgbClr val="DE9800"/>
    <a:srgbClr val="6600FF"/>
    <a:srgbClr val="0033CC"/>
    <a:srgbClr val="660066"/>
    <a:srgbClr val="CB5D5D"/>
    <a:srgbClr val="4A92FC"/>
    <a:srgbClr val="0066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27" autoAdjust="0"/>
    <p:restoredTop sz="94660"/>
  </p:normalViewPr>
  <p:slideViewPr>
    <p:cSldViewPr>
      <p:cViewPr>
        <p:scale>
          <a:sx n="100" d="100"/>
          <a:sy n="100" d="100"/>
        </p:scale>
        <p:origin x="-150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30525" cy="496888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29053" y="0"/>
            <a:ext cx="2930525" cy="496888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r">
              <a:defRPr sz="1200"/>
            </a:lvl1pPr>
          </a:lstStyle>
          <a:p>
            <a:fld id="{E299A233-B50E-4573-86EF-86EA546BDA79}" type="datetimeFigureOut">
              <a:rPr lang="de-DE" smtClean="0"/>
              <a:t>16.04.2013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6125"/>
            <a:ext cx="2795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4" rIns="91425" bIns="4571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6275" y="4722816"/>
            <a:ext cx="5408613" cy="4473575"/>
          </a:xfrm>
          <a:prstGeom prst="rect">
            <a:avLst/>
          </a:prstGeom>
        </p:spPr>
        <p:txBody>
          <a:bodyPr vert="horz" lIns="91425" tIns="45714" rIns="91425" bIns="4571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44041"/>
            <a:ext cx="2930525" cy="496887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29053" y="9444041"/>
            <a:ext cx="2930525" cy="496887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r">
              <a:defRPr sz="1200"/>
            </a:lvl1pPr>
          </a:lstStyle>
          <a:p>
            <a:fld id="{F2692751-3EBA-4DF1-A962-1C20A7E283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204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982788" y="746125"/>
            <a:ext cx="2795587" cy="37274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C82F8-B078-431E-83EF-BB2F8D1AA01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025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252-787C-4388-B97D-C761FCBCB9E6}" type="datetimeFigureOut">
              <a:rPr lang="de-DE" smtClean="0"/>
              <a:t>16.04.2013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9563-29A4-4ED6-BD8C-B6BC7C469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93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252-787C-4388-B97D-C761FCBCB9E6}" type="datetimeFigureOut">
              <a:rPr lang="de-DE" smtClean="0"/>
              <a:t>16.04.2013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9563-29A4-4ED6-BD8C-B6BC7C469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98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8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252-787C-4388-B97D-C761FCBCB9E6}" type="datetimeFigureOut">
              <a:rPr lang="de-DE" smtClean="0"/>
              <a:t>16.04.2013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9563-29A4-4ED6-BD8C-B6BC7C469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90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252-787C-4388-B97D-C761FCBCB9E6}" type="datetimeFigureOut">
              <a:rPr lang="de-DE" smtClean="0"/>
              <a:t>16.04.2013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9563-29A4-4ED6-BD8C-B6BC7C469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933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252-787C-4388-B97D-C761FCBCB9E6}" type="datetimeFigureOut">
              <a:rPr lang="de-DE" smtClean="0"/>
              <a:t>16.04.2013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9563-29A4-4ED6-BD8C-B6BC7C469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51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252-787C-4388-B97D-C761FCBCB9E6}" type="datetimeFigureOut">
              <a:rPr lang="de-DE" smtClean="0"/>
              <a:t>16.04.2013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9563-29A4-4ED6-BD8C-B6BC7C469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87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252-787C-4388-B97D-C761FCBCB9E6}" type="datetimeFigureOut">
              <a:rPr lang="de-DE" smtClean="0"/>
              <a:t>16.04.2013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9563-29A4-4ED6-BD8C-B6BC7C469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178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252-787C-4388-B97D-C761FCBCB9E6}" type="datetimeFigureOut">
              <a:rPr lang="de-DE" smtClean="0"/>
              <a:t>16.04.2013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9563-29A4-4ED6-BD8C-B6BC7C469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39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252-787C-4388-B97D-C761FCBCB9E6}" type="datetimeFigureOut">
              <a:rPr lang="de-DE" smtClean="0"/>
              <a:t>16.04.2013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9563-29A4-4ED6-BD8C-B6BC7C469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90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252-787C-4388-B97D-C761FCBCB9E6}" type="datetimeFigureOut">
              <a:rPr lang="de-DE" smtClean="0"/>
              <a:t>16.04.2013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9563-29A4-4ED6-BD8C-B6BC7C469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92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E252-787C-4388-B97D-C761FCBCB9E6}" type="datetimeFigureOut">
              <a:rPr lang="de-DE" smtClean="0"/>
              <a:t>16.04.2013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9563-29A4-4ED6-BD8C-B6BC7C469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21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AE252-787C-4388-B97D-C761FCBCB9E6}" type="datetimeFigureOut">
              <a:rPr lang="de-DE" smtClean="0"/>
              <a:t>16.04.2013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59563-29A4-4ED6-BD8C-B6BC7C469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56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-potsdam.de/ambek/ambek2012/2/Seite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-potsdam.de/ambek/ambek2012/2/Seite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32"/>
          <p:cNvSpPr/>
          <p:nvPr/>
        </p:nvSpPr>
        <p:spPr>
          <a:xfrm>
            <a:off x="332656" y="2411760"/>
            <a:ext cx="6264696" cy="561662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93448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Prozessmanagementlegende</a:t>
            </a:r>
            <a:endParaRPr lang="de-DE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20688" y="2699792"/>
            <a:ext cx="2304256" cy="288032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Prozessschritt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20689" y="5292080"/>
            <a:ext cx="5688632" cy="28803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Prozessverantwortliche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Flussdiagramm: Grenzstelle 4"/>
          <p:cNvSpPr/>
          <p:nvPr/>
        </p:nvSpPr>
        <p:spPr>
          <a:xfrm>
            <a:off x="620689" y="3366831"/>
            <a:ext cx="539912" cy="288032"/>
          </a:xfrm>
          <a:prstGeom prst="flowChartTerminator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DE" sz="1000" dirty="0" smtClean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268760" y="3347864"/>
            <a:ext cx="7920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Start, Ende</a:t>
            </a:r>
            <a:endParaRPr lang="de-DE" sz="1050" dirty="0"/>
          </a:p>
        </p:txBody>
      </p:sp>
      <p:sp>
        <p:nvSpPr>
          <p:cNvPr id="9" name="Flussdiagramm: Verzweigung 8"/>
          <p:cNvSpPr/>
          <p:nvPr/>
        </p:nvSpPr>
        <p:spPr>
          <a:xfrm>
            <a:off x="620689" y="3817852"/>
            <a:ext cx="539912" cy="287984"/>
          </a:xfrm>
          <a:prstGeom prst="flowChartDecision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268760" y="3818553"/>
            <a:ext cx="9361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Entscheidung</a:t>
            </a:r>
            <a:endParaRPr lang="de-DE" sz="1050" dirty="0"/>
          </a:p>
        </p:txBody>
      </p:sp>
      <p:sp>
        <p:nvSpPr>
          <p:cNvPr id="12" name="Rechteck 11"/>
          <p:cNvSpPr/>
          <p:nvPr/>
        </p:nvSpPr>
        <p:spPr>
          <a:xfrm>
            <a:off x="620689" y="4249852"/>
            <a:ext cx="539912" cy="25199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268761" y="4249852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Aktivität, Prozess</a:t>
            </a:r>
            <a:endParaRPr lang="de-DE" sz="1050" dirty="0"/>
          </a:p>
        </p:txBody>
      </p:sp>
      <p:sp>
        <p:nvSpPr>
          <p:cNvPr id="15" name="Flussdiagramm: Dokument 14"/>
          <p:cNvSpPr/>
          <p:nvPr/>
        </p:nvSpPr>
        <p:spPr>
          <a:xfrm>
            <a:off x="3140968" y="3366831"/>
            <a:ext cx="540000" cy="306959"/>
          </a:xfrm>
          <a:prstGeom prst="flowChart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00"/>
          </a:p>
        </p:txBody>
      </p:sp>
      <p:sp>
        <p:nvSpPr>
          <p:cNvPr id="17" name="Textfeld 16"/>
          <p:cNvSpPr txBox="1"/>
          <p:nvPr/>
        </p:nvSpPr>
        <p:spPr>
          <a:xfrm>
            <a:off x="3861048" y="3383888"/>
            <a:ext cx="1512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hinterlegtes Dokument</a:t>
            </a:r>
            <a:endParaRPr lang="de-DE" sz="1050" dirty="0"/>
          </a:p>
        </p:txBody>
      </p:sp>
      <p:sp>
        <p:nvSpPr>
          <p:cNvPr id="21" name="Textfeld 20"/>
          <p:cNvSpPr txBox="1"/>
          <p:nvPr/>
        </p:nvSpPr>
        <p:spPr>
          <a:xfrm>
            <a:off x="3892695" y="3821535"/>
            <a:ext cx="1512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Daten</a:t>
            </a:r>
            <a:endParaRPr lang="de-DE" sz="1050" dirty="0">
              <a:solidFill>
                <a:srgbClr val="FF0000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620689" y="7346196"/>
            <a:ext cx="539912" cy="25199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268760" y="7346196"/>
            <a:ext cx="30963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w</a:t>
            </a:r>
            <a:r>
              <a:rPr lang="de-DE" sz="1050" dirty="0" smtClean="0"/>
              <a:t>eitere Beteiligte</a:t>
            </a:r>
            <a:endParaRPr lang="de-DE" sz="1050" dirty="0"/>
          </a:p>
        </p:txBody>
      </p:sp>
      <p:sp>
        <p:nvSpPr>
          <p:cNvPr id="27" name="Rechteck 26"/>
          <p:cNvSpPr/>
          <p:nvPr/>
        </p:nvSpPr>
        <p:spPr>
          <a:xfrm>
            <a:off x="620689" y="6084809"/>
            <a:ext cx="539912" cy="25199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268761" y="6084168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Dekanat</a:t>
            </a:r>
            <a:endParaRPr lang="de-DE" sz="1050" dirty="0"/>
          </a:p>
        </p:txBody>
      </p:sp>
      <p:sp>
        <p:nvSpPr>
          <p:cNvPr id="29" name="Rechteck 28"/>
          <p:cNvSpPr/>
          <p:nvPr/>
        </p:nvSpPr>
        <p:spPr>
          <a:xfrm>
            <a:off x="620689" y="6517499"/>
            <a:ext cx="539912" cy="25199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268761" y="6516216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Fakultät</a:t>
            </a:r>
            <a:endParaRPr lang="de-DE" sz="1050" dirty="0"/>
          </a:p>
        </p:txBody>
      </p:sp>
      <p:sp>
        <p:nvSpPr>
          <p:cNvPr id="31" name="Rechteck 30"/>
          <p:cNvSpPr/>
          <p:nvPr/>
        </p:nvSpPr>
        <p:spPr>
          <a:xfrm>
            <a:off x="3140970" y="2699792"/>
            <a:ext cx="3168352" cy="288032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Begleitende Informationen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620689" y="6950188"/>
            <a:ext cx="539912" cy="251992"/>
          </a:xfrm>
          <a:prstGeom prst="rect">
            <a:avLst/>
          </a:prstGeom>
          <a:solidFill>
            <a:srgbClr val="DE98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268759" y="6948264"/>
            <a:ext cx="21962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w</a:t>
            </a:r>
            <a:r>
              <a:rPr lang="de-DE" sz="1050" dirty="0" smtClean="0"/>
              <a:t>eitere Einrichtungen Uni Potsdam</a:t>
            </a:r>
            <a:endParaRPr lang="de-DE" sz="1050" dirty="0"/>
          </a:p>
        </p:txBody>
      </p:sp>
      <p:sp>
        <p:nvSpPr>
          <p:cNvPr id="10" name="Flussdiagramm: Daten 9"/>
          <p:cNvSpPr/>
          <p:nvPr/>
        </p:nvSpPr>
        <p:spPr>
          <a:xfrm>
            <a:off x="3140968" y="3817852"/>
            <a:ext cx="540000" cy="277200"/>
          </a:xfrm>
          <a:prstGeom prst="flowChartInputOutpu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0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3302" y="8862286"/>
            <a:ext cx="1977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Entwurf, Stand: </a:t>
            </a:r>
            <a:fld id="{0D434A7C-655B-4368-AE76-7D988D19D966}" type="datetime1">
              <a:rPr lang="de-DE" sz="1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16.04.2013</a:t>
            </a:fld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836714" y="107507"/>
            <a:ext cx="4714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HABILITATIONSVERFAHREN </a:t>
            </a:r>
            <a:br>
              <a:rPr lang="de-DE" sz="2000" b="1" dirty="0" smtClean="0"/>
            </a:br>
            <a:r>
              <a:rPr lang="de-DE" sz="1200" dirty="0" smtClean="0"/>
              <a:t>Humanwissenschaftliche Fakultät der Universität Potsdam</a:t>
            </a:r>
            <a:endParaRPr lang="de-DE" sz="1200" dirty="0"/>
          </a:p>
        </p:txBody>
      </p:sp>
      <p:sp>
        <p:nvSpPr>
          <p:cNvPr id="131" name="Textfeld 130"/>
          <p:cNvSpPr txBox="1"/>
          <p:nvPr/>
        </p:nvSpPr>
        <p:spPr>
          <a:xfrm>
            <a:off x="5821048" y="8862286"/>
            <a:ext cx="99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Seite 1 von 3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Flussdiagramm: Prozess 24"/>
          <p:cNvSpPr/>
          <p:nvPr/>
        </p:nvSpPr>
        <p:spPr>
          <a:xfrm>
            <a:off x="2246784" y="1187626"/>
            <a:ext cx="1830288" cy="987636"/>
          </a:xfrm>
          <a:prstGeom prst="flowChartProcess">
            <a:avLst/>
          </a:prstGeom>
          <a:solidFill>
            <a:schemeClr val="tx1">
              <a:lumMod val="85000"/>
              <a:lumOff val="1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Habilitationsverfahren </a:t>
            </a:r>
            <a:br>
              <a:rPr lang="de-DE" sz="1200" b="1" dirty="0" smtClean="0"/>
            </a:br>
            <a:r>
              <a:rPr lang="de-DE" sz="1200" b="1" dirty="0" smtClean="0"/>
              <a:t>an der Humanwissen-</a:t>
            </a:r>
            <a:r>
              <a:rPr lang="de-DE" sz="1200" b="1" dirty="0" err="1" smtClean="0"/>
              <a:t>schaftlichen</a:t>
            </a:r>
            <a:r>
              <a:rPr lang="de-DE" sz="1200" b="1" dirty="0" smtClean="0"/>
              <a:t> Fakultät durchführen</a:t>
            </a:r>
            <a:endParaRPr lang="de-DE" sz="1200" b="1" dirty="0"/>
          </a:p>
        </p:txBody>
      </p:sp>
      <p:sp>
        <p:nvSpPr>
          <p:cNvPr id="85" name="Flussdiagramm: Prozess 84"/>
          <p:cNvSpPr/>
          <p:nvPr/>
        </p:nvSpPr>
        <p:spPr>
          <a:xfrm>
            <a:off x="2246784" y="2627784"/>
            <a:ext cx="1830288" cy="576064"/>
          </a:xfrm>
          <a:prstGeom prst="flowChartProcess">
            <a:avLst/>
          </a:prstGeom>
          <a:noFill/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als Habilitand/in annehmen</a:t>
            </a:r>
            <a:endParaRPr lang="de-DE" sz="1100" dirty="0">
              <a:solidFill>
                <a:schemeClr val="tx1"/>
              </a:solidFill>
            </a:endParaRPr>
          </a:p>
        </p:txBody>
      </p:sp>
      <p:cxnSp>
        <p:nvCxnSpPr>
          <p:cNvPr id="27" name="Gerade Verbindung mit Pfeil 26"/>
          <p:cNvCxnSpPr>
            <a:stCxn id="25" idx="2"/>
            <a:endCxn id="85" idx="0"/>
          </p:cNvCxnSpPr>
          <p:nvPr/>
        </p:nvCxnSpPr>
        <p:spPr>
          <a:xfrm>
            <a:off x="3161928" y="2175262"/>
            <a:ext cx="0" cy="45252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Flussdiagramm: Prozess 94"/>
          <p:cNvSpPr/>
          <p:nvPr/>
        </p:nvSpPr>
        <p:spPr>
          <a:xfrm>
            <a:off x="2246784" y="3389011"/>
            <a:ext cx="1830288" cy="576064"/>
          </a:xfrm>
          <a:prstGeom prst="flowChart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Habilitationsverfahren eröffnen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98" name="Flussdiagramm: Prozess 97"/>
          <p:cNvSpPr/>
          <p:nvPr/>
        </p:nvSpPr>
        <p:spPr>
          <a:xfrm>
            <a:off x="2246784" y="7195147"/>
            <a:ext cx="1830288" cy="576064"/>
          </a:xfrm>
          <a:prstGeom prst="flowChart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ü</a:t>
            </a:r>
            <a:r>
              <a:rPr lang="de-DE" sz="1100" dirty="0" smtClean="0">
                <a:solidFill>
                  <a:schemeClr val="tx1"/>
                </a:solidFill>
              </a:rPr>
              <a:t>ber Leistungen und Lehrbefähigung beschließen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04" name="Flussdiagramm: Prozess 103"/>
          <p:cNvSpPr/>
          <p:nvPr/>
        </p:nvSpPr>
        <p:spPr>
          <a:xfrm>
            <a:off x="2246784" y="7956376"/>
            <a:ext cx="1830288" cy="576064"/>
          </a:xfrm>
          <a:prstGeom prst="flowChart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Habilitation vollziehen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05" name="Flussdiagramm: Prozess 104"/>
          <p:cNvSpPr/>
          <p:nvPr/>
        </p:nvSpPr>
        <p:spPr>
          <a:xfrm>
            <a:off x="2246784" y="4150239"/>
            <a:ext cx="1830288" cy="576064"/>
          </a:xfrm>
          <a:prstGeom prst="flowChart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Habilitationskommission und Gutachter bestimmen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06" name="Flussdiagramm: Prozess 105"/>
          <p:cNvSpPr/>
          <p:nvPr/>
        </p:nvSpPr>
        <p:spPr>
          <a:xfrm>
            <a:off x="2246784" y="4911465"/>
            <a:ext cx="1830288" cy="576064"/>
          </a:xfrm>
          <a:prstGeom prst="flowChart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Habilitationsleistung begutachten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07" name="Flussdiagramm: Prozess 106"/>
          <p:cNvSpPr/>
          <p:nvPr/>
        </p:nvSpPr>
        <p:spPr>
          <a:xfrm>
            <a:off x="2246784" y="5672692"/>
            <a:ext cx="1830288" cy="576064"/>
          </a:xfrm>
          <a:prstGeom prst="flowChart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Über Habilitationsleistung entscheiden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09" name="Flussdiagramm: Prozess 108"/>
          <p:cNvSpPr/>
          <p:nvPr/>
        </p:nvSpPr>
        <p:spPr>
          <a:xfrm>
            <a:off x="2246784" y="6433919"/>
            <a:ext cx="1830288" cy="576064"/>
          </a:xfrm>
          <a:prstGeom prst="flowChart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Vortrag &amp; Kolloquium durchführen</a:t>
            </a:r>
            <a:endParaRPr lang="de-DE" sz="1100" dirty="0">
              <a:solidFill>
                <a:schemeClr val="tx1"/>
              </a:solidFill>
            </a:endParaRPr>
          </a:p>
        </p:txBody>
      </p:sp>
      <p:cxnSp>
        <p:nvCxnSpPr>
          <p:cNvPr id="113" name="Gerade Verbindung mit Pfeil 112"/>
          <p:cNvCxnSpPr>
            <a:stCxn id="85" idx="2"/>
            <a:endCxn id="95" idx="0"/>
          </p:cNvCxnSpPr>
          <p:nvPr/>
        </p:nvCxnSpPr>
        <p:spPr>
          <a:xfrm>
            <a:off x="3161928" y="3203849"/>
            <a:ext cx="0" cy="185163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mit Pfeil 113"/>
          <p:cNvCxnSpPr>
            <a:stCxn id="95" idx="2"/>
            <a:endCxn id="105" idx="0"/>
          </p:cNvCxnSpPr>
          <p:nvPr/>
        </p:nvCxnSpPr>
        <p:spPr>
          <a:xfrm>
            <a:off x="3161928" y="3965077"/>
            <a:ext cx="0" cy="185163"/>
          </a:xfrm>
          <a:prstGeom prst="straightConnector1">
            <a:avLst/>
          </a:prstGeom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mit Pfeil 114"/>
          <p:cNvCxnSpPr>
            <a:stCxn id="105" idx="2"/>
            <a:endCxn id="106" idx="0"/>
          </p:cNvCxnSpPr>
          <p:nvPr/>
        </p:nvCxnSpPr>
        <p:spPr>
          <a:xfrm>
            <a:off x="3161928" y="4726302"/>
            <a:ext cx="0" cy="185163"/>
          </a:xfrm>
          <a:prstGeom prst="straightConnector1">
            <a:avLst/>
          </a:prstGeom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mit Pfeil 118"/>
          <p:cNvCxnSpPr>
            <a:stCxn id="106" idx="2"/>
            <a:endCxn id="107" idx="0"/>
          </p:cNvCxnSpPr>
          <p:nvPr/>
        </p:nvCxnSpPr>
        <p:spPr>
          <a:xfrm>
            <a:off x="3161928" y="5487529"/>
            <a:ext cx="0" cy="185163"/>
          </a:xfrm>
          <a:prstGeom prst="straightConnector1">
            <a:avLst/>
          </a:prstGeom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Gerade Verbindung mit Pfeil 119"/>
          <p:cNvCxnSpPr>
            <a:stCxn id="107" idx="2"/>
            <a:endCxn id="109" idx="0"/>
          </p:cNvCxnSpPr>
          <p:nvPr/>
        </p:nvCxnSpPr>
        <p:spPr>
          <a:xfrm>
            <a:off x="3161928" y="6248757"/>
            <a:ext cx="0" cy="185163"/>
          </a:xfrm>
          <a:prstGeom prst="straightConnector1">
            <a:avLst/>
          </a:prstGeom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mit Pfeil 121"/>
          <p:cNvCxnSpPr>
            <a:stCxn id="109" idx="2"/>
            <a:endCxn id="98" idx="0"/>
          </p:cNvCxnSpPr>
          <p:nvPr/>
        </p:nvCxnSpPr>
        <p:spPr>
          <a:xfrm>
            <a:off x="3161928" y="7009985"/>
            <a:ext cx="0" cy="185163"/>
          </a:xfrm>
          <a:prstGeom prst="straightConnector1">
            <a:avLst/>
          </a:prstGeom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mit Pfeil 122"/>
          <p:cNvCxnSpPr>
            <a:stCxn id="98" idx="2"/>
            <a:endCxn id="104" idx="0"/>
          </p:cNvCxnSpPr>
          <p:nvPr/>
        </p:nvCxnSpPr>
        <p:spPr>
          <a:xfrm>
            <a:off x="3161928" y="7771211"/>
            <a:ext cx="0" cy="185167"/>
          </a:xfrm>
          <a:prstGeom prst="straightConnector1">
            <a:avLst/>
          </a:prstGeom>
          <a:ln w="31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ieren 21"/>
          <p:cNvGrpSpPr/>
          <p:nvPr/>
        </p:nvGrpSpPr>
        <p:grpSpPr>
          <a:xfrm>
            <a:off x="5085184" y="1403714"/>
            <a:ext cx="1404000" cy="575998"/>
            <a:chOff x="5085184" y="287377"/>
            <a:chExt cx="1368016" cy="720001"/>
          </a:xfrm>
        </p:grpSpPr>
        <p:sp>
          <p:nvSpPr>
            <p:cNvPr id="23" name="Flussdiagramm: Dokument 22"/>
            <p:cNvSpPr/>
            <p:nvPr/>
          </p:nvSpPr>
          <p:spPr>
            <a:xfrm>
              <a:off x="5085184" y="287378"/>
              <a:ext cx="1224000" cy="720000"/>
            </a:xfrm>
            <a:prstGeom prst="flowChartDocumen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Textfeld 23">
              <a:hlinkClick r:id="rId2"/>
            </p:cNvPr>
            <p:cNvSpPr txBox="1"/>
            <p:nvPr/>
          </p:nvSpPr>
          <p:spPr>
            <a:xfrm>
              <a:off x="5085184" y="287377"/>
              <a:ext cx="1368016" cy="577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 smtClean="0"/>
                <a:t>Habilitationsordnung der Humanwissenschaftlichen Fakultät vom 13. Juli 2011</a:t>
              </a:r>
              <a:endParaRPr lang="de-DE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40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5157192" y="1187690"/>
            <a:ext cx="1404000" cy="575998"/>
            <a:chOff x="5085184" y="287377"/>
            <a:chExt cx="1368016" cy="720001"/>
          </a:xfrm>
        </p:grpSpPr>
        <p:sp>
          <p:nvSpPr>
            <p:cNvPr id="5" name="Flussdiagramm: Dokument 4"/>
            <p:cNvSpPr/>
            <p:nvPr/>
          </p:nvSpPr>
          <p:spPr>
            <a:xfrm>
              <a:off x="5085184" y="287378"/>
              <a:ext cx="1224000" cy="720000"/>
            </a:xfrm>
            <a:prstGeom prst="flowChartDocumen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>
              <a:hlinkClick r:id="rId2"/>
            </p:cNvPr>
            <p:cNvSpPr txBox="1"/>
            <p:nvPr/>
          </p:nvSpPr>
          <p:spPr>
            <a:xfrm>
              <a:off x="5085184" y="287377"/>
              <a:ext cx="1368016" cy="577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dirty="0" smtClean="0"/>
                <a:t>Habilitationsordnung der Humanwissenschaftlichen Fakultät vom 13. Juli 2011</a:t>
              </a:r>
              <a:endParaRPr lang="de-DE" sz="800" dirty="0"/>
            </a:p>
          </p:txBody>
        </p:sp>
      </p:grpSp>
      <p:sp>
        <p:nvSpPr>
          <p:cNvPr id="7" name="Flussdiagramm: Grenzstelle 6"/>
          <p:cNvSpPr/>
          <p:nvPr/>
        </p:nvSpPr>
        <p:spPr>
          <a:xfrm>
            <a:off x="1197216" y="1835696"/>
            <a:ext cx="3369600" cy="43200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smtClean="0">
                <a:solidFill>
                  <a:schemeClr val="tx1"/>
                </a:solidFill>
              </a:rPr>
              <a:t>Antragsteller: 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reicht Unterlagen zur Zulassung laut Habil.-ordnung  §</a:t>
            </a:r>
            <a:r>
              <a:rPr lang="de-DE" sz="900" dirty="0">
                <a:solidFill>
                  <a:schemeClr val="tx1"/>
                </a:solidFill>
              </a:rPr>
              <a:t>4 beim Dekan/-in </a:t>
            </a:r>
            <a:r>
              <a:rPr lang="de-DE" sz="900" dirty="0" smtClean="0">
                <a:solidFill>
                  <a:schemeClr val="tx1"/>
                </a:solidFill>
              </a:rPr>
              <a:t>ein über: </a:t>
            </a:r>
            <a:r>
              <a:rPr lang="de-DE" sz="900" dirty="0" err="1" smtClean="0">
                <a:solidFill>
                  <a:schemeClr val="tx1"/>
                </a:solidFill>
              </a:rPr>
              <a:t>Geschäftsst</a:t>
            </a:r>
            <a:r>
              <a:rPr lang="de-DE" sz="900" dirty="0" smtClean="0">
                <a:solidFill>
                  <a:schemeClr val="tx1"/>
                </a:solidFill>
              </a:rPr>
              <a:t>. Lehre &amp; Studium (GS LS)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27" name="Flussdiagramm: Prozess 26"/>
          <p:cNvSpPr/>
          <p:nvPr/>
        </p:nvSpPr>
        <p:spPr>
          <a:xfrm>
            <a:off x="1197216" y="5234542"/>
            <a:ext cx="3369600" cy="324000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smtClean="0">
                <a:solidFill>
                  <a:schemeClr val="bg1"/>
                </a:solidFill>
              </a:rPr>
              <a:t>HK:</a:t>
            </a:r>
          </a:p>
          <a:p>
            <a:pPr algn="ctr"/>
            <a:r>
              <a:rPr lang="de-DE" sz="900" dirty="0" smtClean="0">
                <a:solidFill>
                  <a:schemeClr val="bg1"/>
                </a:solidFill>
              </a:rPr>
              <a:t>bestimmt Gutachter</a:t>
            </a:r>
          </a:p>
        </p:txBody>
      </p:sp>
      <p:sp>
        <p:nvSpPr>
          <p:cNvPr id="33" name="Rechteck 32"/>
          <p:cNvSpPr/>
          <p:nvPr/>
        </p:nvSpPr>
        <p:spPr>
          <a:xfrm>
            <a:off x="1197216" y="6408240"/>
            <a:ext cx="3369600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smtClean="0">
                <a:solidFill>
                  <a:schemeClr val="tx1"/>
                </a:solidFill>
              </a:rPr>
              <a:t>Gutachter: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erstellen Gutachten und senden diese an GS LS</a:t>
            </a:r>
          </a:p>
        </p:txBody>
      </p:sp>
      <p:sp>
        <p:nvSpPr>
          <p:cNvPr id="38" name="Flussdiagramm: Verzweigung 37"/>
          <p:cNvSpPr/>
          <p:nvPr/>
        </p:nvSpPr>
        <p:spPr>
          <a:xfrm>
            <a:off x="1196752" y="3218318"/>
            <a:ext cx="3369600" cy="609884"/>
          </a:xfrm>
          <a:prstGeom prst="flowChartDecision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1303133" y="3262167"/>
            <a:ext cx="32403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u="sng" dirty="0" smtClean="0">
                <a:solidFill>
                  <a:schemeClr val="bg1"/>
                </a:solidFill>
              </a:rPr>
              <a:t>Fakultätsrat (FR):</a:t>
            </a:r>
            <a:r>
              <a:rPr lang="de-DE" sz="900" u="sng" dirty="0">
                <a:solidFill>
                  <a:schemeClr val="bg1"/>
                </a:solidFill>
              </a:rPr>
              <a:t/>
            </a:r>
            <a:br>
              <a:rPr lang="de-DE" sz="900" u="sng" dirty="0">
                <a:solidFill>
                  <a:schemeClr val="bg1"/>
                </a:solidFill>
              </a:rPr>
            </a:br>
            <a:r>
              <a:rPr lang="de-DE" sz="900" dirty="0" smtClean="0">
                <a:solidFill>
                  <a:schemeClr val="bg1"/>
                </a:solidFill>
              </a:rPr>
              <a:t>entscheidet </a:t>
            </a:r>
            <a:r>
              <a:rPr lang="de-DE" sz="900" dirty="0">
                <a:solidFill>
                  <a:schemeClr val="bg1"/>
                </a:solidFill>
              </a:rPr>
              <a:t>über </a:t>
            </a:r>
            <a:r>
              <a:rPr lang="de-DE" sz="900" dirty="0" smtClean="0">
                <a:solidFill>
                  <a:schemeClr val="bg1"/>
                </a:solidFill>
              </a:rPr>
              <a:t>Eröffnung nach </a:t>
            </a:r>
            <a:r>
              <a:rPr lang="de-DE" sz="900" dirty="0" err="1" smtClean="0">
                <a:solidFill>
                  <a:schemeClr val="bg1"/>
                </a:solidFill>
              </a:rPr>
              <a:t>Berichterstatt</a:t>
            </a:r>
            <a:r>
              <a:rPr lang="de-DE" sz="900" dirty="0" smtClean="0">
                <a:solidFill>
                  <a:schemeClr val="bg1"/>
                </a:solidFill>
              </a:rPr>
              <a:t>. </a:t>
            </a:r>
            <a:br>
              <a:rPr lang="de-DE" sz="900" dirty="0" smtClean="0">
                <a:solidFill>
                  <a:schemeClr val="bg1"/>
                </a:solidFill>
              </a:rPr>
            </a:br>
            <a:r>
              <a:rPr lang="de-DE" sz="900" dirty="0" smtClean="0">
                <a:solidFill>
                  <a:schemeClr val="bg1"/>
                </a:solidFill>
              </a:rPr>
              <a:t>des Dekans/der Dekanin </a:t>
            </a:r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1197216" y="7524368"/>
            <a:ext cx="3369600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smtClean="0">
                <a:solidFill>
                  <a:schemeClr val="bg1"/>
                </a:solidFill>
              </a:rPr>
              <a:t>HK:</a:t>
            </a:r>
            <a:r>
              <a:rPr lang="de-DE" sz="900" u="sng" dirty="0">
                <a:solidFill>
                  <a:schemeClr val="bg1"/>
                </a:solidFill>
              </a:rPr>
              <a:t/>
            </a:r>
            <a:br>
              <a:rPr lang="de-DE" sz="900" u="sng" dirty="0">
                <a:solidFill>
                  <a:schemeClr val="bg1"/>
                </a:solidFill>
              </a:rPr>
            </a:br>
            <a:r>
              <a:rPr lang="de-DE" sz="900" dirty="0" smtClean="0">
                <a:solidFill>
                  <a:schemeClr val="bg1"/>
                </a:solidFill>
              </a:rPr>
              <a:t>empfiehlt FR begründet die Annahme oder Ablehnung</a:t>
            </a:r>
            <a:endParaRPr lang="de-DE" sz="900" dirty="0">
              <a:solidFill>
                <a:schemeClr val="bg1"/>
              </a:solidFill>
            </a:endParaRPr>
          </a:p>
        </p:txBody>
      </p:sp>
      <p:cxnSp>
        <p:nvCxnSpPr>
          <p:cNvPr id="35" name="Gerade Verbindung mit Pfeil 34"/>
          <p:cNvCxnSpPr>
            <a:stCxn id="38" idx="3"/>
            <a:endCxn id="39" idx="1"/>
          </p:cNvCxnSpPr>
          <p:nvPr/>
        </p:nvCxnSpPr>
        <p:spPr>
          <a:xfrm>
            <a:off x="4566352" y="3523260"/>
            <a:ext cx="411392" cy="1017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 38"/>
          <p:cNvSpPr/>
          <p:nvPr/>
        </p:nvSpPr>
        <p:spPr>
          <a:xfrm>
            <a:off x="4977744" y="3219335"/>
            <a:ext cx="1440000" cy="60988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smtClean="0">
                <a:solidFill>
                  <a:schemeClr val="tx1"/>
                </a:solidFill>
              </a:rPr>
              <a:t>Dekan/-in über GS FR</a:t>
            </a:r>
          </a:p>
          <a:p>
            <a:pPr algn="ctr"/>
            <a:r>
              <a:rPr lang="de-DE" sz="900" dirty="0">
                <a:solidFill>
                  <a:schemeClr val="tx1"/>
                </a:solidFill>
              </a:rPr>
              <a:t>t</a:t>
            </a:r>
            <a:r>
              <a:rPr lang="de-DE" sz="900" dirty="0" smtClean="0">
                <a:solidFill>
                  <a:schemeClr val="tx1"/>
                </a:solidFill>
              </a:rPr>
              <a:t>eilt Antragsteller/in Ablehnung und Begründung schriftlich mit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836714" y="107507"/>
            <a:ext cx="4714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HABILITATIONSVERFAHREN </a:t>
            </a:r>
            <a:br>
              <a:rPr lang="de-DE" sz="2000" b="1" dirty="0" smtClean="0"/>
            </a:br>
            <a:r>
              <a:rPr lang="de-DE" sz="1200" dirty="0" smtClean="0"/>
              <a:t>Humanwissenschaftliche Fakultät der Universität Potsdam</a:t>
            </a:r>
            <a:endParaRPr lang="de-DE" sz="1200" dirty="0"/>
          </a:p>
        </p:txBody>
      </p:sp>
      <p:cxnSp>
        <p:nvCxnSpPr>
          <p:cNvPr id="67" name="Gerade Verbindung mit Pfeil 66"/>
          <p:cNvCxnSpPr>
            <a:stCxn id="7" idx="2"/>
            <a:endCxn id="34" idx="0"/>
          </p:cNvCxnSpPr>
          <p:nvPr/>
        </p:nvCxnSpPr>
        <p:spPr>
          <a:xfrm flipH="1">
            <a:off x="2881552" y="2267696"/>
            <a:ext cx="464" cy="288079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4481011" y="3323367"/>
            <a:ext cx="5892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l</a:t>
            </a:r>
            <a:r>
              <a:rPr lang="de-DE" sz="800" dirty="0" smtClean="0"/>
              <a:t>ehnt ab</a:t>
            </a:r>
            <a:endParaRPr lang="de-DE" sz="800" dirty="0"/>
          </a:p>
        </p:txBody>
      </p:sp>
      <p:cxnSp>
        <p:nvCxnSpPr>
          <p:cNvPr id="76" name="Gerade Verbindung mit Pfeil 75"/>
          <p:cNvCxnSpPr>
            <a:stCxn id="27" idx="2"/>
            <a:endCxn id="45" idx="0"/>
          </p:cNvCxnSpPr>
          <p:nvPr/>
        </p:nvCxnSpPr>
        <p:spPr>
          <a:xfrm flipH="1">
            <a:off x="2881552" y="5558542"/>
            <a:ext cx="464" cy="309634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>
            <a:stCxn id="79" idx="2"/>
            <a:endCxn id="46" idx="0"/>
          </p:cNvCxnSpPr>
          <p:nvPr/>
        </p:nvCxnSpPr>
        <p:spPr>
          <a:xfrm>
            <a:off x="2882016" y="7308304"/>
            <a:ext cx="0" cy="216064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hteck 78"/>
          <p:cNvSpPr/>
          <p:nvPr/>
        </p:nvSpPr>
        <p:spPr>
          <a:xfrm>
            <a:off x="1197216" y="6896478"/>
            <a:ext cx="3369600" cy="41182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smtClean="0">
                <a:solidFill>
                  <a:schemeClr val="tx1"/>
                </a:solidFill>
              </a:rPr>
              <a:t>GS LS: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legt Habilitationsleistung und Gutachten im Dekanat aus und informiert über Einsichtnahme</a:t>
            </a:r>
            <a:endParaRPr lang="de-DE" sz="900" dirty="0">
              <a:solidFill>
                <a:schemeClr val="tx1"/>
              </a:solidFill>
            </a:endParaRPr>
          </a:p>
        </p:txBody>
      </p:sp>
      <p:cxnSp>
        <p:nvCxnSpPr>
          <p:cNvPr id="80" name="Gerade Verbindung mit Pfeil 79"/>
          <p:cNvCxnSpPr>
            <a:stCxn id="33" idx="2"/>
            <a:endCxn id="79" idx="0"/>
          </p:cNvCxnSpPr>
          <p:nvPr/>
        </p:nvCxnSpPr>
        <p:spPr>
          <a:xfrm>
            <a:off x="2882016" y="6732240"/>
            <a:ext cx="0" cy="164238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lussdiagramm: Verzweigung 120"/>
          <p:cNvSpPr/>
          <p:nvPr/>
        </p:nvSpPr>
        <p:spPr>
          <a:xfrm>
            <a:off x="1197216" y="4298438"/>
            <a:ext cx="3369600" cy="612064"/>
          </a:xfrm>
          <a:prstGeom prst="flowChartDecision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>
                <a:solidFill>
                  <a:schemeClr val="bg1"/>
                </a:solidFill>
              </a:rPr>
              <a:t>FR:</a:t>
            </a:r>
            <a:br>
              <a:rPr lang="de-DE" sz="900" u="sng" dirty="0">
                <a:solidFill>
                  <a:schemeClr val="bg1"/>
                </a:solidFill>
              </a:rPr>
            </a:br>
            <a:r>
              <a:rPr lang="de-DE" sz="900" dirty="0">
                <a:solidFill>
                  <a:schemeClr val="bg1"/>
                </a:solidFill>
              </a:rPr>
              <a:t>setzt Mitglieder und Vorsitz der </a:t>
            </a:r>
            <a:r>
              <a:rPr lang="de-DE" sz="900" dirty="0" smtClean="0">
                <a:solidFill>
                  <a:schemeClr val="bg1"/>
                </a:solidFill>
              </a:rPr>
              <a:t>Habil.-kommission </a:t>
            </a:r>
            <a:r>
              <a:rPr lang="de-DE" sz="900" dirty="0">
                <a:solidFill>
                  <a:schemeClr val="bg1"/>
                </a:solidFill>
              </a:rPr>
              <a:t>(HK) ein</a:t>
            </a:r>
          </a:p>
        </p:txBody>
      </p:sp>
      <p:cxnSp>
        <p:nvCxnSpPr>
          <p:cNvPr id="123" name="Gerade Verbindung mit Pfeil 122"/>
          <p:cNvCxnSpPr>
            <a:stCxn id="38" idx="2"/>
            <a:endCxn id="121" idx="0"/>
          </p:cNvCxnSpPr>
          <p:nvPr/>
        </p:nvCxnSpPr>
        <p:spPr>
          <a:xfrm>
            <a:off x="2881552" y="3828202"/>
            <a:ext cx="464" cy="470236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21" idx="2"/>
            <a:endCxn id="27" idx="0"/>
          </p:cNvCxnSpPr>
          <p:nvPr/>
        </p:nvCxnSpPr>
        <p:spPr>
          <a:xfrm>
            <a:off x="2882016" y="4910502"/>
            <a:ext cx="0" cy="32404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feld 125"/>
          <p:cNvSpPr txBox="1"/>
          <p:nvPr/>
        </p:nvSpPr>
        <p:spPr>
          <a:xfrm>
            <a:off x="2853400" y="3819345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nimmt an</a:t>
            </a:r>
            <a:endParaRPr lang="de-DE" sz="800" dirty="0"/>
          </a:p>
        </p:txBody>
      </p:sp>
      <p:sp>
        <p:nvSpPr>
          <p:cNvPr id="134" name="Rechteck 133"/>
          <p:cNvSpPr/>
          <p:nvPr/>
        </p:nvSpPr>
        <p:spPr>
          <a:xfrm>
            <a:off x="5049752" y="5233181"/>
            <a:ext cx="140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smtClean="0">
                <a:solidFill>
                  <a:schemeClr val="tx1"/>
                </a:solidFill>
              </a:rPr>
              <a:t>Habilitand/-in: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schlägt 1 Gutachter/in vor</a:t>
            </a:r>
          </a:p>
        </p:txBody>
      </p:sp>
      <p:cxnSp>
        <p:nvCxnSpPr>
          <p:cNvPr id="135" name="Gerade Verbindung mit Pfeil 134"/>
          <p:cNvCxnSpPr>
            <a:stCxn id="134" idx="1"/>
            <a:endCxn id="27" idx="3"/>
          </p:cNvCxnSpPr>
          <p:nvPr/>
        </p:nvCxnSpPr>
        <p:spPr>
          <a:xfrm flipH="1">
            <a:off x="4566816" y="5395181"/>
            <a:ext cx="482936" cy="1361"/>
          </a:xfrm>
          <a:prstGeom prst="straightConnector1">
            <a:avLst/>
          </a:prstGeom>
          <a:ln w="9525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5726624" y="9222323"/>
            <a:ext cx="99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Seite 2 von 3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83302" y="8862286"/>
            <a:ext cx="1977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Entwurf, Stand: </a:t>
            </a:r>
            <a:fld id="{0D434A7C-655B-4368-AE76-7D988D19D966}" type="datetime1">
              <a:rPr lang="de-DE" sz="1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16.04.2013</a:t>
            </a:fld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08" name="Gerade Verbindung 207"/>
          <p:cNvCxnSpPr>
            <a:stCxn id="172" idx="2"/>
          </p:cNvCxnSpPr>
          <p:nvPr/>
        </p:nvCxnSpPr>
        <p:spPr>
          <a:xfrm>
            <a:off x="2882016" y="8380308"/>
            <a:ext cx="0" cy="21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Gerade Verbindung mit Pfeil 238"/>
          <p:cNvCxnSpPr>
            <a:stCxn id="39" idx="2"/>
            <a:endCxn id="183" idx="0"/>
          </p:cNvCxnSpPr>
          <p:nvPr/>
        </p:nvCxnSpPr>
        <p:spPr>
          <a:xfrm>
            <a:off x="5697744" y="3829219"/>
            <a:ext cx="0" cy="365231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hteck 171"/>
          <p:cNvSpPr/>
          <p:nvPr/>
        </p:nvSpPr>
        <p:spPr>
          <a:xfrm>
            <a:off x="1197216" y="8056308"/>
            <a:ext cx="33696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smtClean="0">
                <a:solidFill>
                  <a:schemeClr val="tx1"/>
                </a:solidFill>
              </a:rPr>
              <a:t>GS LS: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leitet Entscheidung über GS FR weiter </a:t>
            </a:r>
            <a:r>
              <a:rPr lang="de-DE" sz="900" dirty="0">
                <a:solidFill>
                  <a:schemeClr val="tx1"/>
                </a:solidFill>
              </a:rPr>
              <a:t>an Fakultätsrat </a:t>
            </a:r>
          </a:p>
        </p:txBody>
      </p:sp>
      <p:cxnSp>
        <p:nvCxnSpPr>
          <p:cNvPr id="175" name="Gerade Verbindung mit Pfeil 174"/>
          <p:cNvCxnSpPr>
            <a:stCxn id="46" idx="2"/>
            <a:endCxn id="172" idx="0"/>
          </p:cNvCxnSpPr>
          <p:nvPr/>
        </p:nvCxnSpPr>
        <p:spPr>
          <a:xfrm>
            <a:off x="2882016" y="7884368"/>
            <a:ext cx="0" cy="17194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Flussdiagramm: Grenzstelle 182"/>
          <p:cNvSpPr/>
          <p:nvPr/>
        </p:nvSpPr>
        <p:spPr>
          <a:xfrm>
            <a:off x="5481744" y="4194450"/>
            <a:ext cx="432000" cy="201644"/>
          </a:xfrm>
          <a:prstGeom prst="flowChartTerminator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Ende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196752" y="2555775"/>
            <a:ext cx="33696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smtClean="0">
                <a:solidFill>
                  <a:schemeClr val="tx1"/>
                </a:solidFill>
              </a:rPr>
              <a:t>GS LS: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erstellt Antrag für den Fakultätsrat</a:t>
            </a:r>
            <a:endParaRPr lang="de-DE" sz="900" dirty="0">
              <a:solidFill>
                <a:schemeClr val="tx1"/>
              </a:solidFill>
            </a:endParaRPr>
          </a:p>
        </p:txBody>
      </p:sp>
      <p:cxnSp>
        <p:nvCxnSpPr>
          <p:cNvPr id="36" name="Gerade Verbindung mit Pfeil 35"/>
          <p:cNvCxnSpPr>
            <a:stCxn id="34" idx="2"/>
            <a:endCxn id="38" idx="0"/>
          </p:cNvCxnSpPr>
          <p:nvPr/>
        </p:nvCxnSpPr>
        <p:spPr>
          <a:xfrm>
            <a:off x="2881552" y="2879775"/>
            <a:ext cx="0" cy="338543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>
            <a:off x="1196752" y="5868176"/>
            <a:ext cx="3369600" cy="288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smtClean="0">
                <a:solidFill>
                  <a:schemeClr val="tx1"/>
                </a:solidFill>
              </a:rPr>
              <a:t>GS LS: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benachrichtigt Gutachter</a:t>
            </a:r>
            <a:endParaRPr lang="de-DE" sz="900" dirty="0">
              <a:solidFill>
                <a:schemeClr val="tx1"/>
              </a:solidFill>
            </a:endParaRPr>
          </a:p>
        </p:txBody>
      </p:sp>
      <p:cxnSp>
        <p:nvCxnSpPr>
          <p:cNvPr id="47" name="Gerade Verbindung mit Pfeil 46"/>
          <p:cNvCxnSpPr>
            <a:stCxn id="45" idx="2"/>
            <a:endCxn id="33" idx="0"/>
          </p:cNvCxnSpPr>
          <p:nvPr/>
        </p:nvCxnSpPr>
        <p:spPr>
          <a:xfrm>
            <a:off x="2881552" y="6156176"/>
            <a:ext cx="464" cy="252064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0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hteck 53"/>
          <p:cNvSpPr/>
          <p:nvPr/>
        </p:nvSpPr>
        <p:spPr>
          <a:xfrm>
            <a:off x="548680" y="4464853"/>
            <a:ext cx="3369600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smtClean="0">
                <a:solidFill>
                  <a:schemeClr val="tx1"/>
                </a:solidFill>
              </a:rPr>
              <a:t>GS LS:</a:t>
            </a:r>
          </a:p>
          <a:p>
            <a:pPr algn="ctr"/>
            <a:r>
              <a:rPr lang="de-DE" sz="900" dirty="0">
                <a:solidFill>
                  <a:schemeClr val="tx1"/>
                </a:solidFill>
              </a:rPr>
              <a:t>l</a:t>
            </a:r>
            <a:r>
              <a:rPr lang="de-DE" sz="900" dirty="0" smtClean="0">
                <a:solidFill>
                  <a:schemeClr val="tx1"/>
                </a:solidFill>
              </a:rPr>
              <a:t>ädt HK, </a:t>
            </a:r>
            <a:r>
              <a:rPr lang="de-DE" sz="900" dirty="0" err="1" smtClean="0">
                <a:solidFill>
                  <a:schemeClr val="tx1"/>
                </a:solidFill>
              </a:rPr>
              <a:t>Habilitationsausschusschuss</a:t>
            </a:r>
            <a:r>
              <a:rPr lang="de-DE" sz="900" dirty="0" smtClean="0">
                <a:solidFill>
                  <a:schemeClr val="tx1"/>
                </a:solidFill>
              </a:rPr>
              <a:t>, Habilitanden/in ein und informiert über Kolloquium (Vortragstermin und –</a:t>
            </a:r>
            <a:r>
              <a:rPr lang="de-DE" sz="900" dirty="0" err="1" smtClean="0">
                <a:solidFill>
                  <a:schemeClr val="tx1"/>
                </a:solidFill>
              </a:rPr>
              <a:t>thema</a:t>
            </a:r>
            <a:r>
              <a:rPr lang="de-DE" sz="900" dirty="0" smtClean="0">
                <a:solidFill>
                  <a:schemeClr val="tx1"/>
                </a:solidFill>
              </a:rPr>
              <a:t>)</a:t>
            </a:r>
            <a:endParaRPr lang="de-DE" sz="900" dirty="0" smtClean="0">
              <a:solidFill>
                <a:srgbClr val="FF0000"/>
              </a:solidFill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548680" y="5196804"/>
            <a:ext cx="3369600" cy="324000"/>
          </a:xfrm>
          <a:prstGeom prst="rect">
            <a:avLst/>
          </a:prstGeom>
          <a:pattFill prst="ltUpDiag">
            <a:fgClr>
              <a:schemeClr val="accent1">
                <a:lumMod val="75000"/>
              </a:schemeClr>
            </a:fgClr>
            <a:bgClr>
              <a:schemeClr val="bg1">
                <a:lumMod val="75000"/>
              </a:schemeClr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smtClean="0">
                <a:solidFill>
                  <a:schemeClr val="tx1"/>
                </a:solidFill>
              </a:rPr>
              <a:t>Habilitand/in, </a:t>
            </a:r>
            <a:r>
              <a:rPr lang="de-DE" sz="900" u="sng" dirty="0" err="1" smtClean="0">
                <a:solidFill>
                  <a:schemeClr val="tx1"/>
                </a:solidFill>
              </a:rPr>
              <a:t>Habilkommission</a:t>
            </a:r>
            <a:r>
              <a:rPr lang="de-DE" sz="900" u="sng" dirty="0" smtClean="0">
                <a:solidFill>
                  <a:schemeClr val="tx1"/>
                </a:solidFill>
              </a:rPr>
              <a:t>, weitere Personen: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Vortrag &amp; Kolloquium</a:t>
            </a:r>
          </a:p>
        </p:txBody>
      </p:sp>
      <p:sp>
        <p:nvSpPr>
          <p:cNvPr id="61" name="Flussdiagramm: Verzweigung 60"/>
          <p:cNvSpPr/>
          <p:nvPr/>
        </p:nvSpPr>
        <p:spPr>
          <a:xfrm>
            <a:off x="548680" y="5700860"/>
            <a:ext cx="3369600" cy="1746212"/>
          </a:xfrm>
          <a:prstGeom prst="flowChartDecision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900" u="sng" dirty="0" smtClean="0">
              <a:solidFill>
                <a:schemeClr val="bg1"/>
              </a:solidFill>
            </a:endParaRPr>
          </a:p>
          <a:p>
            <a:r>
              <a:rPr lang="de-DE" sz="900" u="sng" dirty="0" smtClean="0">
                <a:solidFill>
                  <a:schemeClr val="bg1"/>
                </a:solidFill>
              </a:rPr>
              <a:t>Anwesende </a:t>
            </a:r>
            <a:r>
              <a:rPr lang="de-DE" sz="900" u="sng" dirty="0">
                <a:solidFill>
                  <a:schemeClr val="bg1"/>
                </a:solidFill>
              </a:rPr>
              <a:t>Mitglieder HK &amp; FR: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sz="900" dirty="0">
                <a:solidFill>
                  <a:schemeClr val="bg1"/>
                </a:solidFill>
              </a:rPr>
              <a:t>stimmt über Leistungen </a:t>
            </a:r>
            <a:r>
              <a:rPr lang="de-DE" sz="900" dirty="0" smtClean="0">
                <a:solidFill>
                  <a:schemeClr val="bg1"/>
                </a:solidFill>
              </a:rPr>
              <a:t>ab,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sz="900" dirty="0" smtClean="0">
                <a:solidFill>
                  <a:schemeClr val="bg1"/>
                </a:solidFill>
              </a:rPr>
              <a:t>entscheiden über Bezeichnung des </a:t>
            </a:r>
            <a:r>
              <a:rPr lang="de-DE" sz="900" dirty="0" err="1" smtClean="0">
                <a:solidFill>
                  <a:schemeClr val="bg1"/>
                </a:solidFill>
              </a:rPr>
              <a:t>wissensch</a:t>
            </a:r>
            <a:r>
              <a:rPr lang="de-DE" sz="900" dirty="0" smtClean="0">
                <a:solidFill>
                  <a:schemeClr val="bg1"/>
                </a:solidFill>
              </a:rPr>
              <a:t>. Gebietes,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sz="900" dirty="0" smtClean="0">
                <a:solidFill>
                  <a:schemeClr val="bg1"/>
                </a:solidFill>
              </a:rPr>
              <a:t>fasst Gesamtbeschluss über die Lehrbefähigung</a:t>
            </a:r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49" name="Flussdiagramm: Verzweigung 48"/>
          <p:cNvSpPr/>
          <p:nvPr/>
        </p:nvSpPr>
        <p:spPr>
          <a:xfrm>
            <a:off x="548680" y="2595527"/>
            <a:ext cx="3369600" cy="900000"/>
          </a:xfrm>
          <a:prstGeom prst="flowChartDecision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>
                <a:solidFill>
                  <a:schemeClr val="bg1"/>
                </a:solidFill>
              </a:rPr>
              <a:t>FR:</a:t>
            </a:r>
            <a:br>
              <a:rPr lang="de-DE" sz="900" u="sng" dirty="0">
                <a:solidFill>
                  <a:schemeClr val="bg1"/>
                </a:solidFill>
              </a:rPr>
            </a:br>
            <a:r>
              <a:rPr lang="de-DE" sz="900" dirty="0" smtClean="0">
                <a:solidFill>
                  <a:schemeClr val="bg1"/>
                </a:solidFill>
              </a:rPr>
              <a:t>entscheidet über  Annahme, wählt Vortragsthemen aus und setzt Vortragstermin fest</a:t>
            </a:r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836714" y="107507"/>
            <a:ext cx="4714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HABILITATIONSVERFAHREN </a:t>
            </a:r>
            <a:br>
              <a:rPr lang="de-DE" sz="2000" b="1" dirty="0" smtClean="0"/>
            </a:br>
            <a:r>
              <a:rPr lang="de-DE" sz="1200" dirty="0" smtClean="0"/>
              <a:t>Humanwissenschaftliche Fakultät der Universität Potsdam</a:t>
            </a:r>
            <a:endParaRPr lang="de-DE" sz="1200" dirty="0"/>
          </a:p>
        </p:txBody>
      </p:sp>
      <p:cxnSp>
        <p:nvCxnSpPr>
          <p:cNvPr id="106" name="Gerade Verbindung mit Pfeil 105"/>
          <p:cNvCxnSpPr>
            <a:stCxn id="55" idx="2"/>
            <a:endCxn id="61" idx="0"/>
          </p:cNvCxnSpPr>
          <p:nvPr/>
        </p:nvCxnSpPr>
        <p:spPr>
          <a:xfrm>
            <a:off x="2233480" y="5520804"/>
            <a:ext cx="0" cy="180056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hteck 172"/>
          <p:cNvSpPr/>
          <p:nvPr/>
        </p:nvSpPr>
        <p:spPr>
          <a:xfrm>
            <a:off x="548680" y="7712892"/>
            <a:ext cx="3369600" cy="3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smtClean="0">
                <a:solidFill>
                  <a:schemeClr val="tx1"/>
                </a:solidFill>
              </a:rPr>
              <a:t>Dekan/-in: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teilt Habilitanden/in Ergebnis mit </a:t>
            </a:r>
          </a:p>
        </p:txBody>
      </p:sp>
      <p:cxnSp>
        <p:nvCxnSpPr>
          <p:cNvPr id="174" name="Gerade Verbindung mit Pfeil 173"/>
          <p:cNvCxnSpPr>
            <a:stCxn id="61" idx="2"/>
            <a:endCxn id="173" idx="0"/>
          </p:cNvCxnSpPr>
          <p:nvPr/>
        </p:nvCxnSpPr>
        <p:spPr>
          <a:xfrm>
            <a:off x="2233480" y="7447072"/>
            <a:ext cx="0" cy="26582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feld 175"/>
          <p:cNvSpPr txBox="1"/>
          <p:nvPr/>
        </p:nvSpPr>
        <p:spPr>
          <a:xfrm>
            <a:off x="2210634" y="7462960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nimmt an</a:t>
            </a:r>
            <a:endParaRPr lang="de-DE" sz="800" dirty="0"/>
          </a:p>
        </p:txBody>
      </p:sp>
      <p:sp>
        <p:nvSpPr>
          <p:cNvPr id="179" name="Textfeld 178"/>
          <p:cNvSpPr txBox="1"/>
          <p:nvPr/>
        </p:nvSpPr>
        <p:spPr>
          <a:xfrm>
            <a:off x="4221088" y="6385480"/>
            <a:ext cx="10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l</a:t>
            </a:r>
            <a:r>
              <a:rPr lang="de-DE" sz="800" dirty="0" smtClean="0"/>
              <a:t>ehnt ab</a:t>
            </a:r>
            <a:endParaRPr lang="de-DE" sz="800" dirty="0"/>
          </a:p>
        </p:txBody>
      </p:sp>
      <p:sp>
        <p:nvSpPr>
          <p:cNvPr id="68" name="Textfeld 67"/>
          <p:cNvSpPr txBox="1"/>
          <p:nvPr/>
        </p:nvSpPr>
        <p:spPr>
          <a:xfrm>
            <a:off x="5821048" y="8862286"/>
            <a:ext cx="99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Seite 3 von 3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83302" y="8862286"/>
            <a:ext cx="1977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Entwurf, Stand: </a:t>
            </a:r>
            <a:fld id="{0D434A7C-655B-4368-AE76-7D988D19D966}" type="datetime1">
              <a:rPr lang="de-DE" sz="1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16.04.2013</a:t>
            </a:fld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Flussdiagramm: Grenzstelle 2"/>
          <p:cNvSpPr/>
          <p:nvPr/>
        </p:nvSpPr>
        <p:spPr>
          <a:xfrm>
            <a:off x="548680" y="8216948"/>
            <a:ext cx="3369600" cy="324000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>
                <a:solidFill>
                  <a:schemeClr val="tx1"/>
                </a:solidFill>
              </a:rPr>
              <a:t>GS </a:t>
            </a:r>
            <a:r>
              <a:rPr lang="de-DE" sz="900" u="sng" dirty="0" smtClean="0">
                <a:solidFill>
                  <a:schemeClr val="tx1"/>
                </a:solidFill>
              </a:rPr>
              <a:t>LS: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übermittelt Urkunde an Habilitierte/n aus</a:t>
            </a:r>
            <a:endParaRPr lang="de-DE" sz="900" dirty="0">
              <a:solidFill>
                <a:schemeClr val="tx1"/>
              </a:solidFill>
            </a:endParaRPr>
          </a:p>
        </p:txBody>
      </p:sp>
      <p:cxnSp>
        <p:nvCxnSpPr>
          <p:cNvPr id="175" name="Gerade Verbindung mit Pfeil 174"/>
          <p:cNvCxnSpPr>
            <a:stCxn id="173" idx="2"/>
            <a:endCxn id="3" idx="0"/>
          </p:cNvCxnSpPr>
          <p:nvPr/>
        </p:nvCxnSpPr>
        <p:spPr>
          <a:xfrm>
            <a:off x="2233480" y="8036892"/>
            <a:ext cx="0" cy="180056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winkelte Verbindung 7"/>
          <p:cNvCxnSpPr>
            <a:stCxn id="61" idx="3"/>
            <a:endCxn id="112" idx="1"/>
          </p:cNvCxnSpPr>
          <p:nvPr/>
        </p:nvCxnSpPr>
        <p:spPr>
          <a:xfrm>
            <a:off x="3918280" y="6573966"/>
            <a:ext cx="1147950" cy="2168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>
            <a:stCxn id="49" idx="2"/>
            <a:endCxn id="54" idx="0"/>
          </p:cNvCxnSpPr>
          <p:nvPr/>
        </p:nvCxnSpPr>
        <p:spPr>
          <a:xfrm>
            <a:off x="2233480" y="3495527"/>
            <a:ext cx="0" cy="969326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mit Pfeil 121"/>
          <p:cNvCxnSpPr>
            <a:stCxn id="54" idx="2"/>
            <a:endCxn id="55" idx="0"/>
          </p:cNvCxnSpPr>
          <p:nvPr/>
        </p:nvCxnSpPr>
        <p:spPr>
          <a:xfrm>
            <a:off x="2233480" y="4968909"/>
            <a:ext cx="0" cy="227895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hteck 111"/>
          <p:cNvSpPr/>
          <p:nvPr/>
        </p:nvSpPr>
        <p:spPr>
          <a:xfrm>
            <a:off x="5066230" y="6288134"/>
            <a:ext cx="864000" cy="57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Wiederholung 1mal möglich, mit neuem Thema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700808" y="3643908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nimmt an</a:t>
            </a:r>
            <a:endParaRPr lang="de-DE" sz="800" dirty="0"/>
          </a:p>
        </p:txBody>
      </p:sp>
      <p:cxnSp>
        <p:nvCxnSpPr>
          <p:cNvPr id="29" name="Gerade Verbindung 28"/>
          <p:cNvCxnSpPr>
            <a:endCxn id="49" idx="0"/>
          </p:cNvCxnSpPr>
          <p:nvPr/>
        </p:nvCxnSpPr>
        <p:spPr>
          <a:xfrm flipH="1">
            <a:off x="2233480" y="867337"/>
            <a:ext cx="12222" cy="172819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winkelte Verbindung 32"/>
          <p:cNvCxnSpPr>
            <a:stCxn id="49" idx="3"/>
            <a:endCxn id="35" idx="1"/>
          </p:cNvCxnSpPr>
          <p:nvPr/>
        </p:nvCxnSpPr>
        <p:spPr>
          <a:xfrm>
            <a:off x="3918280" y="3045527"/>
            <a:ext cx="1022888" cy="351860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4149080" y="3390976"/>
            <a:ext cx="5298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l</a:t>
            </a:r>
            <a:r>
              <a:rPr lang="de-DE" sz="800" dirty="0" smtClean="0"/>
              <a:t>ehnt ab</a:t>
            </a:r>
            <a:endParaRPr lang="de-DE" sz="800" dirty="0"/>
          </a:p>
        </p:txBody>
      </p:sp>
      <p:sp>
        <p:nvSpPr>
          <p:cNvPr id="35" name="Rechteck 34"/>
          <p:cNvSpPr/>
          <p:nvPr/>
        </p:nvSpPr>
        <p:spPr>
          <a:xfrm>
            <a:off x="4941168" y="3144540"/>
            <a:ext cx="1122642" cy="5056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smtClean="0">
                <a:solidFill>
                  <a:schemeClr val="tx1"/>
                </a:solidFill>
              </a:rPr>
              <a:t>Wiederholung 1mal möglich, mit neuem Thema</a:t>
            </a:r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494233" y="4369256"/>
            <a:ext cx="10311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wiederholt nicht</a:t>
            </a:r>
            <a:endParaRPr lang="de-DE" sz="800" dirty="0"/>
          </a:p>
        </p:txBody>
      </p:sp>
      <p:sp>
        <p:nvSpPr>
          <p:cNvPr id="38" name="Rechteck 37"/>
          <p:cNvSpPr/>
          <p:nvPr/>
        </p:nvSpPr>
        <p:spPr>
          <a:xfrm>
            <a:off x="4941168" y="2380798"/>
            <a:ext cx="1130459" cy="60787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smtClean="0">
                <a:solidFill>
                  <a:schemeClr val="bg1"/>
                </a:solidFill>
              </a:rPr>
              <a:t>HK:</a:t>
            </a:r>
          </a:p>
          <a:p>
            <a:pPr algn="ctr"/>
            <a:r>
              <a:rPr lang="de-DE" sz="900" dirty="0" smtClean="0">
                <a:solidFill>
                  <a:schemeClr val="bg1"/>
                </a:solidFill>
              </a:rPr>
              <a:t>benennt Mängel schriftlich und legt Zeitraum fest</a:t>
            </a:r>
          </a:p>
        </p:txBody>
      </p:sp>
      <p:cxnSp>
        <p:nvCxnSpPr>
          <p:cNvPr id="39" name="Gewinkelte Verbindung 38"/>
          <p:cNvCxnSpPr>
            <a:stCxn id="49" idx="3"/>
            <a:endCxn id="38" idx="1"/>
          </p:cNvCxnSpPr>
          <p:nvPr/>
        </p:nvCxnSpPr>
        <p:spPr>
          <a:xfrm flipV="1">
            <a:off x="3918280" y="2684735"/>
            <a:ext cx="1022888" cy="360792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ussdiagramm: Verzweigung 40"/>
          <p:cNvSpPr/>
          <p:nvPr/>
        </p:nvSpPr>
        <p:spPr>
          <a:xfrm>
            <a:off x="4905296" y="1728480"/>
            <a:ext cx="1188000" cy="432000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err="1" smtClean="0">
                <a:solidFill>
                  <a:schemeClr val="tx1"/>
                </a:solidFill>
              </a:rPr>
              <a:t>Habili</a:t>
            </a:r>
            <a:r>
              <a:rPr lang="de-DE" sz="900" u="sng" dirty="0" smtClean="0">
                <a:solidFill>
                  <a:schemeClr val="tx1"/>
                </a:solidFill>
              </a:rPr>
              <a:t>-tand/-in:</a:t>
            </a:r>
          </a:p>
        </p:txBody>
      </p:sp>
      <p:cxnSp>
        <p:nvCxnSpPr>
          <p:cNvPr id="42" name="Gerade Verbindung mit Pfeil 41"/>
          <p:cNvCxnSpPr>
            <a:stCxn id="38" idx="0"/>
            <a:endCxn id="41" idx="2"/>
          </p:cNvCxnSpPr>
          <p:nvPr/>
        </p:nvCxnSpPr>
        <p:spPr>
          <a:xfrm flipH="1" flipV="1">
            <a:off x="5499296" y="2160480"/>
            <a:ext cx="7102" cy="220318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4425936" y="1618650"/>
            <a:ext cx="792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überarbeitet</a:t>
            </a:r>
          </a:p>
          <a:p>
            <a:r>
              <a:rPr lang="de-DE" sz="800" dirty="0" smtClean="0"/>
              <a:t>nicht</a:t>
            </a:r>
            <a:endParaRPr lang="de-DE" sz="800" dirty="0"/>
          </a:p>
        </p:txBody>
      </p:sp>
      <p:cxnSp>
        <p:nvCxnSpPr>
          <p:cNvPr id="45" name="Gerade Verbindung mit Pfeil 44"/>
          <p:cNvCxnSpPr>
            <a:stCxn id="41" idx="0"/>
          </p:cNvCxnSpPr>
          <p:nvPr/>
        </p:nvCxnSpPr>
        <p:spPr>
          <a:xfrm flipV="1">
            <a:off x="5499296" y="1452300"/>
            <a:ext cx="5216" cy="27618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5480650" y="1509842"/>
            <a:ext cx="9805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überarbeitet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4020153" y="2364984"/>
            <a:ext cx="1087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bei </a:t>
            </a:r>
          </a:p>
          <a:p>
            <a:r>
              <a:rPr lang="de-DE" sz="800" dirty="0" smtClean="0"/>
              <a:t>Monografie (§8 (1))</a:t>
            </a:r>
            <a:endParaRPr lang="de-DE" sz="800" dirty="0"/>
          </a:p>
        </p:txBody>
      </p:sp>
      <p:sp>
        <p:nvSpPr>
          <p:cNvPr id="48" name="Flussdiagramm: Verzweigung 47"/>
          <p:cNvSpPr/>
          <p:nvPr/>
        </p:nvSpPr>
        <p:spPr>
          <a:xfrm>
            <a:off x="4905296" y="3864620"/>
            <a:ext cx="1188000" cy="432000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err="1" smtClean="0">
                <a:solidFill>
                  <a:schemeClr val="tx1"/>
                </a:solidFill>
              </a:rPr>
              <a:t>Habili</a:t>
            </a:r>
            <a:r>
              <a:rPr lang="de-DE" sz="900" u="sng" dirty="0" smtClean="0">
                <a:solidFill>
                  <a:schemeClr val="tx1"/>
                </a:solidFill>
              </a:rPr>
              <a:t>-tand/-in: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6026461" y="3895862"/>
            <a:ext cx="7392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wiederholt</a:t>
            </a:r>
            <a:endParaRPr lang="de-DE" sz="800" dirty="0"/>
          </a:p>
        </p:txBody>
      </p:sp>
      <p:cxnSp>
        <p:nvCxnSpPr>
          <p:cNvPr id="52" name="Gewinkelte Verbindung 51"/>
          <p:cNvCxnSpPr>
            <a:stCxn id="48" idx="3"/>
          </p:cNvCxnSpPr>
          <p:nvPr/>
        </p:nvCxnSpPr>
        <p:spPr>
          <a:xfrm flipH="1" flipV="1">
            <a:off x="5900512" y="1218300"/>
            <a:ext cx="192784" cy="2862320"/>
          </a:xfrm>
          <a:prstGeom prst="bentConnector3">
            <a:avLst>
              <a:gd name="adj1" fmla="val -276682"/>
            </a:avLst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41" idx="1"/>
            <a:endCxn id="144" idx="3"/>
          </p:cNvCxnSpPr>
          <p:nvPr/>
        </p:nvCxnSpPr>
        <p:spPr>
          <a:xfrm flipH="1">
            <a:off x="4422312" y="1944480"/>
            <a:ext cx="482984" cy="4737"/>
          </a:xfrm>
          <a:prstGeom prst="straightConnector1">
            <a:avLst/>
          </a:prstGeom>
          <a:ln w="952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winkelte Verbindung 65"/>
          <p:cNvCxnSpPr>
            <a:stCxn id="6" idx="2"/>
          </p:cNvCxnSpPr>
          <p:nvPr/>
        </p:nvCxnSpPr>
        <p:spPr>
          <a:xfrm rot="10800000" flipV="1">
            <a:off x="2245702" y="1232374"/>
            <a:ext cx="2929480" cy="695436"/>
          </a:xfrm>
          <a:prstGeom prst="bentConnector3">
            <a:avLst/>
          </a:prstGeom>
          <a:ln w="9525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>
            <a:stCxn id="35" idx="2"/>
            <a:endCxn id="48" idx="0"/>
          </p:cNvCxnSpPr>
          <p:nvPr/>
        </p:nvCxnSpPr>
        <p:spPr>
          <a:xfrm flipH="1">
            <a:off x="5499296" y="3650233"/>
            <a:ext cx="3193" cy="214387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>
            <a:stCxn id="48" idx="2"/>
          </p:cNvCxnSpPr>
          <p:nvPr/>
        </p:nvCxnSpPr>
        <p:spPr>
          <a:xfrm flipH="1">
            <a:off x="5497248" y="4296620"/>
            <a:ext cx="2048" cy="360088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lussdiagramm: Verzweigung 96"/>
          <p:cNvSpPr/>
          <p:nvPr/>
        </p:nvSpPr>
        <p:spPr>
          <a:xfrm>
            <a:off x="4905296" y="5304828"/>
            <a:ext cx="1188000" cy="432000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u="sng" dirty="0" err="1" smtClean="0">
                <a:solidFill>
                  <a:schemeClr val="tx1"/>
                </a:solidFill>
              </a:rPr>
              <a:t>Habili</a:t>
            </a:r>
            <a:r>
              <a:rPr lang="de-DE" sz="900" u="sng" dirty="0" smtClean="0">
                <a:solidFill>
                  <a:schemeClr val="tx1"/>
                </a:solidFill>
              </a:rPr>
              <a:t>-tand/-in:</a:t>
            </a:r>
          </a:p>
        </p:txBody>
      </p:sp>
      <p:sp>
        <p:nvSpPr>
          <p:cNvPr id="98" name="Textfeld 97"/>
          <p:cNvSpPr txBox="1"/>
          <p:nvPr/>
        </p:nvSpPr>
        <p:spPr>
          <a:xfrm>
            <a:off x="5469607" y="5017328"/>
            <a:ext cx="10311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wiederholt nicht</a:t>
            </a:r>
            <a:endParaRPr lang="de-DE" sz="800" dirty="0"/>
          </a:p>
        </p:txBody>
      </p:sp>
      <p:cxnSp>
        <p:nvCxnSpPr>
          <p:cNvPr id="84" name="Gerade Verbindung mit Pfeil 83"/>
          <p:cNvCxnSpPr>
            <a:stCxn id="97" idx="0"/>
          </p:cNvCxnSpPr>
          <p:nvPr/>
        </p:nvCxnSpPr>
        <p:spPr>
          <a:xfrm flipH="1" flipV="1">
            <a:off x="5497248" y="4858352"/>
            <a:ext cx="2048" cy="446476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>
            <a:stCxn id="112" idx="0"/>
            <a:endCxn id="97" idx="2"/>
          </p:cNvCxnSpPr>
          <p:nvPr/>
        </p:nvCxnSpPr>
        <p:spPr>
          <a:xfrm flipV="1">
            <a:off x="5498230" y="5736828"/>
            <a:ext cx="1066" cy="551306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winkelte Verbindung 103"/>
          <p:cNvCxnSpPr>
            <a:stCxn id="97" idx="1"/>
          </p:cNvCxnSpPr>
          <p:nvPr/>
        </p:nvCxnSpPr>
        <p:spPr>
          <a:xfrm rot="10800000">
            <a:off x="2233480" y="3991392"/>
            <a:ext cx="2671816" cy="1529436"/>
          </a:xfrm>
          <a:prstGeom prst="bentConnector3">
            <a:avLst>
              <a:gd name="adj1" fmla="val 22430"/>
            </a:avLst>
          </a:prstGeom>
          <a:ln w="9525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feld 132"/>
          <p:cNvSpPr txBox="1"/>
          <p:nvPr/>
        </p:nvSpPr>
        <p:spPr>
          <a:xfrm>
            <a:off x="4293096" y="5330760"/>
            <a:ext cx="10311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wiederholt</a:t>
            </a:r>
            <a:endParaRPr lang="de-DE" sz="800" dirty="0"/>
          </a:p>
        </p:txBody>
      </p:sp>
      <p:sp>
        <p:nvSpPr>
          <p:cNvPr id="136" name="Textfeld 135"/>
          <p:cNvSpPr txBox="1"/>
          <p:nvPr/>
        </p:nvSpPr>
        <p:spPr>
          <a:xfrm>
            <a:off x="2348880" y="3793192"/>
            <a:ext cx="23849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i="1" dirty="0" smtClean="0"/>
              <a:t>FR entscheidet über neues Themen &amp; neuen Termin</a:t>
            </a:r>
            <a:endParaRPr lang="de-DE" sz="800" i="1" dirty="0"/>
          </a:p>
        </p:txBody>
      </p:sp>
      <p:sp>
        <p:nvSpPr>
          <p:cNvPr id="143" name="Flussdiagramm: Grenzstelle 142"/>
          <p:cNvSpPr/>
          <p:nvPr/>
        </p:nvSpPr>
        <p:spPr>
          <a:xfrm>
            <a:off x="5283296" y="4646544"/>
            <a:ext cx="432000" cy="201644"/>
          </a:xfrm>
          <a:prstGeom prst="flowChartTerminator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Ende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44" name="Flussdiagramm: Grenzstelle 143"/>
          <p:cNvSpPr/>
          <p:nvPr/>
        </p:nvSpPr>
        <p:spPr>
          <a:xfrm>
            <a:off x="3990312" y="1848395"/>
            <a:ext cx="432000" cy="201644"/>
          </a:xfrm>
          <a:prstGeom prst="flowChartTerminator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Ende</a:t>
            </a:r>
            <a:endParaRPr lang="de-DE" sz="800" dirty="0">
              <a:solidFill>
                <a:schemeClr val="tx1"/>
              </a:solidFill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4910688" y="1012447"/>
            <a:ext cx="1296144" cy="463676"/>
            <a:chOff x="4910688" y="1012447"/>
            <a:chExt cx="1296144" cy="463676"/>
          </a:xfrm>
        </p:grpSpPr>
        <p:sp>
          <p:nvSpPr>
            <p:cNvPr id="5" name="Textfeld 4"/>
            <p:cNvSpPr txBox="1"/>
            <p:nvPr/>
          </p:nvSpPr>
          <p:spPr>
            <a:xfrm>
              <a:off x="4910688" y="1014458"/>
              <a:ext cx="129614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800" dirty="0"/>
                <a:t>überarbeitete </a:t>
              </a:r>
              <a:r>
                <a:rPr lang="de-DE" sz="800" dirty="0" smtClean="0"/>
                <a:t>Habilitations-</a:t>
              </a:r>
            </a:p>
            <a:p>
              <a:pPr algn="ctr"/>
              <a:r>
                <a:rPr lang="de-DE" sz="800" dirty="0" err="1" smtClean="0"/>
                <a:t>leistung</a:t>
              </a:r>
              <a:endParaRPr lang="de-DE" sz="800" dirty="0"/>
            </a:p>
          </p:txBody>
        </p:sp>
        <p:sp>
          <p:nvSpPr>
            <p:cNvPr id="6" name="Flussdiagramm: Daten 5"/>
            <p:cNvSpPr/>
            <p:nvPr/>
          </p:nvSpPr>
          <p:spPr>
            <a:xfrm>
              <a:off x="5085184" y="1012447"/>
              <a:ext cx="899978" cy="439853"/>
            </a:xfrm>
            <a:prstGeom prst="flowChartInputOutpu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89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Bildschirmpräsentation (4:3)</PresentationFormat>
  <Paragraphs>97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Prozessmanagementlegende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s.prasuhn</dc:creator>
  <cp:lastModifiedBy>s.prasuhn</cp:lastModifiedBy>
  <cp:revision>655</cp:revision>
  <cp:lastPrinted>2013-04-15T14:23:01Z</cp:lastPrinted>
  <dcterms:created xsi:type="dcterms:W3CDTF">2012-06-07T09:27:35Z</dcterms:created>
  <dcterms:modified xsi:type="dcterms:W3CDTF">2013-04-16T20:24:39Z</dcterms:modified>
</cp:coreProperties>
</file>