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313" r:id="rId5"/>
    <p:sldId id="293" r:id="rId6"/>
    <p:sldId id="294" r:id="rId7"/>
    <p:sldId id="296" r:id="rId8"/>
    <p:sldId id="295" r:id="rId9"/>
    <p:sldId id="262" r:id="rId10"/>
    <p:sldId id="307" r:id="rId11"/>
    <p:sldId id="297" r:id="rId12"/>
    <p:sldId id="298" r:id="rId13"/>
    <p:sldId id="299" r:id="rId14"/>
    <p:sldId id="300" r:id="rId15"/>
    <p:sldId id="302" r:id="rId16"/>
    <p:sldId id="305" r:id="rId17"/>
    <p:sldId id="304" r:id="rId18"/>
    <p:sldId id="261" r:id="rId19"/>
    <p:sldId id="263" r:id="rId20"/>
    <p:sldId id="267" r:id="rId21"/>
    <p:sldId id="265" r:id="rId22"/>
    <p:sldId id="272" r:id="rId23"/>
    <p:sldId id="277" r:id="rId24"/>
    <p:sldId id="278" r:id="rId25"/>
    <p:sldId id="308" r:id="rId26"/>
    <p:sldId id="315" r:id="rId27"/>
    <p:sldId id="306" r:id="rId28"/>
    <p:sldId id="312" r:id="rId29"/>
    <p:sldId id="276" r:id="rId30"/>
    <p:sldId id="310" r:id="rId31"/>
    <p:sldId id="309" r:id="rId32"/>
    <p:sldId id="311" r:id="rId33"/>
    <p:sldId id="314" r:id="rId34"/>
    <p:sldId id="290" r:id="rId35"/>
    <p:sldId id="316" r:id="rId36"/>
  </p:sldIdLst>
  <p:sldSz cx="9144000" cy="6858000" type="screen4x3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04" autoAdjust="0"/>
  </p:normalViewPr>
  <p:slideViewPr>
    <p:cSldViewPr snapToGrid="0">
      <p:cViewPr>
        <p:scale>
          <a:sx n="50" d="100"/>
          <a:sy n="50" d="100"/>
        </p:scale>
        <p:origin x="120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6T17:45:55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604 1 24575,'-3'0'0,"-14"0"0,1 0 0,-24 4 0,33-2 0,1 0 0,-1 0 0,1 0 0,-1 1 0,1-1 0,0 2 0,0-1 0,-10 8 0,-125 103 0,73-44 0,49-48 0,-41 35 0,33-36 0,18-15 0,0 0 0,0 1 0,1 0 0,0 1 0,0 0 0,0 0 0,1 0 0,1 1 0,-9 14 0,-6 16 0,16-31 0,1 0 0,-1 0 0,1 0 0,1 1 0,-1 0 0,2 0 0,-1 0 0,1 0 0,-1 14 0,2-9 0,0 0 0,1 1 0,1 17 0,0-27 0,-1-1 0,1 0 0,0 1 0,1-1 0,-1 0 0,1 0 0,0 0 0,0 0 0,0 0 0,0 0 0,5 6 0,12 9 0,1-1 0,1 0 0,0-2 0,1 0 0,1-2 0,45 22 0,-51-29 0,0 0 0,1-2 0,0 0 0,0-2 0,1 1 0,-1-2 0,1-1 0,-1 0 0,1-1 0,26-4 0,8-5 0,-34 6 0,37-3 0,-32 5 0,77-5 0,-89 5 0,0-2 0,0 0 0,0 0 0,-1-1 0,1-1 0,13-7 0,-8 3 0,1 0 0,0 0 0,-1-1 0,-1-1 0,1-1 0,-2 0 0,0-1 0,18-19 0,-30 26 0,0 0 0,0 0 0,-1 0 0,0-1 0,0 1 0,0-1 0,-1 0 0,0 1 0,0-1 0,0-9 0,4-21 0,-3 25 0,0 1 0,0-1 0,-1 0 0,-1 0 0,-1-16 0,0 23 0,1 0 0,-2-1 0,1 1 0,0 0 0,-1-1 0,0 1 0,0 0 0,-1 0 0,0 0 0,1 1 0,-2-1 0,1 1 0,-6-7 0,-140-137 0,85 80 0,10 13 0,51 53 0,0-1 0,0 1 0,0 0 0,0 0 0,-1 1 0,1-1 0,-1 1 0,1-1 0,-1 1 0,-3 0 0,-43-7 0,33 6 0,-23-2-682,-60 1-1,85 4-6143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48:47.741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48:48.953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12,'0'-5,"0"-2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50:16.735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50:17.409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44 1,'-5'0,"-7"5,-2 7,2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50:18.212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50:18.606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0,'5'0,"7"0,1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50:19.536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47:04.900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0,'424'0,"-400"1,42 8,-15-1,-26-4,32 9,-39-8,1 0,-1-2,38 3,-15-6,-3-1,-1 2,60 8,-79-6,0 0,0-2,0 0,1-1,-1-1,0-1,0 0,0-1,0-1,23-9,10 4,-38 7,-17 1,-14 3,-1 0,1 1,-27 8,23-5,-37 5,-143-8,106-5,5 0,-100 5,132 5,38-4,-40 2,-239-7,269-2,20-1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47:09.027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48:43.094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48:43.875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48:44.663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48:45.288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48:46.136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0,'0'5,"0"2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7:48:46.873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FC55-DDF2-475F-A7F2-42A47D26E90A}" type="datetimeFigureOut">
              <a:rPr lang="en-SE" smtClean="0"/>
              <a:t>2023-04-14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0E47-9AE2-46DF-A06D-EC7A1D32E6C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8500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48295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20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5051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81294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22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44709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60E47-9AE2-46DF-A06D-EC7A1D32E6C4}" type="slidenum">
              <a:rPr kumimoji="0" lang="en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60E47-9AE2-46DF-A06D-EC7A1D32E6C4}" type="slidenum">
              <a:rPr kumimoji="0" lang="en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45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35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3041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8044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9300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4697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1910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62296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53224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2569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0E47-9AE2-46DF-A06D-EC7A1D32E6C4}" type="slidenum">
              <a:rPr lang="en-SE" smtClean="0"/>
              <a:t>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114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0148-437F-42D2-0385-CEB3870E5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E38DC-ABC2-6C8D-DC0F-5246C7B72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BF2A-208F-C0A4-E7C9-A2EC99D0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5DA48-588A-56C8-CA76-C372EB57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0B882-20E8-4F49-EAD0-595D85AB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36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8709-499F-01EB-9361-A1CA9F32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66AD4-EC1A-4C18-65B2-1D29A98C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3ACE4-1CE8-3DC7-AD0F-73AFA157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6EE49-D0E0-E550-CE98-9405E61E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7522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52F4-035D-3CD2-C176-B3C2380E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FF6BF-5D44-6082-5DC3-80E5C866E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BA72F-041F-D75A-DED4-4AF1EDD6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FC5E5-3A5A-980D-89F1-3E946AE5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6AB92-17F4-2592-6AA0-90CA32F8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130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E8C65-AD04-2F85-06F8-37EC01913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E28B5-765F-B90F-6773-48A71DF41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0E355-6DB6-5357-FEA3-93A8BEB1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48210-6193-40C7-5763-B6E98E19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7C46A-9109-3FC4-503A-9C75AD02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9891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D1A0-C951-EAC6-C6B0-A188BF6B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9EE9-7C9C-D244-150D-2057C29FC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E8097-6AF9-ACC0-5C7B-0A3542AD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3AAC3-EE8F-790B-96F7-1F4633C2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77133-E06B-5D9F-A1CD-FCD42320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6657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B373-BA84-4039-1415-A6591076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16DFE-DC75-A7E4-AAE7-D55B5E5CB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48AB9-3DDC-952A-A152-6F942BC4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2EB0A-73AE-933E-AD32-99EDD5E3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77F73-62AC-C8CB-7487-D9053D21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9291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ACFF2-02BE-1772-24B4-D0508420E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4399F-BA66-EA02-8DED-09B8818B7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84C4B-63AB-1181-4E82-EEEA19D6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755B0-1327-3945-85D1-E9527A51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F2B9F-2BA0-F3EE-CD30-CFE44684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057FA5D-2F9D-C751-1EDD-72DFAB79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339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4F07-E75B-0B1D-4638-0EA40FC9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BD51D-4A3B-9EE4-A8A8-63129661B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1F0E5-9785-0288-DD55-4895D053D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7F7B4-A0CF-17B4-B97B-CB1416FDA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1296D-597D-9E04-DAEE-75C487F5C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2481F-1763-2B06-FA62-3EC5FF6D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B1683-6777-BB49-503A-DE6704E5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17917-47E1-F3C3-F6B0-34FFDCFD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1281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01B1-DB0B-A5F1-C6DE-DCD32C0C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85EE1-2512-1272-B8D6-B5A7EC80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30CD4-CAB8-FDA9-269A-27CB5520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D71D6-8A98-C736-8601-DC02D4AA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9337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CEF00-15FF-728F-E77E-3FB4CF24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B46D3-988C-EA6A-D1D2-8F10C56E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5F01-76C4-DBBD-1BB8-F1102D93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6398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C9EF-4039-24E6-3334-280343D3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8C388-519D-C5EF-CEE4-316A3347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C9CC1-34ED-CC0D-C39F-ED4AD2306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933C0-A86B-17D5-D364-045740D9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B39B6-5067-FCA4-6179-71E7A5AE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1E329-7465-31C8-693C-63099971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18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B502D8-F72F-3D3B-EAF3-24166F245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A4B8F-95CF-3661-07FD-7DB8556D5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320F-4F78-7100-7AB4-8E2D38C6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E"/>
              <a:t>25.11.2022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C7C70-40F2-C81A-3183-96E1A778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D405E-7F4F-691C-D0CB-76C1FC8A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6787E0-3B11-87CE-794E-F3D35DFF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0181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4000"/>
                    </a14:imgEffect>
                  </a14:imgLayer>
                </a14:imgProps>
              </a:ext>
            </a:extLst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15D6B-F9D2-4A95-A062-F2D75CDF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849F2-F17C-B155-FDBD-D39F5601C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8E568-322C-1BA1-AE86-1C4379396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E"/>
              <a:t>25.11.2022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65C20-287E-A3AE-3B68-B84E5ABEE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Mouse tracking for on-line processing</a:t>
            </a:r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FA8F5-347F-D3F3-1E16-8C53287A3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E902-F38C-46FF-9ECF-89FCDE58B9A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35540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0.png"/><Relationship Id="rId5" Type="http://schemas.openxmlformats.org/officeDocument/2006/relationships/customXml" Target="../ink/ink2.xml"/><Relationship Id="rId4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11.xml"/><Relationship Id="rId3" Type="http://schemas.openxmlformats.org/officeDocument/2006/relationships/image" Target="../media/image31.jp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0.png"/><Relationship Id="rId11" Type="http://schemas.openxmlformats.org/officeDocument/2006/relationships/customXml" Target="../ink/ink9.xml"/><Relationship Id="rId5" Type="http://schemas.openxmlformats.org/officeDocument/2006/relationships/customXml" Target="../ink/ink4.xml"/><Relationship Id="rId10" Type="http://schemas.openxmlformats.org/officeDocument/2006/relationships/customXml" Target="../ink/ink8.xml"/><Relationship Id="rId4" Type="http://schemas.openxmlformats.org/officeDocument/2006/relationships/hyperlink" Target="https://doi.org/10.1016/j.chb.2020.106453" TargetMode="External"/><Relationship Id="rId9" Type="http://schemas.openxmlformats.org/officeDocument/2006/relationships/customXml" Target="../ink/ink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4.jp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jpg"/><Relationship Id="rId7" Type="http://schemas.openxmlformats.org/officeDocument/2006/relationships/customXml" Target="../ink/ink13.xml"/><Relationship Id="rId12" Type="http://schemas.openxmlformats.org/officeDocument/2006/relationships/customXml" Target="../ink/ink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0.png"/><Relationship Id="rId11" Type="http://schemas.openxmlformats.org/officeDocument/2006/relationships/image" Target="../media/image37.png"/><Relationship Id="rId5" Type="http://schemas.openxmlformats.org/officeDocument/2006/relationships/customXml" Target="../ink/ink12.xml"/><Relationship Id="rId10" Type="http://schemas.openxmlformats.org/officeDocument/2006/relationships/customXml" Target="../ink/ink15.xml"/><Relationship Id="rId4" Type="http://schemas.openxmlformats.org/officeDocument/2006/relationships/hyperlink" Target="https://doi.org/10.4324/9781315160559-10" TargetMode="External"/><Relationship Id="rId9" Type="http://schemas.openxmlformats.org/officeDocument/2006/relationships/customXml" Target="../ink/ink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doi.org/10.3758/s13428-018-01194-x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2249-7586-CF4A-815F-7BB60C5C2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36600"/>
            <a:ext cx="6858000" cy="2387600"/>
          </a:xfrm>
        </p:spPr>
        <p:txBody>
          <a:bodyPr>
            <a:normAutofit/>
          </a:bodyPr>
          <a:lstStyle/>
          <a:p>
            <a:r>
              <a:rPr lang="en-GB" sz="5000" dirty="0"/>
              <a:t>On-line effects of visual and syntactic cues on sentence processing</a:t>
            </a:r>
            <a:endParaRPr lang="en-SE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C67BF-C9E1-C823-A62A-4A2AE334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10465"/>
            <a:ext cx="9144000" cy="2468880"/>
          </a:xfrm>
        </p:spPr>
        <p:txBody>
          <a:bodyPr>
            <a:normAutofit fontScale="92500" lnSpcReduction="20000"/>
          </a:bodyPr>
          <a:lstStyle/>
          <a:p>
            <a:r>
              <a:rPr lang="en-GB" sz="2600" cap="small" dirty="0">
                <a:solidFill>
                  <a:schemeClr val="accent6"/>
                </a:solidFill>
              </a:rPr>
              <a:t>A Focus on Methods</a:t>
            </a:r>
          </a:p>
          <a:p>
            <a:endParaRPr lang="en-GB" dirty="0"/>
          </a:p>
          <a:p>
            <a:pPr>
              <a:lnSpc>
                <a:spcPct val="200000"/>
              </a:lnSpc>
            </a:pPr>
            <a:r>
              <a:rPr lang="en-GB" sz="2200" cap="small" dirty="0"/>
              <a:t>Carlotta Isabella Zona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chemeClr val="accent6"/>
                </a:solidFill>
              </a:rPr>
              <a:t>(Uni Potsdam)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chemeClr val="accent6"/>
                </a:solidFill>
              </a:rPr>
              <a:t>zona@uni-potsdam.de</a:t>
            </a:r>
          </a:p>
          <a:p>
            <a:r>
              <a:rPr lang="en-GB" sz="2200" dirty="0"/>
              <a:t>Mouse-tracking workshop</a:t>
            </a:r>
          </a:p>
          <a:p>
            <a:r>
              <a:rPr lang="en-GB" sz="1600" dirty="0" err="1">
                <a:solidFill>
                  <a:schemeClr val="accent6"/>
                </a:solidFill>
              </a:rPr>
              <a:t>UiT</a:t>
            </a:r>
            <a:endParaRPr lang="en-GB" sz="1600" dirty="0">
              <a:solidFill>
                <a:schemeClr val="accent6"/>
              </a:solidFill>
            </a:endParaRPr>
          </a:p>
          <a:p>
            <a:r>
              <a:rPr lang="en-GB" sz="1600" dirty="0">
                <a:solidFill>
                  <a:schemeClr val="accent6"/>
                </a:solidFill>
              </a:rPr>
              <a:t>30.03.2023</a:t>
            </a:r>
            <a:endParaRPr lang="en-SE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7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F1BAC-205A-79F2-3F89-2721ADF92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149826"/>
            <a:ext cx="8271510" cy="506634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User-friendly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Cost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Support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Data loss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	e.g., only works on Windows 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10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070725" cy="528320"/>
          </a:xfrm>
        </p:spPr>
        <p:txBody>
          <a:bodyPr>
            <a:noAutofit/>
          </a:bodyPr>
          <a:lstStyle/>
          <a:p>
            <a:r>
              <a:rPr lang="en-GB" dirty="0"/>
              <a:t>Experimental script in E-Prime</a:t>
            </a:r>
            <a:endParaRPr lang="en-SE" dirty="0"/>
          </a:p>
        </p:txBody>
      </p:sp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5C23CA97-66A8-E4DE-D8BB-248B7CD25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7768" y="3728562"/>
            <a:ext cx="914400" cy="914400"/>
          </a:xfrm>
          <a:prstGeom prst="rect">
            <a:avLst/>
          </a:prstGeom>
        </p:spPr>
      </p:pic>
      <p:pic>
        <p:nvPicPr>
          <p:cNvPr id="8" name="Graphic 7" descr="Badge Cross with solid fill">
            <a:extLst>
              <a:ext uri="{FF2B5EF4-FFF2-40B4-BE49-F238E27FC236}">
                <a16:creationId xmlns:a16="http://schemas.microsoft.com/office/drawing/2014/main" id="{B8737C91-7B0A-CF20-342E-BA2A9A4BE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8950" y="1192212"/>
            <a:ext cx="914400" cy="914400"/>
          </a:xfrm>
          <a:prstGeom prst="rect">
            <a:avLst/>
          </a:prstGeom>
        </p:spPr>
      </p:pic>
      <p:pic>
        <p:nvPicPr>
          <p:cNvPr id="9" name="Graphic 8" descr="Badge Cross with solid fill">
            <a:extLst>
              <a:ext uri="{FF2B5EF4-FFF2-40B4-BE49-F238E27FC236}">
                <a16:creationId xmlns:a16="http://schemas.microsoft.com/office/drawing/2014/main" id="{D0C3E304-B8E8-0EC0-ABF7-DE90B92FC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6586" y="1981994"/>
            <a:ext cx="914400" cy="914400"/>
          </a:xfrm>
          <a:prstGeom prst="rect">
            <a:avLst/>
          </a:prstGeom>
        </p:spPr>
      </p:pic>
      <p:pic>
        <p:nvPicPr>
          <p:cNvPr id="10" name="Graphic 9" descr="Badge Cross with solid fill">
            <a:extLst>
              <a:ext uri="{FF2B5EF4-FFF2-40B4-BE49-F238E27FC236}">
                <a16:creationId xmlns:a16="http://schemas.microsoft.com/office/drawing/2014/main" id="{6073D222-741A-C5AE-59CE-845DC3ACA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7768" y="2869723"/>
            <a:ext cx="914400" cy="914400"/>
          </a:xfrm>
          <a:prstGeom prst="rect">
            <a:avLst/>
          </a:prstGeom>
        </p:spPr>
      </p:pic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5EC5744-0B44-E6B0-A208-750B68E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9227E71-9C25-0584-93A9-06F25BD5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690F92-A37D-54FD-CF9D-6571AC925D73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49520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11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070725" cy="528320"/>
          </a:xfrm>
        </p:spPr>
        <p:txBody>
          <a:bodyPr>
            <a:noAutofit/>
          </a:bodyPr>
          <a:lstStyle/>
          <a:p>
            <a:r>
              <a:rPr lang="en-GB" dirty="0"/>
              <a:t>Experimental script in E-Prime</a:t>
            </a:r>
            <a:endParaRPr lang="en-SE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5EC5744-0B44-E6B0-A208-750B68E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9227E71-9C25-0584-93A9-06F25BD5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690F92-A37D-54FD-CF9D-6571AC925D73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0D4924-B9CF-289F-CFC8-432316A4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9" y="1206501"/>
            <a:ext cx="8929361" cy="28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6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12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070725" cy="528320"/>
          </a:xfrm>
        </p:spPr>
        <p:txBody>
          <a:bodyPr>
            <a:noAutofit/>
          </a:bodyPr>
          <a:lstStyle/>
          <a:p>
            <a:r>
              <a:rPr lang="en-GB" dirty="0"/>
              <a:t>Experimental script in E-Prime</a:t>
            </a:r>
            <a:endParaRPr lang="en-SE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5EC5744-0B44-E6B0-A208-750B68E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9227E71-9C25-0584-93A9-06F25BD5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690F92-A37D-54FD-CF9D-6571AC925D73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21394D-C440-0E1C-1380-AAFD3FA29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8" y="1162612"/>
            <a:ext cx="8981544" cy="30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4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13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070725" cy="528320"/>
          </a:xfrm>
        </p:spPr>
        <p:txBody>
          <a:bodyPr>
            <a:noAutofit/>
          </a:bodyPr>
          <a:lstStyle/>
          <a:p>
            <a:r>
              <a:rPr lang="en-GB" dirty="0"/>
              <a:t>Experimental script in E-Prime</a:t>
            </a:r>
            <a:endParaRPr lang="en-SE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5EC5744-0B44-E6B0-A208-750B68E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9227E71-9C25-0584-93A9-06F25BD5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690F92-A37D-54FD-CF9D-6571AC925D73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21394D-C440-0E1C-1380-AAFD3FA29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77" y="1047428"/>
            <a:ext cx="8839445" cy="40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F1BAC-205A-79F2-3F89-2721ADF92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149826"/>
            <a:ext cx="8271510" cy="506634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User-friendly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Cost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Support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/>
              <a:t>Data loss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14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070725" cy="528320"/>
          </a:xfrm>
        </p:spPr>
        <p:txBody>
          <a:bodyPr>
            <a:noAutofit/>
          </a:bodyPr>
          <a:lstStyle/>
          <a:p>
            <a:r>
              <a:rPr lang="en-GB" dirty="0"/>
              <a:t>Administering with E-</a:t>
            </a:r>
            <a:r>
              <a:rPr lang="en-GB" dirty="0" err="1"/>
              <a:t>PrimeGO</a:t>
            </a:r>
            <a:endParaRPr lang="en-SE" dirty="0"/>
          </a:p>
        </p:txBody>
      </p:sp>
      <p:pic>
        <p:nvPicPr>
          <p:cNvPr id="10" name="Graphic 9" descr="Badge Cross with solid fill">
            <a:extLst>
              <a:ext uri="{FF2B5EF4-FFF2-40B4-BE49-F238E27FC236}">
                <a16:creationId xmlns:a16="http://schemas.microsoft.com/office/drawing/2014/main" id="{6073D222-741A-C5AE-59CE-845DC3ACA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7310" y="2858453"/>
            <a:ext cx="914400" cy="914400"/>
          </a:xfrm>
          <a:prstGeom prst="rect">
            <a:avLst/>
          </a:prstGeom>
        </p:spPr>
      </p:pic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5EC5744-0B44-E6B0-A208-750B68E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9227E71-9C25-0584-93A9-06F25BD5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690F92-A37D-54FD-CF9D-6571AC925D73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pic>
        <p:nvPicPr>
          <p:cNvPr id="5" name="Graphic 4" descr="Badge Tick1 with solid fill">
            <a:extLst>
              <a:ext uri="{FF2B5EF4-FFF2-40B4-BE49-F238E27FC236}">
                <a16:creationId xmlns:a16="http://schemas.microsoft.com/office/drawing/2014/main" id="{558DBBEC-3E56-0B30-2CFC-1507E447C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3004" y="1176019"/>
            <a:ext cx="914400" cy="914400"/>
          </a:xfrm>
          <a:prstGeom prst="rect">
            <a:avLst/>
          </a:prstGeom>
        </p:spPr>
      </p:pic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1D2B6A6D-ADA3-5497-DB31-E1A7E4A3A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5827" y="2017236"/>
            <a:ext cx="914400" cy="914400"/>
          </a:xfrm>
          <a:prstGeom prst="rect">
            <a:avLst/>
          </a:prstGeom>
        </p:spPr>
      </p:pic>
      <p:pic>
        <p:nvPicPr>
          <p:cNvPr id="14" name="Graphic 13" descr="Badge Cross with solid fill">
            <a:extLst>
              <a:ext uri="{FF2B5EF4-FFF2-40B4-BE49-F238E27FC236}">
                <a16:creationId xmlns:a16="http://schemas.microsoft.com/office/drawing/2014/main" id="{00A82F85-3AA9-BC20-8FFE-E3CBD0E78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7310" y="37258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02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15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070725" cy="528320"/>
          </a:xfrm>
        </p:spPr>
        <p:txBody>
          <a:bodyPr>
            <a:noAutofit/>
          </a:bodyPr>
          <a:lstStyle/>
          <a:p>
            <a:r>
              <a:rPr lang="en-GB" dirty="0"/>
              <a:t>Administering with E-</a:t>
            </a:r>
            <a:r>
              <a:rPr lang="en-GB" dirty="0" err="1"/>
              <a:t>PrimeGO</a:t>
            </a:r>
            <a:endParaRPr lang="en-SE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5EC5744-0B44-E6B0-A208-750B68E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9227E71-9C25-0584-93A9-06F25BD5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690F92-A37D-54FD-CF9D-6571AC925D73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1B31A3-70AB-9B6F-4EB1-65FDC67F7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83959"/>
            <a:ext cx="85725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16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070725" cy="528320"/>
          </a:xfrm>
        </p:spPr>
        <p:txBody>
          <a:bodyPr>
            <a:noAutofit/>
          </a:bodyPr>
          <a:lstStyle/>
          <a:p>
            <a:r>
              <a:rPr lang="en-GB" dirty="0"/>
              <a:t>Administering with E-</a:t>
            </a:r>
            <a:r>
              <a:rPr lang="en-GB" dirty="0" err="1"/>
              <a:t>PrimeGO</a:t>
            </a:r>
            <a:endParaRPr lang="en-SE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5EC5744-0B44-E6B0-A208-750B68E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9227E71-9C25-0584-93A9-06F25BD5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690F92-A37D-54FD-CF9D-6571AC925D73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63EA708-D2CB-A39E-E3F7-C28BAEFED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5" y="1196888"/>
            <a:ext cx="8840770" cy="44642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AA4969-FF35-7D02-4AB2-EE18F0D3045F}"/>
                  </a:ext>
                </a:extLst>
              </p14:cNvPr>
              <p14:cNvContentPartPr/>
              <p14:nvPr/>
            </p14:nvContentPartPr>
            <p14:xfrm>
              <a:off x="373420" y="4539860"/>
              <a:ext cx="357480" cy="30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AA4969-FF35-7D02-4AB2-EE18F0D304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780" y="4531220"/>
                <a:ext cx="37512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950939-72E1-C360-7328-D3714F6600D4}"/>
                  </a:ext>
                </a:extLst>
              </p14:cNvPr>
              <p14:cNvContentPartPr/>
              <p14:nvPr/>
            </p14:nvContentPartPr>
            <p14:xfrm>
              <a:off x="4857580" y="2686100"/>
              <a:ext cx="453240" cy="32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950939-72E1-C360-7328-D3714F6600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9940" y="2650100"/>
                <a:ext cx="4888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8DCDFE8-27B4-BE84-1D13-C6147075E448}"/>
                  </a:ext>
                </a:extLst>
              </p14:cNvPr>
              <p14:cNvContentPartPr/>
              <p14:nvPr/>
            </p14:nvContentPartPr>
            <p14:xfrm>
              <a:off x="-2146888" y="205033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8DCDFE8-27B4-BE84-1D13-C6147075E4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164528" y="2014333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8972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17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070725" cy="528320"/>
          </a:xfrm>
        </p:spPr>
        <p:txBody>
          <a:bodyPr>
            <a:noAutofit/>
          </a:bodyPr>
          <a:lstStyle/>
          <a:p>
            <a:r>
              <a:rPr lang="en-GB" dirty="0"/>
              <a:t>Administering with E-</a:t>
            </a:r>
            <a:r>
              <a:rPr lang="en-GB" dirty="0" err="1"/>
              <a:t>PrimeGO</a:t>
            </a:r>
            <a:endParaRPr lang="en-SE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5EC5744-0B44-E6B0-A208-750B68E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9227E71-9C25-0584-93A9-06F25BD5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690F92-A37D-54FD-CF9D-6571AC925D73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145D9-5601-1AC3-FB9E-722323B3E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73205"/>
            <a:ext cx="8991600" cy="23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2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18</a:t>
            </a:fld>
            <a:endParaRPr lang="en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79587-1CE6-B426-76EF-4FDC808C5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1313" y="784858"/>
            <a:ext cx="4875999" cy="5266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579892-0FF8-05D6-0669-FDAFE57FC16B}"/>
              </a:ext>
            </a:extLst>
          </p:cNvPr>
          <p:cNvSpPr txBox="1"/>
          <p:nvPr/>
        </p:nvSpPr>
        <p:spPr>
          <a:xfrm>
            <a:off x="3623310" y="6033516"/>
            <a:ext cx="24917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4" tooltip="Persistent link using digital object identifier"/>
              </a:rPr>
              <a:t>https://doi.org/10.1016/j.chb.2020.106453</a:t>
            </a:r>
            <a:endParaRPr lang="en-SE" sz="1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BFC012-AF74-04E0-22E2-E774C15F867A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24A4295-034C-86A1-5F51-B831DDD7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E4540E8-C017-8293-8380-DF6BFEAA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A1CE84-BDB3-903F-FA49-F69BFE7CE98E}"/>
                  </a:ext>
                </a:extLst>
              </p14:cNvPr>
              <p14:cNvContentPartPr/>
              <p14:nvPr/>
            </p14:nvContentPartPr>
            <p14:xfrm>
              <a:off x="6618411" y="1621851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A1CE84-BDB3-903F-FA49-F69BFE7CE9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0411" y="158621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F67B3DE-F03F-DCF2-98BF-79A63DCB8057}"/>
                  </a:ext>
                </a:extLst>
              </p14:cNvPr>
              <p14:cNvContentPartPr/>
              <p14:nvPr/>
            </p14:nvContentPartPr>
            <p14:xfrm>
              <a:off x="6683931" y="1262571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F67B3DE-F03F-DCF2-98BF-79A63DCB80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5931" y="122693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2299D6F-204F-810A-9EAB-04F3AA7F181E}"/>
                  </a:ext>
                </a:extLst>
              </p14:cNvPr>
              <p14:cNvContentPartPr/>
              <p14:nvPr/>
            </p14:nvContentPartPr>
            <p14:xfrm>
              <a:off x="6901731" y="946851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2299D6F-204F-810A-9EAB-04F3AA7F18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3731" y="91085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E875F76-4A7C-EDD1-7D22-0D4EB0523F47}"/>
                  </a:ext>
                </a:extLst>
              </p14:cNvPr>
              <p14:cNvContentPartPr/>
              <p14:nvPr/>
            </p14:nvContentPartPr>
            <p14:xfrm>
              <a:off x="8033571" y="145841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E875F76-4A7C-EDD1-7D22-0D4EB0523F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5571" y="142241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B5A910B-C259-CE01-5A43-235A46D1C65A}"/>
                  </a:ext>
                </a:extLst>
              </p14:cNvPr>
              <p14:cNvContentPartPr/>
              <p14:nvPr/>
            </p14:nvContentPartPr>
            <p14:xfrm>
              <a:off x="3363291" y="2927931"/>
              <a:ext cx="360" cy="4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B5A910B-C259-CE01-5A43-235A46D1C6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5651" y="2891931"/>
                <a:ext cx="36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6DE3B2E-E256-F1D7-7B1D-6797010CEA78}"/>
                  </a:ext>
                </a:extLst>
              </p14:cNvPr>
              <p14:cNvContentPartPr/>
              <p14:nvPr/>
            </p14:nvContentPartPr>
            <p14:xfrm>
              <a:off x="1208331" y="2938731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6DE3B2E-E256-F1D7-7B1D-6797010CEA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0691" y="290309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7BC900-EB97-5437-7BB5-6E6C0098A110}"/>
                  </a:ext>
                </a:extLst>
              </p14:cNvPr>
              <p14:cNvContentPartPr/>
              <p14:nvPr/>
            </p14:nvContentPartPr>
            <p14:xfrm>
              <a:off x="-1981269" y="387509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7BC900-EB97-5437-7BB5-6E6C0098A1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998909" y="383945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AE1EF88-70F6-77E4-F163-7160F8EA7FCF}"/>
                  </a:ext>
                </a:extLst>
              </p14:cNvPr>
              <p14:cNvContentPartPr/>
              <p14:nvPr/>
            </p14:nvContentPartPr>
            <p14:xfrm>
              <a:off x="4865571" y="3500691"/>
              <a:ext cx="360" cy="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AE1EF88-70F6-77E4-F163-7160F8EA7F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7931" y="3464691"/>
                <a:ext cx="36000" cy="763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574207EB-28E8-4E59-DD5A-E98224B9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6502734" cy="528320"/>
          </a:xfrm>
        </p:spPr>
        <p:txBody>
          <a:bodyPr>
            <a:noAutofit/>
          </a:bodyPr>
          <a:lstStyle/>
          <a:p>
            <a:r>
              <a:rPr lang="en-GB" dirty="0"/>
              <a:t>Data analysis with </a:t>
            </a:r>
            <a:r>
              <a:rPr lang="en-GB" i="1" dirty="0"/>
              <a:t>mousetrap</a:t>
            </a:r>
            <a:endParaRPr lang="en-SE" i="1" dirty="0"/>
          </a:p>
        </p:txBody>
      </p:sp>
    </p:spTree>
    <p:extLst>
      <p:ext uri="{BB962C8B-B14F-4D97-AF65-F5344CB8AC3E}">
        <p14:creationId xmlns:p14="http://schemas.microsoft.com/office/powerpoint/2010/main" val="2299807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19</a:t>
            </a:fld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6502734" cy="528320"/>
          </a:xfrm>
        </p:spPr>
        <p:txBody>
          <a:bodyPr>
            <a:noAutofit/>
          </a:bodyPr>
          <a:lstStyle/>
          <a:p>
            <a:r>
              <a:rPr lang="en-GB" dirty="0"/>
              <a:t>Modelling change over time</a:t>
            </a:r>
            <a:endParaRPr lang="en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2F3737-3F79-44B6-EAD3-D073864A4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93" y="1604555"/>
            <a:ext cx="5912889" cy="2480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FC36C6-47AE-0901-E3B5-E1422AD82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706" y="2976830"/>
            <a:ext cx="6726644" cy="2722929"/>
          </a:xfrm>
          <a:prstGeom prst="rect">
            <a:avLst/>
          </a:prstGeom>
          <a:effectLst>
            <a:outerShdw blurRad="152400" dist="38100" dir="13500000" algn="br" rotWithShape="0">
              <a:prstClr val="black">
                <a:alpha val="58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E32EA5-9016-004A-78A6-119A7004EA8C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59DC266-45CA-06E3-488F-AB621745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01C34FB-3EBC-4ED2-8C03-755B4721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1270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F1BAC-205A-79F2-3F89-2721ADF92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027906"/>
            <a:ext cx="8271510" cy="50663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Introduction</a:t>
            </a: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Methods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Script with E-Prime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Administer with E-</a:t>
            </a:r>
            <a:r>
              <a:rPr lang="en-GB" sz="2200" dirty="0" err="1"/>
              <a:t>PrimeGO</a:t>
            </a:r>
            <a:endParaRPr lang="en-GB" sz="2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Analyses of time-series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Conclusions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Questions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401B-EE34-FE0A-BB7B-FCBE6C0C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D21D3-C5AA-7B8F-6260-5773DC9B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2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37489"/>
            <a:ext cx="3028950" cy="528320"/>
          </a:xfrm>
        </p:spPr>
        <p:txBody>
          <a:bodyPr>
            <a:noAutofit/>
          </a:bodyPr>
          <a:lstStyle/>
          <a:p>
            <a:r>
              <a:rPr lang="en-GB" dirty="0"/>
              <a:t>Today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1548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20</a:t>
            </a:fld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6502734" cy="528320"/>
          </a:xfrm>
        </p:spPr>
        <p:txBody>
          <a:bodyPr>
            <a:noAutofit/>
          </a:bodyPr>
          <a:lstStyle/>
          <a:p>
            <a:r>
              <a:rPr lang="en-GB" dirty="0"/>
              <a:t>Modelling change over time</a:t>
            </a:r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E20F2-5E8C-7529-31CA-33E5C45F2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5"/>
          <a:stretch/>
        </p:blipFill>
        <p:spPr>
          <a:xfrm>
            <a:off x="1399709" y="765809"/>
            <a:ext cx="7464035" cy="551521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1B3429-07E1-EAF4-D9D6-EB99DCBAE8EE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BC50DCF2-DD86-AE56-8C31-CDD52C45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1B7D337-AC38-49CF-ED7C-2D27FF1C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pic>
        <p:nvPicPr>
          <p:cNvPr id="5" name="Graphic 4" descr="Towel with solid fill">
            <a:extLst>
              <a:ext uri="{FF2B5EF4-FFF2-40B4-BE49-F238E27FC236}">
                <a16:creationId xmlns:a16="http://schemas.microsoft.com/office/drawing/2014/main" id="{71369DF0-99E5-CE61-809C-33FFB67E4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874" y="2871511"/>
            <a:ext cx="758108" cy="758108"/>
          </a:xfrm>
          <a:prstGeom prst="rect">
            <a:avLst/>
          </a:prstGeom>
        </p:spPr>
      </p:pic>
      <p:pic>
        <p:nvPicPr>
          <p:cNvPr id="6" name="Graphic 5" descr="Apple with solid fill">
            <a:extLst>
              <a:ext uri="{FF2B5EF4-FFF2-40B4-BE49-F238E27FC236}">
                <a16:creationId xmlns:a16="http://schemas.microsoft.com/office/drawing/2014/main" id="{126F1CA4-B682-F3E5-65FC-90FA5DBB1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337" y="2727133"/>
            <a:ext cx="593030" cy="593030"/>
          </a:xfrm>
          <a:prstGeom prst="rect">
            <a:avLst/>
          </a:prstGeom>
        </p:spPr>
      </p:pic>
      <p:pic>
        <p:nvPicPr>
          <p:cNvPr id="10" name="Graphic 9" descr="Apple with solid fill">
            <a:extLst>
              <a:ext uri="{FF2B5EF4-FFF2-40B4-BE49-F238E27FC236}">
                <a16:creationId xmlns:a16="http://schemas.microsoft.com/office/drawing/2014/main" id="{42D6179F-869B-5CA2-2952-7E9FC52BC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54" y="2110530"/>
            <a:ext cx="541272" cy="541272"/>
          </a:xfrm>
          <a:prstGeom prst="rect">
            <a:avLst/>
          </a:prstGeom>
        </p:spPr>
      </p:pic>
      <p:pic>
        <p:nvPicPr>
          <p:cNvPr id="11" name="Graphic 10" descr="Packing Box Open with solid fill">
            <a:extLst>
              <a:ext uri="{FF2B5EF4-FFF2-40B4-BE49-F238E27FC236}">
                <a16:creationId xmlns:a16="http://schemas.microsoft.com/office/drawing/2014/main" id="{9E4F1BA2-5680-936C-F656-F1C0C2BCF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234" y="2824670"/>
            <a:ext cx="804949" cy="804949"/>
          </a:xfrm>
          <a:prstGeom prst="rect">
            <a:avLst/>
          </a:prstGeom>
        </p:spPr>
      </p:pic>
      <p:pic>
        <p:nvPicPr>
          <p:cNvPr id="12" name="Graphic 11" descr="Towel with solid fill">
            <a:extLst>
              <a:ext uri="{FF2B5EF4-FFF2-40B4-BE49-F238E27FC236}">
                <a16:creationId xmlns:a16="http://schemas.microsoft.com/office/drawing/2014/main" id="{2D1AFAEE-881E-2F1D-70EA-C5B98737B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808" y="2110530"/>
            <a:ext cx="645799" cy="64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06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21</a:t>
            </a:fld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86689"/>
            <a:ext cx="6786246" cy="528320"/>
          </a:xfrm>
        </p:spPr>
        <p:txBody>
          <a:bodyPr>
            <a:noAutofit/>
          </a:bodyPr>
          <a:lstStyle/>
          <a:p>
            <a:r>
              <a:rPr lang="en-GB" dirty="0"/>
              <a:t>The problems of aggregation</a:t>
            </a:r>
            <a:endParaRPr lang="en-SE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000A39D-C8B1-9DE7-EAC0-775162225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335"/>
            <a:ext cx="9102882" cy="299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2AA44-7844-AA89-D20E-4C7AF17483A8}"/>
              </a:ext>
            </a:extLst>
          </p:cNvPr>
          <p:cNvSpPr txBox="1"/>
          <p:nvPr/>
        </p:nvSpPr>
        <p:spPr>
          <a:xfrm>
            <a:off x="3102610" y="5056862"/>
            <a:ext cx="244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</a:t>
            </a:r>
            <a:r>
              <a:rPr lang="en-GB" dirty="0">
                <a:hlinkClick r:id="rId4"/>
              </a:rPr>
              <a:t>Wulff et al., 2019</a:t>
            </a:r>
            <a:endParaRPr lang="en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0921E8-516C-1C52-07D1-5E74F074C91F}"/>
                  </a:ext>
                </a:extLst>
              </p14:cNvPr>
              <p14:cNvContentPartPr/>
              <p14:nvPr/>
            </p14:nvContentPartPr>
            <p14:xfrm>
              <a:off x="4539051" y="4103331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0921E8-516C-1C52-07D1-5E74F074C9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1411" y="406769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F7EDE3-C70D-0BD2-FBEA-818ECDC1B4CD}"/>
                  </a:ext>
                </a:extLst>
              </p14:cNvPr>
              <p14:cNvContentPartPr/>
              <p14:nvPr/>
            </p14:nvContentPartPr>
            <p14:xfrm>
              <a:off x="4687011" y="3504651"/>
              <a:ext cx="15840" cy="1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F7EDE3-C70D-0BD2-FBEA-818ECDC1B4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9371" y="3469011"/>
                <a:ext cx="514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70AF1D-8572-8BD1-2409-C9B7A8B11004}"/>
                  </a:ext>
                </a:extLst>
              </p14:cNvPr>
              <p14:cNvContentPartPr/>
              <p14:nvPr/>
            </p14:nvContentPartPr>
            <p14:xfrm>
              <a:off x="5214411" y="156749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70AF1D-8572-8BD1-2409-C9B7A8B110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6411" y="153185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AC9644C-1F88-28A4-B965-1860BA98A89F}"/>
                  </a:ext>
                </a:extLst>
              </p14:cNvPr>
              <p14:cNvContentPartPr/>
              <p14:nvPr/>
            </p14:nvContentPartPr>
            <p14:xfrm>
              <a:off x="4909491" y="2830371"/>
              <a:ext cx="111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AC9644C-1F88-28A4-B965-1860BA98A89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1491" y="2794371"/>
                <a:ext cx="46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8CC5CE4-957B-2BCC-6C09-8B83E6194175}"/>
                  </a:ext>
                </a:extLst>
              </p14:cNvPr>
              <p14:cNvContentPartPr/>
              <p14:nvPr/>
            </p14:nvContentPartPr>
            <p14:xfrm>
              <a:off x="-1426149" y="4332291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8CC5CE4-957B-2BCC-6C09-8B83E61941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44149" y="4296651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8FEBFBA-4E11-EBE9-2F41-19165DC83F84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771BCE5D-0A22-F435-A4C7-B6ECA8279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EE505D46-4243-4FED-9FAF-3CB8118D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6986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6F94E-725D-0CC9-B680-CB369BCE3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3155" y="1261156"/>
            <a:ext cx="3762195" cy="2980484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Non-independence of observations/autocorrelation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Physical constraints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Multiple comparisons, multiple DVs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(Residual) distribution?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Homoscedasticity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800" dirty="0"/>
              <a:t>i.e., are the variances independent of the means?</a:t>
            </a:r>
            <a:endParaRPr lang="en-GB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E6D1-0879-1593-0E7F-E75F5AA4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22</a:t>
            </a:fld>
            <a:endParaRPr lang="en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4344E0-473B-85C3-1478-4D544FBBE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3194" r="14239" b="3194"/>
          <a:stretch/>
        </p:blipFill>
        <p:spPr>
          <a:xfrm>
            <a:off x="386008" y="1261156"/>
            <a:ext cx="4097548" cy="43356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1883D0E-E1F4-6F45-622C-B2FC3CED1177}"/>
              </a:ext>
            </a:extLst>
          </p:cNvPr>
          <p:cNvSpPr txBox="1">
            <a:spLocks/>
          </p:cNvSpPr>
          <p:nvPr/>
        </p:nvSpPr>
        <p:spPr>
          <a:xfrm>
            <a:off x="142874" y="186689"/>
            <a:ext cx="6786246" cy="528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Some thoughts on the data</a:t>
            </a:r>
            <a:endParaRPr lang="en-S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25859B-E439-E9BD-F564-B5D98943E388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F326E93-3E00-5E63-9FA0-8AFC50F9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B4FC896-9D51-DB21-3550-AD413C9C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2216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2519-4815-8993-610E-1C861389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23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91DCF4-3FEC-9194-7A20-58D18543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5688966" cy="528320"/>
          </a:xfrm>
        </p:spPr>
        <p:txBody>
          <a:bodyPr>
            <a:noAutofit/>
          </a:bodyPr>
          <a:lstStyle/>
          <a:p>
            <a:r>
              <a:rPr lang="en-GB" dirty="0"/>
              <a:t>Analyses of time-series data</a:t>
            </a:r>
            <a:endParaRPr lang="en-SE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96065F-21D3-0A1A-A1E3-04BF994ED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495" y="1110973"/>
            <a:ext cx="8503007" cy="4636054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Cluster-based permutation testing </a:t>
            </a:r>
            <a:r>
              <a:rPr lang="en-GB" sz="1800" dirty="0"/>
              <a:t>(Maris &amp; </a:t>
            </a:r>
            <a:r>
              <a:rPr lang="en-GB" sz="1800" dirty="0" err="1"/>
              <a:t>Oostenveld</a:t>
            </a:r>
            <a:r>
              <a:rPr lang="en-GB" sz="1800" dirty="0"/>
              <a:t>, 2007)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Determines WHETHER there is an effect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NOT WHEN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Bootstrapped divergence-onset times </a:t>
            </a:r>
            <a:r>
              <a:rPr lang="en-GB" sz="1800" dirty="0"/>
              <a:t>(Stone et al., 2021)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Determines WHEN there is an effect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NOT WHETHER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dirty="0"/>
              <a:t>Non-parametric tests for non-normally distributed data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GB" sz="2200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BF3B9F6-DEA3-E90C-0BFA-5E652FE8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6E05E2-7B88-5BC9-825E-8D41C944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41F777-FA45-AAF6-5261-34459ADA2A79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467739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6BD64-1CB5-5811-0909-E35F24B8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24</a:t>
            </a:fld>
            <a:endParaRPr lang="en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31CD19-FE17-A15A-C081-1EE20ED9B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090" y="2019227"/>
            <a:ext cx="8153819" cy="28195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63DD63E-EBAC-5F80-C27B-39AFEE51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680326" cy="528320"/>
          </a:xfrm>
        </p:spPr>
        <p:txBody>
          <a:bodyPr>
            <a:noAutofit/>
          </a:bodyPr>
          <a:lstStyle/>
          <a:p>
            <a:r>
              <a:rPr lang="en-GB" dirty="0"/>
              <a:t>Cluster-based permutation testing</a:t>
            </a:r>
            <a:endParaRPr lang="en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2744B-CFBC-C6A3-07D3-1F5E5DC498AF}"/>
              </a:ext>
            </a:extLst>
          </p:cNvPr>
          <p:cNvSpPr txBox="1"/>
          <p:nvPr/>
        </p:nvSpPr>
        <p:spPr>
          <a:xfrm>
            <a:off x="1968561" y="5440128"/>
            <a:ext cx="52068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from: https://benediktehinger.de/blog/science/statistics-cluster-permutation-test/</a:t>
            </a:r>
            <a:endParaRPr lang="en-SE" sz="1100" dirty="0"/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79F845-FC80-6D40-92B6-69D24E3E1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6" y="1818640"/>
            <a:ext cx="8806548" cy="3220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96FE0C-8799-12B5-A030-E65A1428F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726" y="1842986"/>
            <a:ext cx="8806548" cy="31720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A3DC27-D910-8D8C-0F9C-452A15D590D6}"/>
              </a:ext>
            </a:extLst>
          </p:cNvPr>
          <p:cNvSpPr txBox="1"/>
          <p:nvPr/>
        </p:nvSpPr>
        <p:spPr>
          <a:xfrm>
            <a:off x="2240270" y="1048540"/>
            <a:ext cx="466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  <a:r>
              <a:rPr lang="en-GB" baseline="-25000" dirty="0"/>
              <a:t>0</a:t>
            </a:r>
            <a:r>
              <a:rPr lang="en-GB" dirty="0"/>
              <a:t>: interchangeability of condition labelling</a:t>
            </a:r>
            <a:endParaRPr lang="en-SE" baseline="-25000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42353496-39FF-506F-EF4B-142CD871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7D59E85-E63A-E9AB-B34D-CE167DA4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60907F-4BD4-30C0-C3CB-F6F8F18C4C5A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79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2519-4815-8993-610E-1C861389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25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91DCF4-3FEC-9194-7A20-58D18543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161440" cy="528320"/>
          </a:xfrm>
        </p:spPr>
        <p:txBody>
          <a:bodyPr>
            <a:noAutofit/>
          </a:bodyPr>
          <a:lstStyle/>
          <a:p>
            <a:r>
              <a:rPr lang="en-GB" sz="3200" dirty="0"/>
              <a:t>Bootstrapped divergence-onset times</a:t>
            </a:r>
            <a:endParaRPr lang="en-SE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696065F-21D3-0A1A-A1E3-04BF994ED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495" y="1110973"/>
            <a:ext cx="8503007" cy="4636054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Geared towards eye-tracking data analysis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Bootstrapping:</a:t>
            </a:r>
          </a:p>
          <a:p>
            <a:pPr marL="1257300" lvl="2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dirty="0"/>
              <a:t>Collect data</a:t>
            </a:r>
          </a:p>
          <a:p>
            <a:pPr marL="1257300" lvl="2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dirty="0"/>
              <a:t>Resample data</a:t>
            </a:r>
          </a:p>
          <a:p>
            <a:pPr marL="1257300" lvl="2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dirty="0"/>
              <a:t>Assess significance</a:t>
            </a:r>
          </a:p>
          <a:p>
            <a:pPr marL="1257300" lvl="2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1800" dirty="0"/>
              <a:t>Repeat 1000x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BF3B9F6-DEA3-E90C-0BFA-5E652FE8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6E05E2-7B88-5BC9-825E-8D41C944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41F777-FA45-AAF6-5261-34459ADA2A79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299397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2519-4815-8993-610E-1C861389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26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91DCF4-3FEC-9194-7A20-58D18543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161440" cy="528320"/>
          </a:xfrm>
        </p:spPr>
        <p:txBody>
          <a:bodyPr>
            <a:noAutofit/>
          </a:bodyPr>
          <a:lstStyle/>
          <a:p>
            <a:r>
              <a:rPr lang="en-GB" sz="3200" dirty="0"/>
              <a:t>Bootstrapped divergence-onset times</a:t>
            </a:r>
            <a:endParaRPr lang="en-SE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BF3B9F6-DEA3-E90C-0BFA-5E652FE8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6E05E2-7B88-5BC9-825E-8D41C944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41F777-FA45-AAF6-5261-34459ADA2A79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3C9D4E-C440-8B78-B1DD-443CE4CCF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" t="3579" r="56203"/>
          <a:stretch/>
        </p:blipFill>
        <p:spPr>
          <a:xfrm>
            <a:off x="6344328" y="783589"/>
            <a:ext cx="2631441" cy="1722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933492-4D33-11F1-E1EF-863A7F328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93" y="783589"/>
            <a:ext cx="5782482" cy="53347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784B50-2E8D-8808-C1F1-3D4A04027D2A}"/>
              </a:ext>
            </a:extLst>
          </p:cNvPr>
          <p:cNvSpPr txBox="1"/>
          <p:nvPr/>
        </p:nvSpPr>
        <p:spPr>
          <a:xfrm>
            <a:off x="6917556" y="2679560"/>
            <a:ext cx="1627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H0: 50%</a:t>
            </a: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2804527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DE902-F38C-46FF-9ECF-89FCDE58B9A6}" type="slidenum">
              <a:rPr kumimoji="0" lang="en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S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7070BEB-E6C7-67A1-EB0B-98C7D54C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30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03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.202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06BD79D-3AE6-8F55-67D2-84D41A29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Visual and syntactic cues on sentence processing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46F1B-088F-5C65-AAEB-056DE3FC97E8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RECAP</a:t>
            </a: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A13C85-269B-87F3-90CC-643CC8A2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4023683" cy="528320"/>
          </a:xfrm>
        </p:spPr>
        <p:txBody>
          <a:bodyPr>
            <a:noAutofit/>
          </a:bodyPr>
          <a:lstStyle/>
          <a:p>
            <a:r>
              <a:rPr lang="en-GB" dirty="0"/>
              <a:t>Design</a:t>
            </a:r>
            <a:endParaRPr lang="en-SE" dirty="0"/>
          </a:p>
        </p:txBody>
      </p: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708FE4C1-067F-511A-E287-6417D110AF45}"/>
              </a:ext>
            </a:extLst>
          </p:cNvPr>
          <p:cNvGraphicFramePr>
            <a:graphicFrameLocks noGrp="1"/>
          </p:cNvGraphicFramePr>
          <p:nvPr/>
        </p:nvGraphicFramePr>
        <p:xfrm>
          <a:off x="142874" y="1031677"/>
          <a:ext cx="8874126" cy="5255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5610">
                  <a:extLst>
                    <a:ext uri="{9D8B030D-6E8A-4147-A177-3AD203B41FA5}">
                      <a16:colId xmlns:a16="http://schemas.microsoft.com/office/drawing/2014/main" val="4040240369"/>
                    </a:ext>
                  </a:extLst>
                </a:gridCol>
                <a:gridCol w="2206005">
                  <a:extLst>
                    <a:ext uri="{9D8B030D-6E8A-4147-A177-3AD203B41FA5}">
                      <a16:colId xmlns:a16="http://schemas.microsoft.com/office/drawing/2014/main" val="1064153504"/>
                    </a:ext>
                  </a:extLst>
                </a:gridCol>
                <a:gridCol w="1400858">
                  <a:extLst>
                    <a:ext uri="{9D8B030D-6E8A-4147-A177-3AD203B41FA5}">
                      <a16:colId xmlns:a16="http://schemas.microsoft.com/office/drawing/2014/main" val="3141928054"/>
                    </a:ext>
                  </a:extLst>
                </a:gridCol>
                <a:gridCol w="3141653">
                  <a:extLst>
                    <a:ext uri="{9D8B030D-6E8A-4147-A177-3AD203B41FA5}">
                      <a16:colId xmlns:a16="http://schemas.microsoft.com/office/drawing/2014/main" val="2047433604"/>
                    </a:ext>
                  </a:extLst>
                </a:gridCol>
              </a:tblGrid>
              <a:tr h="37221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Step 1</a:t>
                      </a:r>
                      <a:endParaRPr lang="en-SE" sz="1800" b="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Step 2</a:t>
                      </a:r>
                      <a:endParaRPr lang="en-SE" sz="1800" b="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83832"/>
                  </a:ext>
                </a:extLst>
              </a:tr>
              <a:tr h="5781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Visual Cue</a:t>
                      </a:r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Sentence Structure</a:t>
                      </a:r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99069"/>
                  </a:ext>
                </a:extLst>
              </a:tr>
              <a:tr h="47849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S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S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S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S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422851"/>
                  </a:ext>
                </a:extLst>
              </a:tr>
              <a:tr h="95667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Subject-extracted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(SOV)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</a:rPr>
                        <a:t>Das ist der Koch,</a:t>
                      </a:r>
                    </a:p>
                    <a:p>
                      <a:pPr algn="ctr"/>
                      <a:r>
                        <a:rPr lang="de-DE" sz="1800" u="sng" kern="1200" dirty="0">
                          <a:solidFill>
                            <a:schemeClr val="tx1"/>
                          </a:solidFill>
                          <a:effectLst/>
                        </a:rPr>
                        <a:t>der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</a:rPr>
                        <a:t> die Braut verfolgt.</a:t>
                      </a:r>
                    </a:p>
                    <a:p>
                      <a:pPr algn="ctr"/>
                      <a:endParaRPr lang="en-SE" sz="18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</a:rPr>
                        <a:t>‘This is the cook who is following the bride.’</a:t>
                      </a:r>
                      <a:endParaRPr lang="en-SE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56550"/>
                  </a:ext>
                </a:extLst>
              </a:tr>
              <a:tr h="95667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Mismatch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n-GB" dirty="0"/>
                        <a:t>SR</a:t>
                      </a:r>
                      <a:endParaRPr lang="en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234"/>
                  </a:ext>
                </a:extLst>
              </a:tr>
              <a:tr h="95667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Object-extracted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(OSV)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</a:rPr>
                        <a:t>Das ist der Koch,</a:t>
                      </a:r>
                    </a:p>
                    <a:p>
                      <a:pPr algn="ctr"/>
                      <a:r>
                        <a:rPr lang="de-DE" sz="1800" u="sng" kern="1200" dirty="0">
                          <a:solidFill>
                            <a:schemeClr val="tx1"/>
                          </a:solidFill>
                          <a:effectLst/>
                        </a:rPr>
                        <a:t>den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</a:rPr>
                        <a:t> die Braut verfolgt.</a:t>
                      </a:r>
                    </a:p>
                    <a:p>
                      <a:pPr algn="ctr"/>
                      <a:endParaRPr lang="en-SE" sz="15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</a:rPr>
                        <a:t>‘This is the cook whom the bride is following.’</a:t>
                      </a:r>
                      <a:endParaRPr lang="en-SE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89142"/>
                  </a:ext>
                </a:extLst>
              </a:tr>
              <a:tr h="95667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Mismatch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n-GB" dirty="0"/>
                        <a:t>OR</a:t>
                      </a:r>
                      <a:endParaRPr lang="en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367829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FAA348AC-2B5D-DAEB-6B62-9CB926BE0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2" y="5325736"/>
            <a:ext cx="930910" cy="9309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CF1DBC-5724-0EE2-C1F5-9AF6702D2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2" y="3425524"/>
            <a:ext cx="930910" cy="9309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591365-E01E-EF02-01A3-895247B68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2" y="4386516"/>
            <a:ext cx="930910" cy="9309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5378CC-3C02-9B01-0A6B-809DF9130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2" y="2475057"/>
            <a:ext cx="930910" cy="9309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E0E6E9-EF25-6BC8-96CD-9483716058E5}"/>
              </a:ext>
            </a:extLst>
          </p:cNvPr>
          <p:cNvSpPr txBox="1"/>
          <p:nvPr/>
        </p:nvSpPr>
        <p:spPr>
          <a:xfrm>
            <a:off x="2122932" y="570803"/>
            <a:ext cx="489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Task: agent identification through mouse click</a:t>
            </a: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91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DE902-F38C-46FF-9ECF-89FCDE58B9A6}" type="slidenum">
              <a:rPr kumimoji="0" lang="en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S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7070BEB-E6C7-67A1-EB0B-98C7D54C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30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03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.202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06BD79D-3AE6-8F55-67D2-84D41A29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Visual and syntactic cues on sentence processing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46F1B-088F-5C65-AAEB-056DE3FC97E8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RECAP</a:t>
            </a: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A13C85-269B-87F3-90CC-643CC8A2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4023683" cy="528320"/>
          </a:xfrm>
        </p:spPr>
        <p:txBody>
          <a:bodyPr>
            <a:noAutofit/>
          </a:bodyPr>
          <a:lstStyle/>
          <a:p>
            <a:r>
              <a:rPr lang="en-GB" dirty="0"/>
              <a:t>Hypotheses</a:t>
            </a:r>
            <a:endParaRPr lang="en-SE" dirty="0"/>
          </a:p>
        </p:txBody>
      </p: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708FE4C1-067F-511A-E287-6417D110A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486433"/>
              </p:ext>
            </p:extLst>
          </p:nvPr>
        </p:nvGraphicFramePr>
        <p:xfrm>
          <a:off x="1386839" y="1112348"/>
          <a:ext cx="6859271" cy="46777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2541">
                  <a:extLst>
                    <a:ext uri="{9D8B030D-6E8A-4147-A177-3AD203B41FA5}">
                      <a16:colId xmlns:a16="http://schemas.microsoft.com/office/drawing/2014/main" val="4040240369"/>
                    </a:ext>
                  </a:extLst>
                </a:gridCol>
                <a:gridCol w="1176018">
                  <a:extLst>
                    <a:ext uri="{9D8B030D-6E8A-4147-A177-3AD203B41FA5}">
                      <a16:colId xmlns:a16="http://schemas.microsoft.com/office/drawing/2014/main" val="3650444965"/>
                    </a:ext>
                  </a:extLst>
                </a:gridCol>
                <a:gridCol w="1298354">
                  <a:extLst>
                    <a:ext uri="{9D8B030D-6E8A-4147-A177-3AD203B41FA5}">
                      <a16:colId xmlns:a16="http://schemas.microsoft.com/office/drawing/2014/main" val="1064153504"/>
                    </a:ext>
                  </a:extLst>
                </a:gridCol>
                <a:gridCol w="1464485">
                  <a:extLst>
                    <a:ext uri="{9D8B030D-6E8A-4147-A177-3AD203B41FA5}">
                      <a16:colId xmlns:a16="http://schemas.microsoft.com/office/drawing/2014/main" val="969439129"/>
                    </a:ext>
                  </a:extLst>
                </a:gridCol>
                <a:gridCol w="1447873">
                  <a:extLst>
                    <a:ext uri="{9D8B030D-6E8A-4147-A177-3AD203B41FA5}">
                      <a16:colId xmlns:a16="http://schemas.microsoft.com/office/drawing/2014/main" val="2047433604"/>
                    </a:ext>
                  </a:extLst>
                </a:gridCol>
              </a:tblGrid>
              <a:tr h="61486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Condition</a:t>
                      </a:r>
                      <a:endParaRPr lang="en-SE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Visual Cue</a:t>
                      </a:r>
                      <a:endParaRPr lang="en-S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Das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ist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i="0" u="sng" dirty="0">
                          <a:solidFill>
                            <a:schemeClr val="tx1"/>
                          </a:solidFill>
                        </a:rPr>
                        <a:t>der</a:t>
                      </a:r>
                      <a:r>
                        <a:rPr lang="en-GB" sz="1600" i="0" u="none" dirty="0">
                          <a:solidFill>
                            <a:schemeClr val="tx1"/>
                          </a:solidFill>
                        </a:rPr>
                        <a:t> NP</a:t>
                      </a:r>
                      <a:endParaRPr lang="en-SE" sz="160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u="none" dirty="0" err="1">
                          <a:solidFill>
                            <a:schemeClr val="tx1"/>
                          </a:solidFill>
                        </a:rPr>
                        <a:t>RelPron</a:t>
                      </a:r>
                      <a:endParaRPr lang="en-SE" sz="1600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Violation</a:t>
                      </a:r>
                      <a:endParaRPr lang="en-S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422851"/>
                  </a:ext>
                </a:extLst>
              </a:tr>
              <a:tr h="101572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SOV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Match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der</a:t>
                      </a:r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SE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56550"/>
                  </a:ext>
                </a:extLst>
              </a:tr>
              <a:tr h="101572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SOV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Mismatch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der</a:t>
                      </a:r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‘visual’ preference</a:t>
                      </a:r>
                      <a:endParaRPr lang="en-SE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234"/>
                  </a:ext>
                </a:extLst>
              </a:tr>
              <a:tr h="101572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OSV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Match</a:t>
                      </a:r>
                      <a:endParaRPr lang="en-S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den</a:t>
                      </a:r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‘visual’ + ‘subject-first’ preference</a:t>
                      </a:r>
                      <a:endParaRPr lang="en-SE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89142"/>
                  </a:ext>
                </a:extLst>
              </a:tr>
              <a:tr h="101572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OSV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Mismatch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den</a:t>
                      </a:r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‘subject-first’ preference</a:t>
                      </a:r>
                      <a:endParaRPr lang="en-SE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367829"/>
                  </a:ext>
                </a:extLst>
              </a:tr>
            </a:tbl>
          </a:graphicData>
        </a:graphic>
      </p:graphicFrame>
      <p:pic>
        <p:nvPicPr>
          <p:cNvPr id="6" name="Graphic 5" descr="Badge Tick1 with solid fill">
            <a:extLst>
              <a:ext uri="{FF2B5EF4-FFF2-40B4-BE49-F238E27FC236}">
                <a16:creationId xmlns:a16="http://schemas.microsoft.com/office/drawing/2014/main" id="{FD6667F6-49E3-64DC-A01F-9B4A1DEF9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3834" y="1875659"/>
            <a:ext cx="729289" cy="729289"/>
          </a:xfrm>
          <a:prstGeom prst="rect">
            <a:avLst/>
          </a:prstGeom>
        </p:spPr>
      </p:pic>
      <p:pic>
        <p:nvPicPr>
          <p:cNvPr id="11" name="Graphic 10" descr="Badge Cross with solid fill">
            <a:extLst>
              <a:ext uri="{FF2B5EF4-FFF2-40B4-BE49-F238E27FC236}">
                <a16:creationId xmlns:a16="http://schemas.microsoft.com/office/drawing/2014/main" id="{838EB27A-4C02-A112-3CAF-C524B3C37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8069" y="3875206"/>
            <a:ext cx="729289" cy="72928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6F016B-F7DD-4761-5BC9-85EE25C449B4}"/>
              </a:ext>
            </a:extLst>
          </p:cNvPr>
          <p:cNvCxnSpPr>
            <a:cxnSpLocks/>
          </p:cNvCxnSpPr>
          <p:nvPr/>
        </p:nvCxnSpPr>
        <p:spPr>
          <a:xfrm>
            <a:off x="3746713" y="2294813"/>
            <a:ext cx="342117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Graphic 21" descr="Badge Cross with solid fill">
            <a:extLst>
              <a:ext uri="{FF2B5EF4-FFF2-40B4-BE49-F238E27FC236}">
                <a16:creationId xmlns:a16="http://schemas.microsoft.com/office/drawing/2014/main" id="{0B1BBE2A-A5F5-CC61-985B-225FF9440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3834" y="4910842"/>
            <a:ext cx="729289" cy="729289"/>
          </a:xfrm>
          <a:prstGeom prst="rect">
            <a:avLst/>
          </a:prstGeom>
        </p:spPr>
      </p:pic>
      <p:pic>
        <p:nvPicPr>
          <p:cNvPr id="23" name="Graphic 22" descr="Badge Tick1 with solid fill">
            <a:extLst>
              <a:ext uri="{FF2B5EF4-FFF2-40B4-BE49-F238E27FC236}">
                <a16:creationId xmlns:a16="http://schemas.microsoft.com/office/drawing/2014/main" id="{2EB37AEE-1C1D-9E3B-25B1-93315270A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3834" y="2852819"/>
            <a:ext cx="729289" cy="72928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8B2B3A-5EA2-E49E-0F8C-AB66529F1020}"/>
              </a:ext>
            </a:extLst>
          </p:cNvPr>
          <p:cNvCxnSpPr>
            <a:cxnSpLocks/>
          </p:cNvCxnSpPr>
          <p:nvPr/>
        </p:nvCxnSpPr>
        <p:spPr>
          <a:xfrm>
            <a:off x="3812183" y="3228484"/>
            <a:ext cx="342117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CEC5234-9E67-6033-14EE-4AA5A34B1FC9}"/>
              </a:ext>
            </a:extLst>
          </p:cNvPr>
          <p:cNvCxnSpPr>
            <a:cxnSpLocks/>
          </p:cNvCxnSpPr>
          <p:nvPr/>
        </p:nvCxnSpPr>
        <p:spPr>
          <a:xfrm>
            <a:off x="3812182" y="4300988"/>
            <a:ext cx="342117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B8C840-1F2D-8534-23A9-F87E26DA603B}"/>
              </a:ext>
            </a:extLst>
          </p:cNvPr>
          <p:cNvCxnSpPr>
            <a:cxnSpLocks/>
          </p:cNvCxnSpPr>
          <p:nvPr/>
        </p:nvCxnSpPr>
        <p:spPr>
          <a:xfrm>
            <a:off x="3746713" y="5295863"/>
            <a:ext cx="342117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1" name="Graphic 40" descr="Badge Tick1 with solid fill">
            <a:extLst>
              <a:ext uri="{FF2B5EF4-FFF2-40B4-BE49-F238E27FC236}">
                <a16:creationId xmlns:a16="http://schemas.microsoft.com/office/drawing/2014/main" id="{2101321A-2059-5543-C629-0272A2B3A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7198" y="1930168"/>
            <a:ext cx="729289" cy="729289"/>
          </a:xfrm>
          <a:prstGeom prst="rect">
            <a:avLst/>
          </a:prstGeom>
        </p:spPr>
      </p:pic>
      <p:pic>
        <p:nvPicPr>
          <p:cNvPr id="42" name="Graphic 41" descr="Badge Tick1 with solid fill">
            <a:extLst>
              <a:ext uri="{FF2B5EF4-FFF2-40B4-BE49-F238E27FC236}">
                <a16:creationId xmlns:a16="http://schemas.microsoft.com/office/drawing/2014/main" id="{BC4F5DF4-5B7A-7684-2CF6-93D968135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9398" y="4942946"/>
            <a:ext cx="729289" cy="729289"/>
          </a:xfrm>
          <a:prstGeom prst="rect">
            <a:avLst/>
          </a:prstGeom>
        </p:spPr>
      </p:pic>
      <p:pic>
        <p:nvPicPr>
          <p:cNvPr id="43" name="Graphic 42" descr="Badge Cross with solid fill">
            <a:extLst>
              <a:ext uri="{FF2B5EF4-FFF2-40B4-BE49-F238E27FC236}">
                <a16:creationId xmlns:a16="http://schemas.microsoft.com/office/drawing/2014/main" id="{F5F0A522-8120-38B7-0046-497E13195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5335" y="3947500"/>
            <a:ext cx="729289" cy="729289"/>
          </a:xfrm>
          <a:prstGeom prst="rect">
            <a:avLst/>
          </a:prstGeom>
        </p:spPr>
      </p:pic>
      <p:pic>
        <p:nvPicPr>
          <p:cNvPr id="44" name="Graphic 43" descr="Badge Cross with solid fill">
            <a:extLst>
              <a:ext uri="{FF2B5EF4-FFF2-40B4-BE49-F238E27FC236}">
                <a16:creationId xmlns:a16="http://schemas.microsoft.com/office/drawing/2014/main" id="{E5E31961-CBBC-4933-60B6-D6B403E75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5335" y="2898115"/>
            <a:ext cx="729289" cy="7292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A102A3-4B13-1889-D2E5-C0636D564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88" y="4842051"/>
            <a:ext cx="920383" cy="9203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149F22-CA52-D520-8330-BD32DFED60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87" y="2798288"/>
            <a:ext cx="920383" cy="920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8FF36C-7673-CDC7-1F3E-2E04002ED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88" y="1771849"/>
            <a:ext cx="920383" cy="920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A7D9F-8E42-8939-5467-53288BF38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87" y="3805678"/>
            <a:ext cx="920383" cy="92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30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2A49-3CD1-6DAF-EFE8-560FE17B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29</a:t>
            </a:fld>
            <a:endParaRPr lang="en-S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EBC55A-0639-F109-DEF6-E88DE51C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240" y="-1653"/>
            <a:ext cx="7335520" cy="635800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D0A2-B762-6E74-9C87-84BFB3CA61BD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Results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2B864EF-B7AD-BD18-2A5A-44A5A641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30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03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.202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E3AA08D-5F00-D679-F25F-9AE7F88C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Visual and syntactic cues on sentence processing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781B1-B8D1-A306-D563-EAE4C19A9BA0}"/>
              </a:ext>
            </a:extLst>
          </p:cNvPr>
          <p:cNvSpPr txBox="1"/>
          <p:nvPr/>
        </p:nvSpPr>
        <p:spPr>
          <a:xfrm>
            <a:off x="2179865" y="1894505"/>
            <a:ext cx="1401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Sentence Structure</a:t>
            </a:r>
          </a:p>
          <a:p>
            <a:pPr algn="ctr"/>
            <a:r>
              <a:rPr lang="en-GB" dirty="0"/>
              <a:t>(</a:t>
            </a:r>
            <a:r>
              <a:rPr lang="en-GB" sz="1800" i="1" dirty="0">
                <a:solidFill>
                  <a:schemeClr val="tx1"/>
                </a:solidFill>
              </a:rPr>
              <a:t>p </a:t>
            </a:r>
            <a:r>
              <a:rPr lang="en-GB" dirty="0"/>
              <a:t>= .001)</a:t>
            </a:r>
            <a:endParaRPr lang="en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903F1-D74C-EFCA-A83A-BD0D9842BBC3}"/>
              </a:ext>
            </a:extLst>
          </p:cNvPr>
          <p:cNvSpPr txBox="1"/>
          <p:nvPr/>
        </p:nvSpPr>
        <p:spPr>
          <a:xfrm>
            <a:off x="6275253" y="4822372"/>
            <a:ext cx="2240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Cluster-based permutation</a:t>
            </a:r>
            <a:endParaRPr lang="en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68DBF-F72D-1FCD-4603-BB9C07364C53}"/>
              </a:ext>
            </a:extLst>
          </p:cNvPr>
          <p:cNvSpPr txBox="1"/>
          <p:nvPr/>
        </p:nvSpPr>
        <p:spPr>
          <a:xfrm>
            <a:off x="2838450" y="3581400"/>
            <a:ext cx="1401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Visual Cue</a:t>
            </a:r>
          </a:p>
          <a:p>
            <a:pPr algn="ctr"/>
            <a:r>
              <a:rPr lang="en-GB" dirty="0"/>
              <a:t>(</a:t>
            </a:r>
            <a:r>
              <a:rPr lang="en-GB" sz="1800" i="1" dirty="0">
                <a:solidFill>
                  <a:schemeClr val="tx1"/>
                </a:solidFill>
              </a:rPr>
              <a:t>p </a:t>
            </a:r>
            <a:r>
              <a:rPr lang="en-GB" dirty="0"/>
              <a:t>= .001)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37051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3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6502734" cy="528320"/>
          </a:xfrm>
        </p:spPr>
        <p:txBody>
          <a:bodyPr>
            <a:noAutofit/>
          </a:bodyPr>
          <a:lstStyle/>
          <a:p>
            <a:r>
              <a:rPr lang="en-GB" dirty="0"/>
              <a:t>What is mouse tracking?</a:t>
            </a:r>
            <a:endParaRPr lang="en-SE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7070BEB-E6C7-67A1-EB0B-98C7D54C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06BD79D-3AE6-8F55-67D2-84D41A29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20A016-CBB9-08C4-643B-024B76397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3194"/>
          <a:stretch/>
        </p:blipFill>
        <p:spPr>
          <a:xfrm>
            <a:off x="0" y="1373341"/>
            <a:ext cx="5005075" cy="35140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573347-00AB-B0DC-B8A1-2E8EE362C0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1" r="32809"/>
          <a:stretch/>
        </p:blipFill>
        <p:spPr>
          <a:xfrm>
            <a:off x="4547566" y="2281726"/>
            <a:ext cx="4196083" cy="17992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6B7B96-7284-11CC-998E-EDB85925BBFE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Introduction</a:t>
            </a:r>
            <a:endParaRPr lang="en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8206B-786A-379F-E2C3-A05DB2018712}"/>
              </a:ext>
            </a:extLst>
          </p:cNvPr>
          <p:cNvSpPr txBox="1"/>
          <p:nvPr/>
        </p:nvSpPr>
        <p:spPr>
          <a:xfrm>
            <a:off x="2069462" y="4906434"/>
            <a:ext cx="5005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Answers questions about conflict (resolution)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2FCEF3-5DC2-4F7E-9FF9-B926D9519933}"/>
              </a:ext>
            </a:extLst>
          </p:cNvPr>
          <p:cNvSpPr txBox="1"/>
          <p:nvPr/>
        </p:nvSpPr>
        <p:spPr>
          <a:xfrm>
            <a:off x="1338580" y="4421738"/>
            <a:ext cx="26035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5"/>
              </a:rPr>
              <a:t>https://doi.org/10.3758/s13428-018-01194-x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189394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8EF6132-2F18-C70B-542A-B2A8F0E01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5"/>
          <a:stretch/>
        </p:blipFill>
        <p:spPr>
          <a:xfrm>
            <a:off x="64193" y="1013179"/>
            <a:ext cx="9015613" cy="36518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2A49-3CD1-6DAF-EFE8-560FE17B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30</a:t>
            </a:fld>
            <a:endParaRPr lang="en-S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D0A2-B762-6E74-9C87-84BFB3CA61BD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Results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2B864EF-B7AD-BD18-2A5A-44A5A641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30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03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.202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E3AA08D-5F00-D679-F25F-9AE7F88C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Visual and syntactic cues on sentence processing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4903F1-D74C-EFCA-A83A-BD0D9842BBC3}"/>
              </a:ext>
            </a:extLst>
          </p:cNvPr>
          <p:cNvSpPr txBox="1"/>
          <p:nvPr/>
        </p:nvSpPr>
        <p:spPr>
          <a:xfrm>
            <a:off x="6699796" y="5060640"/>
            <a:ext cx="22400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Bootstrapped divergence-onset times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90409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8EF6132-2F18-C70B-542A-B2A8F0E01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6"/>
          <a:stretch/>
        </p:blipFill>
        <p:spPr>
          <a:xfrm>
            <a:off x="54430" y="1055912"/>
            <a:ext cx="9026281" cy="38644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2A49-3CD1-6DAF-EFE8-560FE17B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31</a:t>
            </a:fld>
            <a:endParaRPr lang="en-SE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D0A2-B762-6E74-9C87-84BFB3CA61BD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Results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2B864EF-B7AD-BD18-2A5A-44A5A641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30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03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.202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E3AA08D-5F00-D679-F25F-9AE7F88C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Visual and syntactic cues on sentence processing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9F485-CE71-94FB-964A-5F81E6489761}"/>
              </a:ext>
            </a:extLst>
          </p:cNvPr>
          <p:cNvSpPr txBox="1"/>
          <p:nvPr/>
        </p:nvSpPr>
        <p:spPr>
          <a:xfrm>
            <a:off x="6699796" y="5060640"/>
            <a:ext cx="22400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Bootstrapped divergence-onset times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186944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2A49-3CD1-6DAF-EFE8-560FE17B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32</a:t>
            </a:fld>
            <a:endParaRPr lang="en-SE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2B864EF-B7AD-BD18-2A5A-44A5A641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30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03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.202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E3AA08D-5F00-D679-F25F-9AE7F88C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Visual and syntactic cues on sentence processing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310E6EC0-F22B-DDEF-130E-AA1A05E17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2" y="0"/>
            <a:ext cx="8030196" cy="642332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D0A2-B762-6E74-9C87-84BFB3CA61BD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3025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5A1E3AC-9EB2-A835-6982-DA2D4B550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5" y="212982"/>
            <a:ext cx="7680295" cy="614336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72A49-3CD1-6DAF-EFE8-560FE17B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33</a:t>
            </a:fld>
            <a:endParaRPr lang="en-SE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2B864EF-B7AD-BD18-2A5A-44A5A641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30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03</a:t>
            </a:r>
            <a:r>
              <a:rPr kumimoji="0" lang="en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.202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3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E3AA08D-5F00-D679-F25F-9AE7F88C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Visual and syntactic cues on sentence processing</a:t>
            </a:r>
            <a:endParaRPr kumimoji="0" lang="en-SE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28D0A2-B762-6E74-9C87-84BFB3CA61BD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59125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F44C9-32A2-DE64-2FDC-D1643EDD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34</a:t>
            </a:fld>
            <a:endParaRPr lang="en-S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75292E-6613-64B6-9C12-04F4761A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4"/>
            <a:ext cx="5516245" cy="528320"/>
          </a:xfrm>
        </p:spPr>
        <p:txBody>
          <a:bodyPr>
            <a:noAutofit/>
          </a:bodyPr>
          <a:lstStyle/>
          <a:p>
            <a:r>
              <a:rPr lang="en-GB" dirty="0"/>
              <a:t>Summary and conclusions</a:t>
            </a:r>
            <a:endParaRPr lang="en-SE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D8A7672-3812-9ADF-4F05-C330CA9C0763}"/>
              </a:ext>
            </a:extLst>
          </p:cNvPr>
          <p:cNvSpPr txBox="1">
            <a:spLocks/>
          </p:cNvSpPr>
          <p:nvPr/>
        </p:nvSpPr>
        <p:spPr>
          <a:xfrm>
            <a:off x="436244" y="977422"/>
            <a:ext cx="8443595" cy="506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endParaRPr lang="en-GB" sz="1800" dirty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3CD1FE8-E677-308C-A7F5-B363A3DA1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254" y="1336912"/>
            <a:ext cx="7999096" cy="29836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Can we measure thematic-role prediction with mouse tracking?</a:t>
            </a:r>
          </a:p>
          <a:p>
            <a:pPr marL="97155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Yes</a:t>
            </a:r>
          </a:p>
          <a:p>
            <a:pPr marL="97155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Not with incongruent visual cues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How are visual and case cues integrated for anticipatory thematic-role assignment?</a:t>
            </a:r>
          </a:p>
          <a:p>
            <a:pPr marL="97155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‘Subject-first’ and ‘visual’ preferences are integrated on-line and they influence thematic-role predictions</a:t>
            </a:r>
          </a:p>
          <a:p>
            <a:pPr marL="971550" lvl="1" indent="-5143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After disambiguation, the effects of ‘visual’ preference disappear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C57C15-F631-4B2E-E276-3239E5D99FFE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11462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2249-7586-CF4A-815F-7BB60C5C2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88474"/>
            <a:ext cx="6858000" cy="2387600"/>
          </a:xfrm>
        </p:spPr>
        <p:txBody>
          <a:bodyPr>
            <a:normAutofit/>
          </a:bodyPr>
          <a:lstStyle/>
          <a:p>
            <a:r>
              <a:rPr lang="en-GB" sz="5000" dirty="0"/>
              <a:t>Thank you!</a:t>
            </a:r>
            <a:endParaRPr lang="en-SE" sz="5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AB10C1C-7668-138F-F046-A7AE4AA9B8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Questions?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zona@uni-potsdam.de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44122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4</a:t>
            </a:fld>
            <a:endParaRPr lang="en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7070BEB-E6C7-67A1-EB0B-98C7D54C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06BD79D-3AE6-8F55-67D2-84D41A29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46F1B-088F-5C65-AAEB-056DE3FC97E8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Introduction</a:t>
            </a:r>
            <a:endParaRPr lang="en-S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8B91927-0058-0018-8496-C88AE4A3B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8331" y="1556226"/>
            <a:ext cx="4146550" cy="872014"/>
          </a:xfrm>
        </p:spPr>
        <p:txBody>
          <a:bodyPr>
            <a:normAutofit/>
          </a:bodyPr>
          <a:lstStyle/>
          <a:p>
            <a:pPr algn="ctr"/>
            <a:r>
              <a:rPr lang="en-GB" sz="2800" i="1" dirty="0"/>
              <a:t>Der </a:t>
            </a:r>
            <a:r>
              <a:rPr lang="en-GB" sz="2800" i="1" dirty="0" err="1"/>
              <a:t>Hase</a:t>
            </a:r>
            <a:r>
              <a:rPr lang="en-GB" sz="2800" i="1" dirty="0"/>
              <a:t> </a:t>
            </a:r>
            <a:r>
              <a:rPr lang="en-GB" sz="2800" i="1" dirty="0" err="1"/>
              <a:t>frisst</a:t>
            </a:r>
            <a:r>
              <a:rPr lang="en-GB" sz="2800" i="1" dirty="0"/>
              <a:t>…</a:t>
            </a:r>
          </a:p>
          <a:p>
            <a:pPr algn="ctr">
              <a:spcBef>
                <a:spcPts val="1200"/>
              </a:spcBef>
            </a:pPr>
            <a:r>
              <a:rPr lang="en-GB" sz="2200" dirty="0"/>
              <a:t>‘</a:t>
            </a:r>
            <a:r>
              <a:rPr lang="en-GB" sz="2200" dirty="0" err="1"/>
              <a:t>TheSUBJ</a:t>
            </a:r>
            <a:r>
              <a:rPr lang="en-GB" sz="2200" dirty="0"/>
              <a:t> </a:t>
            </a:r>
            <a:r>
              <a:rPr lang="en-GB" sz="2200" dirty="0" err="1"/>
              <a:t>hareSUBJ</a:t>
            </a:r>
            <a:r>
              <a:rPr lang="en-GB" sz="2200" dirty="0"/>
              <a:t> eats…’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07CE6C-35C4-5A20-8E48-D7962AD8AE62}"/>
              </a:ext>
            </a:extLst>
          </p:cNvPr>
          <p:cNvSpPr txBox="1">
            <a:spLocks/>
          </p:cNvSpPr>
          <p:nvPr/>
        </p:nvSpPr>
        <p:spPr>
          <a:xfrm>
            <a:off x="142874" y="237489"/>
            <a:ext cx="6794666" cy="528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Case cues for sentence processing</a:t>
            </a:r>
            <a:endParaRPr lang="en-SE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079DC20-3A70-B8FC-8F8F-99611184E851}"/>
              </a:ext>
            </a:extLst>
          </p:cNvPr>
          <p:cNvSpPr txBox="1">
            <a:spLocks/>
          </p:cNvSpPr>
          <p:nvPr/>
        </p:nvSpPr>
        <p:spPr>
          <a:xfrm>
            <a:off x="608331" y="3802857"/>
            <a:ext cx="4146550" cy="872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i="1" dirty="0"/>
              <a:t>Den </a:t>
            </a:r>
            <a:r>
              <a:rPr lang="en-GB" sz="2800" i="1" dirty="0" err="1"/>
              <a:t>Hasen</a:t>
            </a:r>
            <a:r>
              <a:rPr lang="en-GB" sz="2800" i="1" dirty="0"/>
              <a:t> </a:t>
            </a:r>
            <a:r>
              <a:rPr lang="en-GB" sz="2800" i="1" dirty="0" err="1"/>
              <a:t>frisst</a:t>
            </a:r>
            <a:r>
              <a:rPr lang="en-GB" sz="2800" i="1" dirty="0"/>
              <a:t>…</a:t>
            </a:r>
          </a:p>
          <a:p>
            <a:pPr algn="ctr">
              <a:spcBef>
                <a:spcPts val="1200"/>
              </a:spcBef>
            </a:pPr>
            <a:r>
              <a:rPr lang="en-GB" sz="2200" dirty="0"/>
              <a:t>‘</a:t>
            </a:r>
            <a:r>
              <a:rPr lang="en-GB" sz="2200" dirty="0" err="1"/>
              <a:t>TheOBJ</a:t>
            </a:r>
            <a:r>
              <a:rPr lang="en-GB" sz="2200" dirty="0"/>
              <a:t> </a:t>
            </a:r>
            <a:r>
              <a:rPr lang="en-GB" sz="2200" dirty="0" err="1"/>
              <a:t>hareOBJ</a:t>
            </a:r>
            <a:r>
              <a:rPr lang="en-GB" sz="2200" dirty="0"/>
              <a:t> eats…’</a:t>
            </a:r>
          </a:p>
        </p:txBody>
      </p:sp>
      <p:pic>
        <p:nvPicPr>
          <p:cNvPr id="10" name="Graphic 9" descr="Fox with solid fill">
            <a:extLst>
              <a:ext uri="{FF2B5EF4-FFF2-40B4-BE49-F238E27FC236}">
                <a16:creationId xmlns:a16="http://schemas.microsoft.com/office/drawing/2014/main" id="{DE090A2A-9EAF-92BF-8E1D-E858A6DCB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3120" y="3291911"/>
            <a:ext cx="1696720" cy="1696720"/>
          </a:xfrm>
          <a:prstGeom prst="rect">
            <a:avLst/>
          </a:prstGeom>
        </p:spPr>
      </p:pic>
      <p:pic>
        <p:nvPicPr>
          <p:cNvPr id="13" name="Graphic 12" descr="Plant outline">
            <a:extLst>
              <a:ext uri="{FF2B5EF4-FFF2-40B4-BE49-F238E27FC236}">
                <a16:creationId xmlns:a16="http://schemas.microsoft.com/office/drawing/2014/main" id="{841D6398-89A0-EDF4-43E8-E7A577887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5535" y="1424159"/>
            <a:ext cx="1151890" cy="11518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87EC18-564E-9829-D7BC-089CBA1F41D3}"/>
              </a:ext>
            </a:extLst>
          </p:cNvPr>
          <p:cNvSpPr txBox="1"/>
          <p:nvPr/>
        </p:nvSpPr>
        <p:spPr>
          <a:xfrm>
            <a:off x="3120705" y="5252108"/>
            <a:ext cx="2902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Kamide</a:t>
            </a:r>
            <a:r>
              <a:rPr lang="en-GB" sz="1800" dirty="0"/>
              <a:t> </a:t>
            </a:r>
            <a:r>
              <a:rPr lang="en-GB" dirty="0"/>
              <a:t>et al., </a:t>
            </a:r>
            <a:r>
              <a:rPr lang="en-GB" sz="1800" dirty="0"/>
              <a:t>(2003)</a:t>
            </a:r>
          </a:p>
        </p:txBody>
      </p:sp>
    </p:spTree>
    <p:extLst>
      <p:ext uri="{BB962C8B-B14F-4D97-AF65-F5344CB8AC3E}">
        <p14:creationId xmlns:p14="http://schemas.microsoft.com/office/powerpoint/2010/main" val="33131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Towel with solid fill">
            <a:extLst>
              <a:ext uri="{FF2B5EF4-FFF2-40B4-BE49-F238E27FC236}">
                <a16:creationId xmlns:a16="http://schemas.microsoft.com/office/drawing/2014/main" id="{0E16DD18-9CBD-8234-4687-8B2EE1EA6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0980" y="3716991"/>
            <a:ext cx="1491612" cy="14916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5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6794666" cy="528320"/>
          </a:xfrm>
        </p:spPr>
        <p:txBody>
          <a:bodyPr>
            <a:noAutofit/>
          </a:bodyPr>
          <a:lstStyle/>
          <a:p>
            <a:r>
              <a:rPr lang="en-GB" dirty="0"/>
              <a:t>Visual cues for sentence processing</a:t>
            </a:r>
            <a:endParaRPr lang="en-SE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7070BEB-E6C7-67A1-EB0B-98C7D54C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06BD79D-3AE6-8F55-67D2-84D41A29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46F1B-088F-5C65-AAEB-056DE3FC97E8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Introduction</a:t>
            </a:r>
            <a:endParaRPr lang="en-SE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8B91927-0058-0018-8496-C88AE4A3B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4666" y="1246346"/>
            <a:ext cx="6794667" cy="872014"/>
          </a:xfrm>
        </p:spPr>
        <p:txBody>
          <a:bodyPr>
            <a:normAutofit/>
          </a:bodyPr>
          <a:lstStyle/>
          <a:p>
            <a:pPr algn="ctr"/>
            <a:r>
              <a:rPr lang="en-GB" sz="2800" i="1" dirty="0"/>
              <a:t>Put the apple on the towel in the box</a:t>
            </a:r>
            <a:endParaRPr lang="en-GB" sz="2400" dirty="0"/>
          </a:p>
        </p:txBody>
      </p:sp>
      <p:pic>
        <p:nvPicPr>
          <p:cNvPr id="12" name="Graphic 11" descr="Apple with solid fill">
            <a:extLst>
              <a:ext uri="{FF2B5EF4-FFF2-40B4-BE49-F238E27FC236}">
                <a16:creationId xmlns:a16="http://schemas.microsoft.com/office/drawing/2014/main" id="{4C62D540-010E-E474-7D69-8B810F792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6923" y="3439020"/>
            <a:ext cx="1166814" cy="1166814"/>
          </a:xfrm>
          <a:prstGeom prst="rect">
            <a:avLst/>
          </a:prstGeom>
        </p:spPr>
      </p:pic>
      <p:pic>
        <p:nvPicPr>
          <p:cNvPr id="13" name="Graphic 12" descr="Apple with solid fill">
            <a:extLst>
              <a:ext uri="{FF2B5EF4-FFF2-40B4-BE49-F238E27FC236}">
                <a16:creationId xmlns:a16="http://schemas.microsoft.com/office/drawing/2014/main" id="{0AC947BF-30A2-A0FC-C707-82DABA7BF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8076" y="2239960"/>
            <a:ext cx="1064977" cy="1064977"/>
          </a:xfrm>
          <a:prstGeom prst="rect">
            <a:avLst/>
          </a:prstGeom>
        </p:spPr>
      </p:pic>
      <p:pic>
        <p:nvPicPr>
          <p:cNvPr id="19" name="Graphic 18" descr="Packing Box Open with solid fill">
            <a:extLst>
              <a:ext uri="{FF2B5EF4-FFF2-40B4-BE49-F238E27FC236}">
                <a16:creationId xmlns:a16="http://schemas.microsoft.com/office/drawing/2014/main" id="{01AF80B3-3628-00F7-1721-72D45ACDE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22630" y="3528237"/>
            <a:ext cx="1583774" cy="1583774"/>
          </a:xfrm>
          <a:prstGeom prst="rect">
            <a:avLst/>
          </a:prstGeom>
        </p:spPr>
      </p:pic>
      <p:pic>
        <p:nvPicPr>
          <p:cNvPr id="21" name="Graphic 20" descr="Towel with solid fill">
            <a:extLst>
              <a:ext uri="{FF2B5EF4-FFF2-40B4-BE49-F238E27FC236}">
                <a16:creationId xmlns:a16="http://schemas.microsoft.com/office/drawing/2014/main" id="{674707E7-A0C8-696E-8D6F-76CB8D2C6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9198" y="2118360"/>
            <a:ext cx="1270639" cy="12706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DF039B2-5400-3315-244D-E70C3E1380F8}"/>
              </a:ext>
            </a:extLst>
          </p:cNvPr>
          <p:cNvSpPr txBox="1"/>
          <p:nvPr/>
        </p:nvSpPr>
        <p:spPr>
          <a:xfrm>
            <a:off x="3120705" y="5252108"/>
            <a:ext cx="2902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Tanenhaus</a:t>
            </a:r>
            <a:r>
              <a:rPr lang="en-GB" sz="1800" dirty="0"/>
              <a:t> </a:t>
            </a:r>
            <a:r>
              <a:rPr lang="en-GB" dirty="0"/>
              <a:t>et al., </a:t>
            </a:r>
            <a:r>
              <a:rPr lang="en-GB" sz="1800" dirty="0"/>
              <a:t>(</a:t>
            </a:r>
            <a:r>
              <a:rPr lang="en-GB" dirty="0"/>
              <a:t>199</a:t>
            </a:r>
            <a:r>
              <a:rPr lang="en-GB" sz="1800" dirty="0"/>
              <a:t>5)</a:t>
            </a:r>
          </a:p>
        </p:txBody>
      </p:sp>
    </p:spTree>
    <p:extLst>
      <p:ext uri="{BB962C8B-B14F-4D97-AF65-F5344CB8AC3E}">
        <p14:creationId xmlns:p14="http://schemas.microsoft.com/office/powerpoint/2010/main" val="99999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6</a:t>
            </a:fld>
            <a:endParaRPr lang="en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7070BEB-E6C7-67A1-EB0B-98C7D54C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06BD79D-3AE6-8F55-67D2-84D41A29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46F1B-088F-5C65-AAEB-056DE3FC97E8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Introduction</a:t>
            </a:r>
            <a:endParaRPr lang="en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4618A3-92F6-95E0-7195-2F292981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1" y="932140"/>
            <a:ext cx="3540197" cy="5257879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C6D4C98-683D-6773-D29B-C51CD246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0" y="1786955"/>
            <a:ext cx="4248150" cy="1869241"/>
          </a:xfrm>
        </p:spPr>
        <p:txBody>
          <a:bodyPr>
            <a:normAutofit/>
          </a:bodyPr>
          <a:lstStyle/>
          <a:p>
            <a:r>
              <a:rPr lang="en-GB" sz="2800" i="1" dirty="0"/>
              <a:t>Die Oma </a:t>
            </a:r>
            <a:r>
              <a:rPr lang="en-GB" sz="2800" i="1" dirty="0" err="1"/>
              <a:t>filmt</a:t>
            </a:r>
            <a:r>
              <a:rPr lang="en-GB" sz="2800" i="1" dirty="0"/>
              <a:t> </a:t>
            </a:r>
            <a:r>
              <a:rPr lang="en-GB" sz="2800" i="1" u="sng" dirty="0"/>
              <a:t>den</a:t>
            </a:r>
            <a:r>
              <a:rPr lang="en-GB" sz="2800" i="1" dirty="0"/>
              <a:t> Mann</a:t>
            </a:r>
          </a:p>
          <a:p>
            <a:pPr algn="ctr"/>
            <a:r>
              <a:rPr lang="en-GB" sz="2400" dirty="0"/>
              <a:t>SVO</a:t>
            </a:r>
            <a:endParaRPr lang="en-GB" sz="2400" i="1" dirty="0"/>
          </a:p>
          <a:p>
            <a:pPr algn="ctr"/>
            <a:endParaRPr lang="en-GB" sz="2800" i="1" dirty="0"/>
          </a:p>
          <a:p>
            <a:r>
              <a:rPr lang="en-GB" sz="2800" i="1" dirty="0"/>
              <a:t>Die Oma </a:t>
            </a:r>
            <a:r>
              <a:rPr lang="en-GB" sz="2800" i="1" dirty="0" err="1"/>
              <a:t>filmt</a:t>
            </a:r>
            <a:r>
              <a:rPr lang="en-GB" sz="2800" i="1" dirty="0"/>
              <a:t> </a:t>
            </a:r>
            <a:r>
              <a:rPr lang="en-GB" sz="2800" i="1" u="sng" dirty="0"/>
              <a:t>der</a:t>
            </a:r>
            <a:r>
              <a:rPr lang="en-GB" sz="2800" i="1" dirty="0"/>
              <a:t> Mann</a:t>
            </a:r>
          </a:p>
          <a:p>
            <a:pPr algn="ctr"/>
            <a:r>
              <a:rPr lang="en-GB" sz="2400" dirty="0"/>
              <a:t>OVS</a:t>
            </a:r>
            <a:endParaRPr lang="en-GB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1E8303-D9E4-9556-7E3C-0BD5E2CED0E2}"/>
              </a:ext>
            </a:extLst>
          </p:cNvPr>
          <p:cNvSpPr txBox="1"/>
          <p:nvPr/>
        </p:nvSpPr>
        <p:spPr>
          <a:xfrm>
            <a:off x="4235450" y="5543688"/>
            <a:ext cx="458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Knoeferle &amp; Crocker (2005)</a:t>
            </a:r>
          </a:p>
          <a:p>
            <a:r>
              <a:rPr lang="en-GB" dirty="0"/>
              <a:t>DV: word-by-word reading times</a:t>
            </a:r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2E3C6-FDA7-0DA2-C841-87D534352632}"/>
              </a:ext>
            </a:extLst>
          </p:cNvPr>
          <p:cNvSpPr txBox="1"/>
          <p:nvPr/>
        </p:nvSpPr>
        <p:spPr>
          <a:xfrm>
            <a:off x="4404995" y="4814192"/>
            <a:ext cx="45821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+mj-lt"/>
                <a:cs typeface="Times New Roman" panose="02020603050405020304" pitchFamily="18" charset="0"/>
              </a:rPr>
              <a:t>‘visual’ preference</a:t>
            </a:r>
            <a:endParaRPr lang="en-GB" sz="2200" dirty="0"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F33367-6822-1353-BA98-B02F5DFF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6794666" cy="528320"/>
          </a:xfrm>
        </p:spPr>
        <p:txBody>
          <a:bodyPr>
            <a:noAutofit/>
          </a:bodyPr>
          <a:lstStyle/>
          <a:p>
            <a:r>
              <a:rPr lang="en-GB" dirty="0"/>
              <a:t>Cue conflict: case vs. visual cues</a:t>
            </a:r>
            <a:endParaRPr lang="en-SE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39A527-5386-652B-8BE5-3216205A6CAE}"/>
              </a:ext>
            </a:extLst>
          </p:cNvPr>
          <p:cNvCxnSpPr>
            <a:cxnSpLocks/>
          </p:cNvCxnSpPr>
          <p:nvPr/>
        </p:nvCxnSpPr>
        <p:spPr>
          <a:xfrm>
            <a:off x="5592445" y="2786380"/>
            <a:ext cx="2176145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7FB338-A419-1EB6-5A1C-911E67D32BFD}"/>
              </a:ext>
            </a:extLst>
          </p:cNvPr>
          <p:cNvCxnSpPr>
            <a:cxnSpLocks/>
          </p:cNvCxnSpPr>
          <p:nvPr/>
        </p:nvCxnSpPr>
        <p:spPr>
          <a:xfrm flipH="1">
            <a:off x="5592445" y="4300220"/>
            <a:ext cx="2176145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99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7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6794666" cy="528320"/>
          </a:xfrm>
        </p:spPr>
        <p:txBody>
          <a:bodyPr>
            <a:noAutofit/>
          </a:bodyPr>
          <a:lstStyle/>
          <a:p>
            <a:r>
              <a:rPr lang="en-GB" dirty="0"/>
              <a:t>Research questions</a:t>
            </a:r>
            <a:endParaRPr lang="en-SE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7070BEB-E6C7-67A1-EB0B-98C7D54C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06BD79D-3AE6-8F55-67D2-84D41A29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46F1B-088F-5C65-AAEB-056DE3FC97E8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Introduction</a:t>
            </a:r>
            <a:endParaRPr lang="en-SE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42D1BF3-A0C6-5FC7-FB46-51BEFEE3DDB2}"/>
              </a:ext>
            </a:extLst>
          </p:cNvPr>
          <p:cNvSpPr txBox="1">
            <a:spLocks/>
          </p:cNvSpPr>
          <p:nvPr/>
        </p:nvSpPr>
        <p:spPr>
          <a:xfrm>
            <a:off x="516254" y="1336912"/>
            <a:ext cx="7999096" cy="2983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800" dirty="0"/>
              <a:t>Can we measure thematic-role prediction with mouse tracking?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How are visual and case cues integrated for anticipatory thematic-role assignment?</a:t>
            </a:r>
          </a:p>
        </p:txBody>
      </p:sp>
    </p:spTree>
    <p:extLst>
      <p:ext uri="{BB962C8B-B14F-4D97-AF65-F5344CB8AC3E}">
        <p14:creationId xmlns:p14="http://schemas.microsoft.com/office/powerpoint/2010/main" val="143420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8</a:t>
            </a:fld>
            <a:endParaRPr lang="en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7070BEB-E6C7-67A1-EB0B-98C7D54C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06BD79D-3AE6-8F55-67D2-84D41A29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46F1B-088F-5C65-AAEB-056DE3FC97E8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Introduction</a:t>
            </a:r>
            <a:endParaRPr lang="en-S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A13C85-269B-87F3-90CC-643CC8A2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4023683" cy="528320"/>
          </a:xfrm>
        </p:spPr>
        <p:txBody>
          <a:bodyPr>
            <a:noAutofit/>
          </a:bodyPr>
          <a:lstStyle/>
          <a:p>
            <a:r>
              <a:rPr lang="en-GB" dirty="0"/>
              <a:t>Design</a:t>
            </a:r>
            <a:endParaRPr lang="en-SE" dirty="0"/>
          </a:p>
        </p:txBody>
      </p:sp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708FE4C1-067F-511A-E287-6417D110A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26941"/>
              </p:ext>
            </p:extLst>
          </p:nvPr>
        </p:nvGraphicFramePr>
        <p:xfrm>
          <a:off x="142874" y="1031677"/>
          <a:ext cx="8874126" cy="5255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5610">
                  <a:extLst>
                    <a:ext uri="{9D8B030D-6E8A-4147-A177-3AD203B41FA5}">
                      <a16:colId xmlns:a16="http://schemas.microsoft.com/office/drawing/2014/main" val="4040240369"/>
                    </a:ext>
                  </a:extLst>
                </a:gridCol>
                <a:gridCol w="2206005">
                  <a:extLst>
                    <a:ext uri="{9D8B030D-6E8A-4147-A177-3AD203B41FA5}">
                      <a16:colId xmlns:a16="http://schemas.microsoft.com/office/drawing/2014/main" val="1064153504"/>
                    </a:ext>
                  </a:extLst>
                </a:gridCol>
                <a:gridCol w="1245591">
                  <a:extLst>
                    <a:ext uri="{9D8B030D-6E8A-4147-A177-3AD203B41FA5}">
                      <a16:colId xmlns:a16="http://schemas.microsoft.com/office/drawing/2014/main" val="3141928054"/>
                    </a:ext>
                  </a:extLst>
                </a:gridCol>
                <a:gridCol w="3296920">
                  <a:extLst>
                    <a:ext uri="{9D8B030D-6E8A-4147-A177-3AD203B41FA5}">
                      <a16:colId xmlns:a16="http://schemas.microsoft.com/office/drawing/2014/main" val="2047433604"/>
                    </a:ext>
                  </a:extLst>
                </a:gridCol>
              </a:tblGrid>
              <a:tr h="37221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Step 1</a:t>
                      </a:r>
                      <a:endParaRPr lang="en-SE" sz="1800" b="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0" dirty="0"/>
                        <a:t>Step 2</a:t>
                      </a:r>
                      <a:endParaRPr lang="en-SE" sz="1800" b="0" dirty="0"/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83832"/>
                  </a:ext>
                </a:extLst>
              </a:tr>
              <a:tr h="5781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Visual Cue</a:t>
                      </a:r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Sentence Structure</a:t>
                      </a:r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99069"/>
                  </a:ext>
                </a:extLst>
              </a:tr>
              <a:tr h="47849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S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S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en-S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Example</a:t>
                      </a:r>
                      <a:endParaRPr lang="en-S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422851"/>
                  </a:ext>
                </a:extLst>
              </a:tr>
              <a:tr h="95667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Subject-extracted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(SOV)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</a:rPr>
                        <a:t>Das ist der Koch,</a:t>
                      </a:r>
                    </a:p>
                    <a:p>
                      <a:pPr algn="ctr"/>
                      <a:r>
                        <a:rPr lang="de-DE" sz="2000" u="sng" kern="1200" dirty="0">
                          <a:solidFill>
                            <a:schemeClr val="tx1"/>
                          </a:solidFill>
                          <a:effectLst/>
                        </a:rPr>
                        <a:t>der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</a:rPr>
                        <a:t> die Braut verfolgt.</a:t>
                      </a:r>
                      <a:endParaRPr lang="de-DE" sz="18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en-SE" sz="18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</a:rPr>
                        <a:t>‘This is the cook who is following the bride.’</a:t>
                      </a:r>
                      <a:endParaRPr lang="en-SE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56550"/>
                  </a:ext>
                </a:extLst>
              </a:tr>
              <a:tr h="95667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Mismatch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n-GB" dirty="0"/>
                        <a:t>SR</a:t>
                      </a:r>
                      <a:endParaRPr lang="en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234"/>
                  </a:ext>
                </a:extLst>
              </a:tr>
              <a:tr h="95667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Object-extracted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(OSV)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</a:rPr>
                        <a:t>Das ist der Koch,</a:t>
                      </a:r>
                    </a:p>
                    <a:p>
                      <a:pPr algn="ctr"/>
                      <a:r>
                        <a:rPr lang="de-DE" sz="2000" u="sng" kern="1200" dirty="0">
                          <a:solidFill>
                            <a:schemeClr val="tx1"/>
                          </a:solidFill>
                          <a:effectLst/>
                        </a:rPr>
                        <a:t>den</a:t>
                      </a:r>
                      <a:r>
                        <a:rPr lang="de-DE" sz="2000" kern="1200" dirty="0">
                          <a:solidFill>
                            <a:schemeClr val="tx1"/>
                          </a:solidFill>
                          <a:effectLst/>
                        </a:rPr>
                        <a:t> die Braut verfolgt.</a:t>
                      </a:r>
                    </a:p>
                    <a:p>
                      <a:pPr algn="ctr"/>
                      <a:endParaRPr lang="en-SE" sz="15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</a:rPr>
                        <a:t>‘This is the cook whom the bride is following.’</a:t>
                      </a:r>
                      <a:endParaRPr lang="en-SE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89142"/>
                  </a:ext>
                </a:extLst>
              </a:tr>
              <a:tr h="95667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Mismatch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en-GB" dirty="0"/>
                        <a:t>OR</a:t>
                      </a:r>
                      <a:endParaRPr lang="en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S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367829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FAA348AC-2B5D-DAEB-6B62-9CB926BE0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2" y="5325736"/>
            <a:ext cx="930910" cy="9309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CF1DBC-5724-0EE2-C1F5-9AF6702D2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2" y="3425524"/>
            <a:ext cx="930910" cy="9309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591365-E01E-EF02-01A3-895247B68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2" y="4386516"/>
            <a:ext cx="930910" cy="9309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5378CC-3C02-9B01-0A6B-809DF9130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52" y="2475057"/>
            <a:ext cx="930910" cy="9309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E0E6E9-EF25-6BC8-96CD-9483716058E5}"/>
              </a:ext>
            </a:extLst>
          </p:cNvPr>
          <p:cNvSpPr txBox="1"/>
          <p:nvPr/>
        </p:nvSpPr>
        <p:spPr>
          <a:xfrm>
            <a:off x="3390150" y="581143"/>
            <a:ext cx="274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Task: agent identification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886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63598-0D0A-94EC-2C84-3BC632CB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E902-F38C-46FF-9ECF-89FCDE58B9A6}" type="slidenum">
              <a:rPr lang="en-SE" smtClean="0"/>
              <a:t>9</a:t>
            </a:fld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17743-B040-E7E6-3245-B6912BDD2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37489"/>
            <a:ext cx="7070725" cy="528320"/>
          </a:xfrm>
        </p:spPr>
        <p:txBody>
          <a:bodyPr>
            <a:noAutofit/>
          </a:bodyPr>
          <a:lstStyle/>
          <a:p>
            <a:r>
              <a:rPr lang="en-GB" dirty="0"/>
              <a:t>Procedure</a:t>
            </a:r>
            <a:endParaRPr lang="en-SE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5EC5744-0B44-E6B0-A208-750B68E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GB" dirty="0"/>
              <a:t>30</a:t>
            </a:r>
            <a:r>
              <a:rPr lang="en-SE" dirty="0"/>
              <a:t>.</a:t>
            </a:r>
            <a:r>
              <a:rPr lang="en-GB" dirty="0"/>
              <a:t>03</a:t>
            </a:r>
            <a:r>
              <a:rPr lang="en-SE" dirty="0"/>
              <a:t>.202</a:t>
            </a:r>
            <a:r>
              <a:rPr lang="en-GB" dirty="0"/>
              <a:t>3</a:t>
            </a:r>
            <a:endParaRPr lang="en-SE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79227E71-9C25-0584-93A9-06F25BD5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330" y="6337302"/>
            <a:ext cx="4248150" cy="365125"/>
          </a:xfrm>
        </p:spPr>
        <p:txBody>
          <a:bodyPr/>
          <a:lstStyle/>
          <a:p>
            <a:r>
              <a:rPr lang="en-US" dirty="0"/>
              <a:t>Visual and syntactic cues on sentence processing</a:t>
            </a:r>
            <a:endParaRPr lang="en-SE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690F92-A37D-54FD-CF9D-6571AC925D73}"/>
              </a:ext>
            </a:extLst>
          </p:cNvPr>
          <p:cNvSpPr/>
          <p:nvPr/>
        </p:nvSpPr>
        <p:spPr>
          <a:xfrm>
            <a:off x="7226300" y="0"/>
            <a:ext cx="1917700" cy="5461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Methods</a:t>
            </a:r>
            <a:endParaRPr lang="en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38C6A2-D255-CA1D-B329-FD44AD67FABC}"/>
              </a:ext>
            </a:extLst>
          </p:cNvPr>
          <p:cNvSpPr/>
          <p:nvPr/>
        </p:nvSpPr>
        <p:spPr>
          <a:xfrm>
            <a:off x="413657" y="1099457"/>
            <a:ext cx="2449286" cy="15893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+</a:t>
            </a:r>
            <a:endParaRPr lang="en-SE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FE2D21-BFF9-670E-C110-F1FA0C41C701}"/>
              </a:ext>
            </a:extLst>
          </p:cNvPr>
          <p:cNvCxnSpPr>
            <a:cxnSpLocks/>
          </p:cNvCxnSpPr>
          <p:nvPr/>
        </p:nvCxnSpPr>
        <p:spPr>
          <a:xfrm>
            <a:off x="488664" y="4046123"/>
            <a:ext cx="3605227" cy="1915034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9DCE255-1D9E-BF37-7B5B-CD029205962D}"/>
              </a:ext>
            </a:extLst>
          </p:cNvPr>
          <p:cNvSpPr/>
          <p:nvPr/>
        </p:nvSpPr>
        <p:spPr>
          <a:xfrm>
            <a:off x="1264043" y="2112856"/>
            <a:ext cx="2449286" cy="15893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verfolgen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8DC010-9505-2D5E-F245-C6FE2AD7AEA9}"/>
              </a:ext>
            </a:extLst>
          </p:cNvPr>
          <p:cNvSpPr/>
          <p:nvPr/>
        </p:nvSpPr>
        <p:spPr>
          <a:xfrm>
            <a:off x="2488686" y="3126255"/>
            <a:ext cx="2449286" cy="15893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32995-D727-40ED-819D-92F796B9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22" y="3153115"/>
            <a:ext cx="1511213" cy="15112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E07E768-E338-7D64-0B18-2519161611A2}"/>
              </a:ext>
            </a:extLst>
          </p:cNvPr>
          <p:cNvSpPr/>
          <p:nvPr/>
        </p:nvSpPr>
        <p:spPr>
          <a:xfrm>
            <a:off x="4512810" y="3848973"/>
            <a:ext cx="2449286" cy="15893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5" name="Picture 14" descr="A picture containing toy, wall, indoor, doll&#10;&#10;Description automatically generated">
            <a:extLst>
              <a:ext uri="{FF2B5EF4-FFF2-40B4-BE49-F238E27FC236}">
                <a16:creationId xmlns:a16="http://schemas.microsoft.com/office/drawing/2014/main" id="{2B273F35-233E-90D4-CB7D-CEF19680E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69" y="3874461"/>
            <a:ext cx="581477" cy="581477"/>
          </a:xfrm>
          <a:prstGeom prst="rect">
            <a:avLst/>
          </a:prstGeom>
        </p:spPr>
      </p:pic>
      <p:pic>
        <p:nvPicPr>
          <p:cNvPr id="17" name="Picture 16" descr="A picture containing wall, hat, indoor, toy&#10;&#10;Description automatically generated">
            <a:extLst>
              <a:ext uri="{FF2B5EF4-FFF2-40B4-BE49-F238E27FC236}">
                <a16:creationId xmlns:a16="http://schemas.microsoft.com/office/drawing/2014/main" id="{25AA201A-358F-BF49-06E2-B6D64C218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3874461"/>
            <a:ext cx="581477" cy="581477"/>
          </a:xfrm>
          <a:prstGeom prst="rect">
            <a:avLst/>
          </a:prstGeom>
        </p:spPr>
      </p:pic>
      <p:pic>
        <p:nvPicPr>
          <p:cNvPr id="19" name="Graphic 18" descr="Volume outline">
            <a:extLst>
              <a:ext uri="{FF2B5EF4-FFF2-40B4-BE49-F238E27FC236}">
                <a16:creationId xmlns:a16="http://schemas.microsoft.com/office/drawing/2014/main" id="{AF523865-A8DA-992C-988A-39B0E5E9E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5588" y="442742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EA61B0-A9FC-7F62-2F9D-561065FE48AA}"/>
              </a:ext>
            </a:extLst>
          </p:cNvPr>
          <p:cNvSpPr txBox="1"/>
          <p:nvPr/>
        </p:nvSpPr>
        <p:spPr>
          <a:xfrm>
            <a:off x="3913250" y="1679705"/>
            <a:ext cx="294467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+mj-lt"/>
                <a:cs typeface="Times New Roman" panose="02020603050405020304" pitchFamily="18" charset="0"/>
              </a:rPr>
              <a:t>Task:</a:t>
            </a:r>
          </a:p>
          <a:p>
            <a:pPr algn="ctr"/>
            <a:r>
              <a:rPr lang="en-GB" sz="2000" dirty="0">
                <a:latin typeface="+mj-lt"/>
                <a:cs typeface="Times New Roman" panose="02020603050405020304" pitchFamily="18" charset="0"/>
              </a:rPr>
              <a:t>Click on the character</a:t>
            </a:r>
          </a:p>
          <a:p>
            <a:pPr algn="ctr"/>
            <a:r>
              <a:rPr lang="en-GB" sz="2000" dirty="0">
                <a:latin typeface="+mj-lt"/>
                <a:cs typeface="Times New Roman" panose="02020603050405020304" pitchFamily="18" charset="0"/>
              </a:rPr>
              <a:t>performing the action</a:t>
            </a:r>
            <a:endParaRPr lang="en-GB" sz="20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CFE93-AEC1-4A2A-17D8-835DA45A5E2C}"/>
              </a:ext>
            </a:extLst>
          </p:cNvPr>
          <p:cNvSpPr txBox="1"/>
          <p:nvPr/>
        </p:nvSpPr>
        <p:spPr>
          <a:xfrm>
            <a:off x="3160123" y="4715569"/>
            <a:ext cx="1047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+mj-lt"/>
                <a:cs typeface="Times New Roman" panose="02020603050405020304" pitchFamily="18" charset="0"/>
              </a:rPr>
              <a:t>Slide 1</a:t>
            </a:r>
            <a:endParaRPr lang="en-GB" sz="2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E1A44E-474F-62A4-2DC9-93912D40B4C0}"/>
              </a:ext>
            </a:extLst>
          </p:cNvPr>
          <p:cNvSpPr txBox="1"/>
          <p:nvPr/>
        </p:nvSpPr>
        <p:spPr>
          <a:xfrm>
            <a:off x="5213804" y="5438287"/>
            <a:ext cx="1047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+mj-lt"/>
                <a:cs typeface="Times New Roman" panose="02020603050405020304" pitchFamily="18" charset="0"/>
              </a:rPr>
              <a:t>Slide 2</a:t>
            </a:r>
            <a:endParaRPr lang="en-GB" sz="20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1AC8BA-F72F-DABE-52E3-11E42CDD085B}"/>
              </a:ext>
            </a:extLst>
          </p:cNvPr>
          <p:cNvSpPr txBox="1"/>
          <p:nvPr/>
        </p:nvSpPr>
        <p:spPr>
          <a:xfrm>
            <a:off x="6966692" y="4541975"/>
            <a:ext cx="2057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  <a:cs typeface="Times New Roman" panose="02020603050405020304" pitchFamily="18" charset="0"/>
              </a:rPr>
              <a:t>Mouse (x, y, t)</a:t>
            </a:r>
          </a:p>
          <a:p>
            <a:r>
              <a:rPr lang="en-GB" dirty="0">
                <a:latin typeface="+mj-lt"/>
                <a:cs typeface="Times New Roman" panose="02020603050405020304" pitchFamily="18" charset="0"/>
              </a:rPr>
              <a:t>Accuracy</a:t>
            </a:r>
          </a:p>
          <a:p>
            <a:r>
              <a:rPr lang="en-GB" dirty="0">
                <a:latin typeface="+mj-lt"/>
                <a:cs typeface="Times New Roman" panose="02020603050405020304" pitchFamily="18" charset="0"/>
              </a:rPr>
              <a:t>Total RTs</a:t>
            </a:r>
            <a:endParaRPr lang="en-GB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2E1078-9565-9A88-2493-A1F2A61000B6}"/>
              </a:ext>
            </a:extLst>
          </p:cNvPr>
          <p:cNvSpPr txBox="1"/>
          <p:nvPr/>
        </p:nvSpPr>
        <p:spPr>
          <a:xfrm>
            <a:off x="6942846" y="733464"/>
            <a:ext cx="236611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+mj-lt"/>
                <a:cs typeface="Times New Roman" panose="02020603050405020304" pitchFamily="18" charset="0"/>
              </a:rPr>
              <a:t>Participants:</a:t>
            </a:r>
          </a:p>
          <a:p>
            <a:pPr algn="ctr"/>
            <a:r>
              <a:rPr lang="en-GB" sz="2000" dirty="0">
                <a:latin typeface="+mj-lt"/>
                <a:cs typeface="Times New Roman" panose="02020603050405020304" pitchFamily="18" charset="0"/>
              </a:rPr>
              <a:t>n = 69</a:t>
            </a:r>
          </a:p>
          <a:p>
            <a:pPr algn="ctr"/>
            <a:r>
              <a:rPr lang="en-GB" sz="2000" dirty="0">
                <a:latin typeface="+mj-lt"/>
                <a:cs typeface="Times New Roman" panose="02020603050405020304" pitchFamily="18" charset="0"/>
              </a:rPr>
              <a:t>Age = 18-50</a:t>
            </a:r>
          </a:p>
          <a:p>
            <a:pPr algn="ctr"/>
            <a:r>
              <a:rPr lang="en-GB" sz="2000" dirty="0">
                <a:latin typeface="+mj-lt"/>
                <a:cs typeface="Times New Roman" panose="02020603050405020304" pitchFamily="18" charset="0"/>
              </a:rPr>
              <a:t>L1 German</a:t>
            </a:r>
            <a:endParaRPr lang="en-GB" sz="2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27449"/>
      </p:ext>
    </p:extLst>
  </p:cSld>
  <p:clrMapOvr>
    <a:masterClrMapping/>
  </p:clrMapOvr>
</p:sld>
</file>

<file path=ppt/theme/theme1.xml><?xml version="1.0" encoding="utf-8"?>
<a:theme xmlns:a="http://schemas.openxmlformats.org/drawingml/2006/main" name="Smaller Titl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latin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</TotalTime>
  <Words>1164</Words>
  <Application>Microsoft Office PowerPoint</Application>
  <PresentationFormat>On-screen Show (4:3)</PresentationFormat>
  <Paragraphs>347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Palatino Linotype</vt:lpstr>
      <vt:lpstr>Smaller Title</vt:lpstr>
      <vt:lpstr>On-line effects of visual and syntactic cues on sentence processing</vt:lpstr>
      <vt:lpstr>Today</vt:lpstr>
      <vt:lpstr>What is mouse tracking?</vt:lpstr>
      <vt:lpstr>PowerPoint Presentation</vt:lpstr>
      <vt:lpstr>Visual cues for sentence processing</vt:lpstr>
      <vt:lpstr>Cue conflict: case vs. visual cues</vt:lpstr>
      <vt:lpstr>Research questions</vt:lpstr>
      <vt:lpstr>Design</vt:lpstr>
      <vt:lpstr>Procedure</vt:lpstr>
      <vt:lpstr>Experimental script in E-Prime</vt:lpstr>
      <vt:lpstr>Experimental script in E-Prime</vt:lpstr>
      <vt:lpstr>Experimental script in E-Prime</vt:lpstr>
      <vt:lpstr>Experimental script in E-Prime</vt:lpstr>
      <vt:lpstr>Administering with E-PrimeGO</vt:lpstr>
      <vt:lpstr>Administering with E-PrimeGO</vt:lpstr>
      <vt:lpstr>Administering with E-PrimeGO</vt:lpstr>
      <vt:lpstr>Administering with E-PrimeGO</vt:lpstr>
      <vt:lpstr>Data analysis with mousetrap</vt:lpstr>
      <vt:lpstr>Modelling change over time</vt:lpstr>
      <vt:lpstr>Modelling change over time</vt:lpstr>
      <vt:lpstr>The problems of aggregation</vt:lpstr>
      <vt:lpstr>PowerPoint Presentation</vt:lpstr>
      <vt:lpstr>Analyses of time-series data</vt:lpstr>
      <vt:lpstr>Cluster-based permutation testing</vt:lpstr>
      <vt:lpstr>Bootstrapped divergence-onset times</vt:lpstr>
      <vt:lpstr>Bootstrapped divergence-onset times</vt:lpstr>
      <vt:lpstr>Design</vt:lpstr>
      <vt:lpstr>Hypotheses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 tracking for on-line processing</dc:title>
  <dc:creator>Carlotta</dc:creator>
  <cp:lastModifiedBy>Carlotta</cp:lastModifiedBy>
  <cp:revision>56</cp:revision>
  <dcterms:created xsi:type="dcterms:W3CDTF">2022-11-17T17:34:48Z</dcterms:created>
  <dcterms:modified xsi:type="dcterms:W3CDTF">2023-04-14T09:22:53Z</dcterms:modified>
</cp:coreProperties>
</file>