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nn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5">
          <p15:clr>
            <a:srgbClr val="A4A3A4"/>
          </p15:clr>
        </p15:guide>
        <p15:guide id="2" pos="4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B523"/>
    <a:srgbClr val="EDEDED"/>
    <a:srgbClr val="FFB952"/>
    <a:srgbClr val="B1B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594" y="84"/>
      </p:cViewPr>
      <p:guideLst>
        <p:guide orient="horz" pos="3865"/>
        <p:guide pos="49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2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accent1"/>
              </a:gs>
              <a:gs pos="0">
                <a:schemeClr val="accent4">
                  <a:lumMod val="60000"/>
                  <a:lumOff val="40000"/>
                </a:schemeClr>
              </a:gs>
            </a:gsLst>
            <a:lin ang="132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noProof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910403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94365" y="3666178"/>
            <a:ext cx="7763835" cy="1752600"/>
          </a:xfrm>
        </p:spPr>
        <p:txBody>
          <a:bodyPr/>
          <a:lstStyle>
            <a:lvl1pPr marL="0" indent="0" algn="l">
              <a:buNone/>
              <a:defRPr sz="14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noProof="0"/>
              <a:t>Klikk for å redigere undertittelstil i malen</a:t>
            </a:r>
          </a:p>
        </p:txBody>
      </p:sp>
      <p:cxnSp>
        <p:nvCxnSpPr>
          <p:cNvPr id="15" name="Rett linje 14"/>
          <p:cNvCxnSpPr/>
          <p:nvPr userDrawn="1"/>
        </p:nvCxnSpPr>
        <p:spPr>
          <a:xfrm flipV="1">
            <a:off x="2190060" y="3750273"/>
            <a:ext cx="6953942" cy="3107727"/>
          </a:xfrm>
          <a:prstGeom prst="line">
            <a:avLst/>
          </a:prstGeom>
          <a:ln w="25400" cap="flat" cmpd="sng" algn="ctr">
            <a:solidFill>
              <a:schemeClr val="accent4">
                <a:lumMod val="60000"/>
                <a:lumOff val="40000"/>
                <a:alpha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/>
          <p:cNvCxnSpPr/>
          <p:nvPr userDrawn="1"/>
        </p:nvCxnSpPr>
        <p:spPr>
          <a:xfrm rot="16200000" flipH="1">
            <a:off x="4816284" y="3694065"/>
            <a:ext cx="4297813" cy="2030055"/>
          </a:xfrm>
          <a:prstGeom prst="line">
            <a:avLst/>
          </a:prstGeom>
          <a:ln w="19050" cap="flat" cmpd="sng" algn="ctr">
            <a:solidFill>
              <a:schemeClr val="accent4">
                <a:lumMod val="60000"/>
                <a:lumOff val="40000"/>
                <a:alpha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ett linje 17"/>
          <p:cNvCxnSpPr/>
          <p:nvPr userDrawn="1"/>
        </p:nvCxnSpPr>
        <p:spPr>
          <a:xfrm>
            <a:off x="5370147" y="4006212"/>
            <a:ext cx="3773855" cy="1504193"/>
          </a:xfrm>
          <a:prstGeom prst="line">
            <a:avLst/>
          </a:prstGeom>
          <a:ln w="19050" cap="flat" cmpd="sng" algn="ctr">
            <a:solidFill>
              <a:schemeClr val="accent4">
                <a:lumMod val="60000"/>
                <a:lumOff val="40000"/>
                <a:alpha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tt linje 11"/>
          <p:cNvCxnSpPr/>
          <p:nvPr userDrawn="1"/>
        </p:nvCxnSpPr>
        <p:spPr>
          <a:xfrm rot="5400000">
            <a:off x="2187498" y="2118964"/>
            <a:ext cx="6858000" cy="2620072"/>
          </a:xfrm>
          <a:prstGeom prst="line">
            <a:avLst/>
          </a:prstGeom>
          <a:ln w="50800" cap="flat" cmpd="sng" algn="ctr">
            <a:solidFill>
              <a:srgbClr val="F1B52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Bilde 22" descr="UiT_Navn_blaa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" y="0"/>
            <a:ext cx="1360023" cy="2275551"/>
          </a:xfrm>
          <a:prstGeom prst="rect">
            <a:avLst/>
          </a:prstGeom>
        </p:spPr>
      </p:pic>
      <p:cxnSp>
        <p:nvCxnSpPr>
          <p:cNvPr id="28" name="Rett linje 27"/>
          <p:cNvCxnSpPr/>
          <p:nvPr userDrawn="1"/>
        </p:nvCxnSpPr>
        <p:spPr>
          <a:xfrm>
            <a:off x="790575" y="3470437"/>
            <a:ext cx="4579572" cy="1588"/>
          </a:xfrm>
          <a:prstGeom prst="line">
            <a:avLst/>
          </a:prstGeom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Bilde 13" descr="LogoNors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31441" y="5990437"/>
            <a:ext cx="543971" cy="5327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noProof="0"/>
              <a:t>Klikk for å redigere tittelstil</a:t>
            </a:r>
            <a:endParaRPr lang="nb-NO" noProof="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  <a:endParaRPr lang="nb-NO" noProof="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DF9E8F3-4849-FA48-B4C8-2D894E979956}" type="datetimeFigureOut">
              <a:rPr lang="nb-NO" smtClean="0"/>
              <a:pPr/>
              <a:t>31.03.2016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48967F36-0B61-F749-ACDB-F36D7579231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70300" y="1837780"/>
            <a:ext cx="3710048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  <a:endParaRPr lang="nb-NO" noProof="0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31.03.2016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  <p:sp>
        <p:nvSpPr>
          <p:cNvPr id="8" name="Plassholder for innhold 2"/>
          <p:cNvSpPr>
            <a:spLocks noGrp="1"/>
          </p:cNvSpPr>
          <p:nvPr>
            <p:ph sz="half" idx="13"/>
          </p:nvPr>
        </p:nvSpPr>
        <p:spPr>
          <a:xfrm>
            <a:off x="4840368" y="1837780"/>
            <a:ext cx="3710048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  <a:endParaRPr lang="nb-NO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  <a:endParaRPr lang="nn-NO" noProof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n-NO" noProof="0" smtClean="0"/>
              <a:pPr/>
              <a:t>31.03.2016</a:t>
            </a:fld>
            <a:endParaRPr lang="nn-NO" noProof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 noProof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n-NO" noProof="0" smtClean="0"/>
              <a:pPr/>
              <a:t>‹#›</a:t>
            </a:fld>
            <a:endParaRPr lang="nn-NO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2" y="0"/>
            <a:ext cx="9144000" cy="6858000"/>
          </a:xfrm>
          <a:prstGeom prst="rect">
            <a:avLst/>
          </a:prstGeom>
          <a:gradFill>
            <a:gsLst>
              <a:gs pos="54000">
                <a:schemeClr val="bg1"/>
              </a:gs>
              <a:gs pos="100000">
                <a:schemeClr val="accent1">
                  <a:tint val="50000"/>
                  <a:shade val="100000"/>
                  <a:satMod val="350000"/>
                  <a:alpha val="54000"/>
                </a:schemeClr>
              </a:gs>
            </a:gsLst>
            <a:lin ang="33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n-NO" smtClean="0"/>
              <a:pPr/>
              <a:t>31.03.2016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31.03.2016</a:t>
            </a:fld>
            <a:endParaRPr lang="nb-NO" noProof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  <p:sp>
        <p:nvSpPr>
          <p:cNvPr id="7" name="Rektangel 6"/>
          <p:cNvSpPr/>
          <p:nvPr userDrawn="1"/>
        </p:nvSpPr>
        <p:spPr>
          <a:xfrm>
            <a:off x="2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accent1"/>
              </a:gs>
              <a:gs pos="0">
                <a:schemeClr val="accent4">
                  <a:lumMod val="60000"/>
                  <a:lumOff val="40000"/>
                </a:schemeClr>
              </a:gs>
            </a:gsLst>
            <a:lin ang="132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noProof="0"/>
          </a:p>
        </p:txBody>
      </p:sp>
      <p:sp>
        <p:nvSpPr>
          <p:cNvPr id="9" name="Undertittel 2"/>
          <p:cNvSpPr>
            <a:spLocks noGrp="1"/>
          </p:cNvSpPr>
          <p:nvPr>
            <p:ph type="subTitle" idx="1"/>
          </p:nvPr>
        </p:nvSpPr>
        <p:spPr>
          <a:xfrm>
            <a:off x="694365" y="3666178"/>
            <a:ext cx="7763835" cy="1752600"/>
          </a:xfrm>
        </p:spPr>
        <p:txBody>
          <a:bodyPr/>
          <a:lstStyle>
            <a:lvl1pPr marL="0" indent="0" algn="l">
              <a:buNone/>
              <a:defRPr sz="14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noProof="0"/>
              <a:t>Klikk for å redigere undertittelstil i malen</a:t>
            </a:r>
          </a:p>
        </p:txBody>
      </p:sp>
      <p:cxnSp>
        <p:nvCxnSpPr>
          <p:cNvPr id="10" name="Rett linje 9"/>
          <p:cNvCxnSpPr/>
          <p:nvPr userDrawn="1"/>
        </p:nvCxnSpPr>
        <p:spPr>
          <a:xfrm flipV="1">
            <a:off x="2190060" y="3750273"/>
            <a:ext cx="6953942" cy="3107727"/>
          </a:xfrm>
          <a:prstGeom prst="line">
            <a:avLst/>
          </a:prstGeom>
          <a:ln w="25400" cap="flat" cmpd="sng" algn="ctr">
            <a:solidFill>
              <a:schemeClr val="accent4">
                <a:lumMod val="60000"/>
                <a:lumOff val="40000"/>
                <a:alpha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Rett linje 10"/>
          <p:cNvCxnSpPr/>
          <p:nvPr userDrawn="1"/>
        </p:nvCxnSpPr>
        <p:spPr>
          <a:xfrm rot="16200000" flipH="1">
            <a:off x="4816284" y="3694065"/>
            <a:ext cx="4297813" cy="2030055"/>
          </a:xfrm>
          <a:prstGeom prst="line">
            <a:avLst/>
          </a:prstGeom>
          <a:ln w="19050" cap="flat" cmpd="sng" algn="ctr">
            <a:solidFill>
              <a:schemeClr val="accent4">
                <a:lumMod val="60000"/>
                <a:lumOff val="40000"/>
                <a:alpha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tt linje 11"/>
          <p:cNvCxnSpPr/>
          <p:nvPr userDrawn="1"/>
        </p:nvCxnSpPr>
        <p:spPr>
          <a:xfrm>
            <a:off x="5370147" y="4006212"/>
            <a:ext cx="3773855" cy="1504193"/>
          </a:xfrm>
          <a:prstGeom prst="line">
            <a:avLst/>
          </a:prstGeom>
          <a:ln w="19050" cap="flat" cmpd="sng" algn="ctr">
            <a:solidFill>
              <a:schemeClr val="accent4">
                <a:lumMod val="60000"/>
                <a:lumOff val="40000"/>
                <a:alpha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ett linje 12"/>
          <p:cNvCxnSpPr/>
          <p:nvPr userDrawn="1"/>
        </p:nvCxnSpPr>
        <p:spPr>
          <a:xfrm rot="5400000">
            <a:off x="2187498" y="2118964"/>
            <a:ext cx="6858000" cy="2620072"/>
          </a:xfrm>
          <a:prstGeom prst="line">
            <a:avLst/>
          </a:prstGeom>
          <a:ln w="50800" cap="flat" cmpd="sng" algn="ctr">
            <a:solidFill>
              <a:srgbClr val="F1B52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Bilde 13" descr="UiT_Navn_blaa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" y="0"/>
            <a:ext cx="1360023" cy="2275551"/>
          </a:xfrm>
          <a:prstGeom prst="rect">
            <a:avLst/>
          </a:prstGeom>
        </p:spPr>
      </p:pic>
      <p:sp>
        <p:nvSpPr>
          <p:cNvPr id="16" name="Undertittel 2"/>
          <p:cNvSpPr txBox="1">
            <a:spLocks/>
          </p:cNvSpPr>
          <p:nvPr userDrawn="1"/>
        </p:nvSpPr>
        <p:spPr>
          <a:xfrm>
            <a:off x="706461" y="5870703"/>
            <a:ext cx="7763835" cy="374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sz="14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uit.no</a:t>
            </a:r>
          </a:p>
        </p:txBody>
      </p:sp>
      <p:pic>
        <p:nvPicPr>
          <p:cNvPr id="15" name="Bilde 14" descr="LogoNors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31441" y="5990437"/>
            <a:ext cx="543971" cy="53275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-63303" y="-1"/>
            <a:ext cx="9144000" cy="6858000"/>
          </a:xfrm>
          <a:prstGeom prst="rect">
            <a:avLst/>
          </a:prstGeom>
          <a:gradFill>
            <a:gsLst>
              <a:gs pos="54000">
                <a:schemeClr val="bg1"/>
              </a:gs>
              <a:gs pos="100000">
                <a:schemeClr val="accent1">
                  <a:tint val="50000"/>
                  <a:shade val="100000"/>
                  <a:satMod val="350000"/>
                  <a:alpha val="54000"/>
                </a:schemeClr>
              </a:gs>
            </a:gsLst>
            <a:lin ang="33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noProof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70300" y="300207"/>
            <a:ext cx="7880116" cy="12169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noProof="0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70300" y="1751183"/>
            <a:ext cx="7888582" cy="4374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noProof="0" dirty="0"/>
              <a:t>Klikk for å redigere tekststiler i malen</a:t>
            </a:r>
          </a:p>
          <a:p>
            <a:pPr lvl="1"/>
            <a:r>
              <a:rPr lang="nb-NO" noProof="0" dirty="0"/>
              <a:t>Andre nivå</a:t>
            </a:r>
          </a:p>
          <a:p>
            <a:pPr lvl="2"/>
            <a:r>
              <a:rPr lang="nb-NO" noProof="0" dirty="0"/>
              <a:t>Tredje nivå</a:t>
            </a:r>
          </a:p>
          <a:p>
            <a:pPr lvl="3"/>
            <a:r>
              <a:rPr lang="nb-NO" noProof="0" dirty="0"/>
              <a:t>Fjerde nivå</a:t>
            </a:r>
          </a:p>
          <a:p>
            <a:pPr lvl="4"/>
            <a:r>
              <a:rPr lang="nb-NO" noProof="0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12376" y="6356350"/>
            <a:ext cx="647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DF9E8F3-4849-FA48-B4C8-2D894E979956}" type="datetimeFigureOut">
              <a:rPr lang="nb-NO" smtClean="0"/>
              <a:pPr/>
              <a:t>31.03.2016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49119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8270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8967F36-0B61-F749-ACDB-F36D75792314}" type="slidenum">
              <a:rPr lang="nb-NO" smtClean="0"/>
              <a:pPr/>
              <a:t>‹#›</a:t>
            </a:fld>
            <a:endParaRPr lang="nb-NO"/>
          </a:p>
        </p:txBody>
      </p:sp>
      <p:cxnSp>
        <p:nvCxnSpPr>
          <p:cNvPr id="10" name="Rett linje 9"/>
          <p:cNvCxnSpPr/>
          <p:nvPr/>
        </p:nvCxnSpPr>
        <p:spPr>
          <a:xfrm rot="5400000">
            <a:off x="7719376" y="5433376"/>
            <a:ext cx="2085544" cy="763704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tt linje 11"/>
          <p:cNvCxnSpPr/>
          <p:nvPr/>
        </p:nvCxnSpPr>
        <p:spPr>
          <a:xfrm rot="10800000" flipV="1">
            <a:off x="6927456" y="5850106"/>
            <a:ext cx="2216545" cy="1007893"/>
          </a:xfrm>
          <a:prstGeom prst="line">
            <a:avLst/>
          </a:prstGeom>
          <a:ln>
            <a:solidFill>
              <a:schemeClr val="accent3">
                <a:alpha val="16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Rett linje 13"/>
          <p:cNvCxnSpPr/>
          <p:nvPr/>
        </p:nvCxnSpPr>
        <p:spPr>
          <a:xfrm rot="5400000">
            <a:off x="8334481" y="6048478"/>
            <a:ext cx="1161841" cy="457200"/>
          </a:xfrm>
          <a:prstGeom prst="line">
            <a:avLst/>
          </a:prstGeom>
          <a:ln w="19050" cap="flat" cmpd="sng" algn="ctr">
            <a:solidFill>
              <a:schemeClr val="accent1">
                <a:alpha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tt linje 15"/>
          <p:cNvCxnSpPr/>
          <p:nvPr/>
        </p:nvCxnSpPr>
        <p:spPr>
          <a:xfrm>
            <a:off x="770102" y="1603376"/>
            <a:ext cx="7788780" cy="1588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2600" b="1" i="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n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Policy </a:t>
            </a:r>
            <a:r>
              <a:rPr lang="nb-NO" dirty="0" err="1"/>
              <a:t>Brochure</a:t>
            </a:r>
            <a:r>
              <a:rPr lang="nb-NO" dirty="0"/>
              <a:t> Project – </a:t>
            </a:r>
            <a:br>
              <a:rPr lang="nb-NO" dirty="0"/>
            </a:br>
            <a:r>
              <a:rPr lang="nb-NO" dirty="0" err="1"/>
              <a:t>Theme</a:t>
            </a:r>
            <a:r>
              <a:rPr lang="nb-NO" dirty="0"/>
              <a:t> D «</a:t>
            </a:r>
            <a:r>
              <a:rPr lang="nb-NO" dirty="0" err="1"/>
              <a:t>Local</a:t>
            </a:r>
            <a:r>
              <a:rPr lang="nb-NO" dirty="0"/>
              <a:t> service </a:t>
            </a:r>
            <a:r>
              <a:rPr lang="nb-NO" dirty="0" err="1"/>
              <a:t>delivery</a:t>
            </a:r>
            <a:r>
              <a:rPr lang="nb-NO" dirty="0"/>
              <a:t>»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COST </a:t>
            </a:r>
            <a:r>
              <a:rPr lang="nb-NO" dirty="0" err="1"/>
              <a:t>LocRef</a:t>
            </a:r>
            <a:r>
              <a:rPr lang="nb-NO" dirty="0"/>
              <a:t> - Bern 30-31 </a:t>
            </a:r>
            <a:r>
              <a:rPr lang="nb-NO" dirty="0" err="1"/>
              <a:t>March</a:t>
            </a:r>
            <a:r>
              <a:rPr lang="nb-NO" dirty="0"/>
              <a:t> 2016</a:t>
            </a:r>
          </a:p>
          <a:p>
            <a:r>
              <a:rPr lang="nb-NO" dirty="0"/>
              <a:t>Harald Torsteinsen &amp; Vedran </a:t>
            </a:r>
            <a:r>
              <a:rPr lang="hr-HR" dirty="0"/>
              <a:t>Đ</a:t>
            </a:r>
            <a:r>
              <a:rPr lang="nb-NO" dirty="0"/>
              <a:t>u</a:t>
            </a:r>
            <a:r>
              <a:rPr lang="hr-HR" dirty="0"/>
              <a:t>la</a:t>
            </a:r>
            <a:r>
              <a:rPr lang="nb-NO" dirty="0"/>
              <a:t>bi</a:t>
            </a:r>
            <a:r>
              <a:rPr lang="hr-HR" dirty="0"/>
              <a:t>ć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Research </a:t>
            </a:r>
            <a:r>
              <a:rPr lang="nb-NO" dirty="0" err="1"/>
              <a:t>topic</a:t>
            </a:r>
            <a:endParaRPr lang="nb-NO" dirty="0"/>
          </a:p>
        </p:txBody>
      </p:sp>
      <p:graphicFrame>
        <p:nvGraphicFramePr>
          <p:cNvPr id="2" name="Plassholder for innhol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4867822"/>
              </p:ext>
            </p:extLst>
          </p:nvPr>
        </p:nvGraphicFramePr>
        <p:xfrm>
          <a:off x="648181" y="1776713"/>
          <a:ext cx="7853424" cy="3154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3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3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3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3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4409">
                <a:tc>
                  <a:txBody>
                    <a:bodyPr/>
                    <a:lstStyle/>
                    <a:p>
                      <a:r>
                        <a:rPr lang="nb-NO" dirty="0"/>
                        <a:t>WG 1 </a:t>
                      </a:r>
                    </a:p>
                    <a:p>
                      <a:r>
                        <a:rPr lang="nb-NO" dirty="0" err="1"/>
                        <a:t>External</a:t>
                      </a:r>
                      <a:r>
                        <a:rPr lang="nb-NO" dirty="0"/>
                        <a:t> </a:t>
                      </a:r>
                    </a:p>
                    <a:p>
                      <a:r>
                        <a:rPr lang="nb-NO" dirty="0"/>
                        <a:t>(post-NPM)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WG 2 </a:t>
                      </a:r>
                    </a:p>
                    <a:p>
                      <a:r>
                        <a:rPr lang="nb-NO" dirty="0" err="1"/>
                        <a:t>Internal</a:t>
                      </a:r>
                      <a:r>
                        <a:rPr lang="nb-NO" dirty="0"/>
                        <a:t> </a:t>
                      </a:r>
                    </a:p>
                    <a:p>
                      <a:r>
                        <a:rPr lang="nb-NO" dirty="0"/>
                        <a:t>(post-NPM)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WG 3 </a:t>
                      </a:r>
                      <a:r>
                        <a:rPr lang="nb-NO" dirty="0" err="1"/>
                        <a:t>Rescaling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WG 4 </a:t>
                      </a:r>
                      <a:r>
                        <a:rPr lang="nb-NO" dirty="0" err="1"/>
                        <a:t>Democratic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renewal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0570">
                <a:tc>
                  <a:txBody>
                    <a:bodyPr/>
                    <a:lstStyle/>
                    <a:p>
                      <a:r>
                        <a:rPr lang="nb-NO" sz="1400" dirty="0"/>
                        <a:t>Reform </a:t>
                      </a:r>
                      <a:r>
                        <a:rPr lang="nb-NO" sz="1400" dirty="0" err="1"/>
                        <a:t>trajectory</a:t>
                      </a:r>
                      <a:r>
                        <a:rPr lang="nb-NO" sz="1400" dirty="0"/>
                        <a:t>?</a:t>
                      </a:r>
                    </a:p>
                    <a:p>
                      <a:r>
                        <a:rPr lang="nb-NO" sz="1400" dirty="0" err="1"/>
                        <a:t>Remunicipal-isation</a:t>
                      </a:r>
                      <a:r>
                        <a:rPr lang="nb-NO" sz="1400" dirty="0"/>
                        <a:t>?</a:t>
                      </a:r>
                    </a:p>
                    <a:p>
                      <a:endParaRPr lang="nb-NO" sz="1400" dirty="0"/>
                    </a:p>
                    <a:p>
                      <a:r>
                        <a:rPr lang="nb-NO" sz="1400" dirty="0"/>
                        <a:t>Status</a:t>
                      </a:r>
                      <a:r>
                        <a:rPr lang="nb-NO" sz="1400" baseline="0" dirty="0"/>
                        <a:t> and </a:t>
                      </a:r>
                      <a:r>
                        <a:rPr lang="nb-NO" sz="1400" baseline="0" dirty="0" err="1"/>
                        <a:t>effects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of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dirty="0"/>
                        <a:t>NPM </a:t>
                      </a:r>
                      <a:r>
                        <a:rPr lang="nb-NO" sz="1400" dirty="0" err="1"/>
                        <a:t>on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organisational</a:t>
                      </a:r>
                      <a:r>
                        <a:rPr lang="nb-NO" sz="1400" baseline="0" dirty="0"/>
                        <a:t> forms and operating </a:t>
                      </a:r>
                      <a:r>
                        <a:rPr lang="nb-NO" sz="1400" baseline="0" dirty="0" err="1"/>
                        <a:t>logics</a:t>
                      </a:r>
                      <a:r>
                        <a:rPr lang="nb-NO" sz="1400" baseline="0" dirty="0"/>
                        <a:t>?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/>
                        <a:t>Are </a:t>
                      </a:r>
                      <a:r>
                        <a:rPr lang="nb-NO" sz="1400" dirty="0" err="1"/>
                        <a:t>municipalities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too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small</a:t>
                      </a:r>
                      <a:r>
                        <a:rPr lang="nb-NO" sz="1400" dirty="0"/>
                        <a:t>?</a:t>
                      </a:r>
                    </a:p>
                    <a:p>
                      <a:endParaRPr lang="nb-NO" sz="1400" dirty="0"/>
                    </a:p>
                    <a:p>
                      <a:r>
                        <a:rPr lang="nb-NO" sz="1400" dirty="0"/>
                        <a:t>How to </a:t>
                      </a:r>
                      <a:r>
                        <a:rPr lang="nb-NO" sz="1400" dirty="0" err="1"/>
                        <a:t>rescale</a:t>
                      </a:r>
                      <a:r>
                        <a:rPr lang="nb-NO" sz="1400" dirty="0"/>
                        <a:t> territorial </a:t>
                      </a:r>
                      <a:r>
                        <a:rPr lang="nb-NO" sz="1400" dirty="0" err="1"/>
                        <a:t>size</a:t>
                      </a:r>
                      <a:r>
                        <a:rPr lang="nb-NO" sz="1400" dirty="0"/>
                        <a:t>;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through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amalgamation</a:t>
                      </a:r>
                      <a:r>
                        <a:rPr lang="nb-NO" sz="1400" baseline="0" dirty="0"/>
                        <a:t> or </a:t>
                      </a:r>
                      <a:r>
                        <a:rPr lang="nb-NO" sz="1400" baseline="0" dirty="0" err="1"/>
                        <a:t>inter-municipal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cooperation</a:t>
                      </a:r>
                      <a:r>
                        <a:rPr lang="nb-NO" sz="1400" baseline="0" dirty="0"/>
                        <a:t>?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err="1"/>
                        <a:t>Strenghtening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of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direct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democracy</a:t>
                      </a:r>
                      <a:r>
                        <a:rPr lang="nb-NO" sz="1400" baseline="0" dirty="0"/>
                        <a:t>?</a:t>
                      </a:r>
                    </a:p>
                    <a:p>
                      <a:endParaRPr lang="nb-NO" sz="1400" baseline="0" dirty="0"/>
                    </a:p>
                    <a:p>
                      <a:r>
                        <a:rPr lang="nb-NO" sz="1400" baseline="0" dirty="0"/>
                        <a:t>New forms </a:t>
                      </a:r>
                      <a:r>
                        <a:rPr lang="nb-NO" sz="1400" baseline="0" dirty="0" err="1"/>
                        <a:t>of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participatory</a:t>
                      </a:r>
                      <a:r>
                        <a:rPr lang="nb-NO" sz="1400" baseline="0" dirty="0"/>
                        <a:t> and </a:t>
                      </a:r>
                      <a:r>
                        <a:rPr lang="nb-NO" sz="1400" baseline="0" dirty="0" err="1"/>
                        <a:t>cooperative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democracy</a:t>
                      </a:r>
                      <a:r>
                        <a:rPr lang="nb-NO" sz="1400" baseline="0" dirty="0"/>
                        <a:t>?</a:t>
                      </a:r>
                      <a:endParaRPr lang="nb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tel 11"/>
          <p:cNvSpPr>
            <a:spLocks noGrp="1"/>
          </p:cNvSpPr>
          <p:nvPr>
            <p:ph type="title"/>
          </p:nvPr>
        </p:nvSpPr>
        <p:spPr>
          <a:xfrm>
            <a:off x="670300" y="300207"/>
            <a:ext cx="7880116" cy="779446"/>
          </a:xfrm>
        </p:spPr>
        <p:txBody>
          <a:bodyPr/>
          <a:lstStyle/>
          <a:p>
            <a:r>
              <a:rPr lang="nb-NO" dirty="0" err="1"/>
              <a:t>Lessons</a:t>
            </a:r>
            <a:r>
              <a:rPr lang="nb-NO" dirty="0"/>
              <a:t> </a:t>
            </a:r>
            <a:r>
              <a:rPr lang="nb-NO" dirty="0" err="1"/>
              <a:t>learned</a:t>
            </a:r>
            <a:endParaRPr lang="nb-NO" dirty="0"/>
          </a:p>
        </p:txBody>
      </p:sp>
      <p:graphicFrame>
        <p:nvGraphicFramePr>
          <p:cNvPr id="2" name="Plassholder for innhol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177609"/>
              </p:ext>
            </p:extLst>
          </p:nvPr>
        </p:nvGraphicFramePr>
        <p:xfrm>
          <a:off x="560044" y="1266940"/>
          <a:ext cx="7902236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5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5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5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55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6863">
                <a:tc>
                  <a:txBody>
                    <a:bodyPr/>
                    <a:lstStyle/>
                    <a:p>
                      <a:r>
                        <a:rPr lang="nb-NO" dirty="0"/>
                        <a:t>WG 1 </a:t>
                      </a:r>
                    </a:p>
                    <a:p>
                      <a:r>
                        <a:rPr lang="nb-NO" dirty="0" err="1"/>
                        <a:t>External</a:t>
                      </a:r>
                      <a:r>
                        <a:rPr lang="nb-NO" dirty="0"/>
                        <a:t> </a:t>
                      </a:r>
                    </a:p>
                    <a:p>
                      <a:r>
                        <a:rPr lang="nb-NO" dirty="0"/>
                        <a:t>(post-NPM)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WG 2 </a:t>
                      </a:r>
                    </a:p>
                    <a:p>
                      <a:r>
                        <a:rPr lang="nb-NO" dirty="0" err="1"/>
                        <a:t>Internal</a:t>
                      </a:r>
                      <a:r>
                        <a:rPr lang="nb-NO" dirty="0"/>
                        <a:t> </a:t>
                      </a:r>
                    </a:p>
                    <a:p>
                      <a:r>
                        <a:rPr lang="nb-NO" dirty="0"/>
                        <a:t>(post-NPM)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WG 3 </a:t>
                      </a:r>
                      <a:r>
                        <a:rPr lang="nb-NO" dirty="0" err="1"/>
                        <a:t>Territorrial</a:t>
                      </a:r>
                      <a:r>
                        <a:rPr lang="nb-NO" baseline="0" dirty="0"/>
                        <a:t> and </a:t>
                      </a:r>
                      <a:r>
                        <a:rPr lang="nb-NO" baseline="0" dirty="0" err="1"/>
                        <a:t>functional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r</a:t>
                      </a:r>
                      <a:r>
                        <a:rPr lang="nb-NO" dirty="0" err="1"/>
                        <a:t>escaling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WG 4 </a:t>
                      </a:r>
                      <a:r>
                        <a:rPr lang="nb-NO" dirty="0" err="1"/>
                        <a:t>Democratic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renewal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9378">
                <a:tc>
                  <a:txBody>
                    <a:bodyPr/>
                    <a:lstStyle/>
                    <a:p>
                      <a:r>
                        <a:rPr lang="nb-NO" sz="1400" dirty="0"/>
                        <a:t>Reform </a:t>
                      </a:r>
                      <a:r>
                        <a:rPr lang="nb-NO" sz="1400" dirty="0" err="1"/>
                        <a:t>trajectory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varies</a:t>
                      </a:r>
                      <a:r>
                        <a:rPr lang="nb-NO" sz="1400" dirty="0"/>
                        <a:t> in time and </a:t>
                      </a:r>
                      <a:r>
                        <a:rPr lang="nb-NO" sz="1400" dirty="0" err="1"/>
                        <a:t>strength</a:t>
                      </a:r>
                      <a:endParaRPr lang="nb-NO" sz="1400" dirty="0"/>
                    </a:p>
                    <a:p>
                      <a:endParaRPr lang="nb-NO" sz="1400" dirty="0"/>
                    </a:p>
                    <a:p>
                      <a:r>
                        <a:rPr lang="nb-NO" sz="1400" dirty="0" err="1"/>
                        <a:t>Few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signs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of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r</a:t>
                      </a:r>
                      <a:r>
                        <a:rPr lang="nb-NO" sz="1400" dirty="0" err="1"/>
                        <a:t>emunicipalisation</a:t>
                      </a:r>
                      <a:r>
                        <a:rPr lang="nb-NO" sz="1400" dirty="0"/>
                        <a:t>, </a:t>
                      </a:r>
                      <a:r>
                        <a:rPr lang="nb-NO" sz="1400" dirty="0" err="1"/>
                        <a:t>except</a:t>
                      </a:r>
                      <a:r>
                        <a:rPr lang="nb-NO" sz="1400" dirty="0"/>
                        <a:t> for in </a:t>
                      </a:r>
                      <a:r>
                        <a:rPr lang="nb-NO" sz="1400" dirty="0" err="1"/>
                        <a:t>some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public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utilities</a:t>
                      </a:r>
                      <a:r>
                        <a:rPr lang="nb-NO" sz="1400" baseline="0" dirty="0"/>
                        <a:t> in G and F</a:t>
                      </a:r>
                      <a:r>
                        <a:rPr lang="nb-NO" sz="1400" dirty="0"/>
                        <a:t>?</a:t>
                      </a:r>
                    </a:p>
                    <a:p>
                      <a:endParaRPr lang="nb-NO" sz="1400" dirty="0"/>
                    </a:p>
                    <a:p>
                      <a:r>
                        <a:rPr lang="nb-NO" sz="1400" dirty="0" err="1"/>
                        <a:t>Contracting-out</a:t>
                      </a:r>
                      <a:r>
                        <a:rPr lang="nb-NO" sz="1400" dirty="0"/>
                        <a:t> – </a:t>
                      </a:r>
                      <a:r>
                        <a:rPr lang="nb-NO" sz="1400" dirty="0" err="1"/>
                        <a:t>control</a:t>
                      </a:r>
                      <a:r>
                        <a:rPr lang="nb-NO" sz="1400" dirty="0"/>
                        <a:t>- and </a:t>
                      </a:r>
                      <a:r>
                        <a:rPr lang="nb-NO" sz="1400" dirty="0" err="1"/>
                        <a:t>accountability</a:t>
                      </a:r>
                      <a:r>
                        <a:rPr lang="nb-NO" sz="1400" dirty="0"/>
                        <a:t> systems </a:t>
                      </a:r>
                      <a:r>
                        <a:rPr lang="nb-NO" sz="1400" dirty="0" err="1"/>
                        <a:t>underdeveloped</a:t>
                      </a:r>
                      <a:endParaRPr lang="nb-NO" sz="1400" dirty="0"/>
                    </a:p>
                    <a:p>
                      <a:endParaRPr lang="nb-NO" sz="1400" dirty="0"/>
                    </a:p>
                    <a:p>
                      <a:r>
                        <a:rPr lang="nb-NO" sz="1400" dirty="0" err="1"/>
                        <a:t>Competition</a:t>
                      </a:r>
                      <a:r>
                        <a:rPr lang="nb-NO" sz="1400" dirty="0"/>
                        <a:t> and </a:t>
                      </a:r>
                      <a:r>
                        <a:rPr lang="nb-NO" sz="1400" dirty="0" err="1"/>
                        <a:t>managerialism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taken</a:t>
                      </a:r>
                      <a:r>
                        <a:rPr lang="nb-NO" sz="1400" dirty="0"/>
                        <a:t> for </a:t>
                      </a:r>
                      <a:r>
                        <a:rPr lang="nb-NO" sz="1400" dirty="0" err="1"/>
                        <a:t>granted</a:t>
                      </a:r>
                      <a:r>
                        <a:rPr lang="nb-NO" sz="1400" dirty="0"/>
                        <a:t> as </a:t>
                      </a:r>
                      <a:r>
                        <a:rPr lang="nb-NO" sz="1400" dirty="0" err="1"/>
                        <a:t>good</a:t>
                      </a:r>
                      <a:r>
                        <a:rPr lang="nb-NO" sz="1400" dirty="0"/>
                        <a:t> operating </a:t>
                      </a:r>
                      <a:r>
                        <a:rPr lang="nb-NO" sz="1400" dirty="0" err="1"/>
                        <a:t>logics</a:t>
                      </a:r>
                      <a:endParaRPr lang="nb-NO" sz="1400" dirty="0"/>
                    </a:p>
                    <a:p>
                      <a:endParaRPr lang="nb-NO" sz="1400" dirty="0"/>
                    </a:p>
                    <a:p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/>
                        <a:t>Inter-</a:t>
                      </a:r>
                      <a:r>
                        <a:rPr lang="nb-NO" sz="1400" dirty="0" err="1"/>
                        <a:t>municipal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cooperation</a:t>
                      </a:r>
                      <a:r>
                        <a:rPr lang="nb-NO" sz="1400" dirty="0"/>
                        <a:t> is </a:t>
                      </a:r>
                      <a:r>
                        <a:rPr lang="nb-NO" sz="1400" dirty="0" err="1"/>
                        <a:t>established</a:t>
                      </a:r>
                      <a:r>
                        <a:rPr lang="nb-NO" sz="1400" dirty="0"/>
                        <a:t> to </a:t>
                      </a:r>
                      <a:r>
                        <a:rPr lang="nb-NO" sz="1400" dirty="0" err="1"/>
                        <a:t>overcome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limitations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of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size</a:t>
                      </a:r>
                      <a:r>
                        <a:rPr lang="nb-NO" sz="1400" dirty="0"/>
                        <a:t> and to </a:t>
                      </a:r>
                      <a:r>
                        <a:rPr lang="nb-NO" sz="1400" dirty="0" err="1"/>
                        <a:t>gain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economies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of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scale</a:t>
                      </a:r>
                      <a:r>
                        <a:rPr lang="nb-NO" sz="1400" dirty="0"/>
                        <a:t>. </a:t>
                      </a:r>
                    </a:p>
                    <a:p>
                      <a:endParaRPr lang="nb-NO" sz="1400" dirty="0"/>
                    </a:p>
                    <a:p>
                      <a:r>
                        <a:rPr lang="nb-NO" sz="1400" dirty="0" err="1"/>
                        <a:t>Municipalities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are</a:t>
                      </a:r>
                      <a:r>
                        <a:rPr lang="nb-NO" sz="1400" dirty="0"/>
                        <a:t> </a:t>
                      </a:r>
                      <a:r>
                        <a:rPr lang="nb-NO" sz="1400" dirty="0" err="1"/>
                        <a:t>satisfied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with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this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solution</a:t>
                      </a:r>
                      <a:r>
                        <a:rPr lang="nb-NO" sz="1400" baseline="0" dirty="0"/>
                        <a:t>.</a:t>
                      </a:r>
                      <a:endParaRPr lang="nb-NO" sz="1400" dirty="0"/>
                    </a:p>
                    <a:p>
                      <a:endParaRPr lang="nb-NO" sz="1400" dirty="0"/>
                    </a:p>
                    <a:p>
                      <a:r>
                        <a:rPr lang="nb-NO" sz="1400" dirty="0"/>
                        <a:t>Will </a:t>
                      </a:r>
                      <a:r>
                        <a:rPr lang="nb-NO" sz="1400" dirty="0" err="1"/>
                        <a:t>continue</a:t>
                      </a:r>
                      <a:r>
                        <a:rPr lang="nb-NO" sz="1400" dirty="0"/>
                        <a:t> to </a:t>
                      </a:r>
                      <a:r>
                        <a:rPr lang="nb-NO" sz="1400" dirty="0" err="1"/>
                        <a:t>expand</a:t>
                      </a:r>
                      <a:r>
                        <a:rPr lang="nb-NO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aseline="0" dirty="0"/>
                        <a:t>Positive </a:t>
                      </a:r>
                      <a:r>
                        <a:rPr lang="nb-NO" sz="1400" baseline="0" dirty="0" err="1"/>
                        <a:t>correlation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between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efficiency</a:t>
                      </a:r>
                      <a:r>
                        <a:rPr lang="nb-NO" sz="1400" baseline="0" dirty="0"/>
                        <a:t> and </a:t>
                      </a:r>
                      <a:r>
                        <a:rPr lang="nb-NO" sz="1400" baseline="0" dirty="0" err="1"/>
                        <a:t>citizen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involvment</a:t>
                      </a:r>
                      <a:r>
                        <a:rPr lang="nb-NO" sz="1400" baseline="0" dirty="0"/>
                        <a:t>. </a:t>
                      </a:r>
                    </a:p>
                    <a:p>
                      <a:endParaRPr lang="nb-NO" sz="1400" baseline="0" dirty="0"/>
                    </a:p>
                    <a:p>
                      <a:r>
                        <a:rPr lang="nb-NO" sz="1400" baseline="0" dirty="0"/>
                        <a:t>Citizen </a:t>
                      </a:r>
                      <a:r>
                        <a:rPr lang="nb-NO" sz="1400" baseline="0" dirty="0" err="1"/>
                        <a:t>participation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also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contribute</a:t>
                      </a:r>
                      <a:r>
                        <a:rPr lang="nb-NO" sz="1400" baseline="0" dirty="0"/>
                        <a:t> to </a:t>
                      </a:r>
                      <a:r>
                        <a:rPr lang="nb-NO" sz="1400" baseline="0" dirty="0" err="1"/>
                        <a:t>higher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legitimacy</a:t>
                      </a:r>
                      <a:r>
                        <a:rPr lang="nb-NO" sz="1400" baseline="0" dirty="0"/>
                        <a:t>.</a:t>
                      </a:r>
                      <a:endParaRPr lang="nb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87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Policy </a:t>
            </a:r>
            <a:r>
              <a:rPr lang="nb-NO" dirty="0" err="1"/>
              <a:t>advice</a:t>
            </a:r>
            <a:endParaRPr lang="nb-NO" dirty="0"/>
          </a:p>
        </p:txBody>
      </p:sp>
      <p:graphicFrame>
        <p:nvGraphicFramePr>
          <p:cNvPr id="2" name="Plassholder for innhol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6290870"/>
              </p:ext>
            </p:extLst>
          </p:nvPr>
        </p:nvGraphicFramePr>
        <p:xfrm>
          <a:off x="127321" y="1776713"/>
          <a:ext cx="8953018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2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2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548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4409">
                <a:tc>
                  <a:txBody>
                    <a:bodyPr/>
                    <a:lstStyle/>
                    <a:p>
                      <a:r>
                        <a:rPr lang="nb-NO" dirty="0"/>
                        <a:t>WG 1 </a:t>
                      </a:r>
                    </a:p>
                    <a:p>
                      <a:r>
                        <a:rPr lang="nb-NO" dirty="0" err="1"/>
                        <a:t>External</a:t>
                      </a:r>
                      <a:r>
                        <a:rPr lang="nb-NO" dirty="0"/>
                        <a:t> </a:t>
                      </a:r>
                    </a:p>
                    <a:p>
                      <a:r>
                        <a:rPr lang="nb-NO" dirty="0"/>
                        <a:t>(post-NPM)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WG 2 </a:t>
                      </a:r>
                    </a:p>
                    <a:p>
                      <a:r>
                        <a:rPr lang="nb-NO" dirty="0" err="1"/>
                        <a:t>Internal</a:t>
                      </a:r>
                      <a:r>
                        <a:rPr lang="nb-NO" dirty="0"/>
                        <a:t> </a:t>
                      </a:r>
                    </a:p>
                    <a:p>
                      <a:r>
                        <a:rPr lang="nb-NO" dirty="0"/>
                        <a:t>(post-NPM)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WG 3 Territorial and </a:t>
                      </a:r>
                      <a:r>
                        <a:rPr lang="nb-NO" dirty="0" err="1"/>
                        <a:t>functional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r</a:t>
                      </a:r>
                      <a:r>
                        <a:rPr lang="nb-NO" dirty="0" err="1"/>
                        <a:t>escaling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WG 4 </a:t>
                      </a:r>
                      <a:r>
                        <a:rPr lang="nb-NO" dirty="0" err="1"/>
                        <a:t>Democratic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renewal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0570">
                <a:tc>
                  <a:txBody>
                    <a:bodyPr/>
                    <a:lstStyle/>
                    <a:p>
                      <a:r>
                        <a:rPr lang="nb-NO" sz="1400" dirty="0"/>
                        <a:t>Blending </a:t>
                      </a:r>
                      <a:r>
                        <a:rPr lang="nb-NO" sz="1400" dirty="0" err="1"/>
                        <a:t>of</a:t>
                      </a:r>
                      <a:r>
                        <a:rPr lang="nb-NO" sz="1400" dirty="0"/>
                        <a:t> forms</a:t>
                      </a:r>
                      <a:r>
                        <a:rPr lang="nb-NO" sz="1400" baseline="0" dirty="0"/>
                        <a:t> and </a:t>
                      </a:r>
                      <a:r>
                        <a:rPr lang="nb-NO" sz="1400" baseline="0" dirty="0" err="1"/>
                        <a:t>logics</a:t>
                      </a:r>
                      <a:r>
                        <a:rPr lang="nb-NO" sz="1400" baseline="0" dirty="0"/>
                        <a:t>  </a:t>
                      </a:r>
                      <a:r>
                        <a:rPr lang="nb-NO" sz="1400" baseline="0" dirty="0" err="1"/>
                        <a:t>create</a:t>
                      </a:r>
                      <a:r>
                        <a:rPr lang="nb-NO" sz="1400" baseline="0" dirty="0"/>
                        <a:t> hybrids: make </a:t>
                      </a:r>
                      <a:r>
                        <a:rPr lang="nb-NO" sz="1400" baseline="0" dirty="0" err="1"/>
                        <a:t>evidence-based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choice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of</a:t>
                      </a:r>
                      <a:r>
                        <a:rPr lang="nb-NO" sz="1400" baseline="0" dirty="0"/>
                        <a:t> mix.</a:t>
                      </a:r>
                    </a:p>
                    <a:p>
                      <a:endParaRPr lang="nb-NO" sz="1400" baseline="0" dirty="0"/>
                    </a:p>
                    <a:p>
                      <a:r>
                        <a:rPr lang="nb-NO" sz="1400" baseline="0" dirty="0" err="1"/>
                        <a:t>Contracting-out</a:t>
                      </a:r>
                      <a:r>
                        <a:rPr lang="nb-NO" sz="1400" baseline="0" dirty="0"/>
                        <a:t>: </a:t>
                      </a:r>
                      <a:r>
                        <a:rPr lang="nb-NO" sz="1400" baseline="0" dirty="0" err="1"/>
                        <a:t>need</a:t>
                      </a:r>
                      <a:r>
                        <a:rPr lang="nb-NO" sz="1400" baseline="0" dirty="0"/>
                        <a:t> for </a:t>
                      </a:r>
                      <a:r>
                        <a:rPr lang="nb-NO" sz="1400" baseline="0" dirty="0" err="1"/>
                        <a:t>better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legislation</a:t>
                      </a:r>
                      <a:r>
                        <a:rPr lang="nb-NO" sz="1400" baseline="0" dirty="0"/>
                        <a:t> and </a:t>
                      </a:r>
                      <a:r>
                        <a:rPr lang="nb-NO" sz="1400" baseline="0" dirty="0" err="1"/>
                        <a:t>governance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tools</a:t>
                      </a:r>
                      <a:r>
                        <a:rPr lang="nb-NO" sz="1400" baseline="0" dirty="0"/>
                        <a:t>.</a:t>
                      </a:r>
                    </a:p>
                    <a:p>
                      <a:endParaRPr lang="nb-NO" sz="1400" baseline="0" dirty="0"/>
                    </a:p>
                    <a:p>
                      <a:r>
                        <a:rPr lang="nb-NO" sz="1400" baseline="0" dirty="0"/>
                        <a:t>Critical </a:t>
                      </a:r>
                      <a:r>
                        <a:rPr lang="nb-NO" sz="1400" baseline="0" dirty="0" err="1"/>
                        <a:t>analysis</a:t>
                      </a:r>
                      <a:r>
                        <a:rPr lang="nb-NO" sz="1400" baseline="0" dirty="0"/>
                        <a:t> and </a:t>
                      </a:r>
                      <a:r>
                        <a:rPr lang="nb-NO" sz="1400" baseline="0" dirty="0" err="1"/>
                        <a:t>disclosure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of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values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hidden</a:t>
                      </a:r>
                      <a:r>
                        <a:rPr lang="nb-NO" sz="1400" baseline="0" dirty="0"/>
                        <a:t> in «</a:t>
                      </a:r>
                      <a:r>
                        <a:rPr lang="nb-NO" sz="1400" baseline="0" dirty="0" err="1"/>
                        <a:t>neutral</a:t>
                      </a:r>
                      <a:r>
                        <a:rPr lang="nb-NO" sz="1400" baseline="0" dirty="0"/>
                        <a:t>» reform </a:t>
                      </a:r>
                      <a:r>
                        <a:rPr lang="nb-NO" sz="1400" baseline="0" dirty="0" err="1"/>
                        <a:t>rhetoric</a:t>
                      </a:r>
                      <a:r>
                        <a:rPr lang="nb-NO" sz="1400" baseline="0" dirty="0"/>
                        <a:t>.</a:t>
                      </a:r>
                    </a:p>
                    <a:p>
                      <a:endParaRPr lang="nb-NO" sz="1400" baseline="0" dirty="0"/>
                    </a:p>
                    <a:p>
                      <a:r>
                        <a:rPr lang="nb-NO" sz="1400" baseline="0" dirty="0"/>
                        <a:t>Inter-</a:t>
                      </a:r>
                      <a:r>
                        <a:rPr lang="nb-NO" sz="1400" baseline="0" dirty="0" err="1"/>
                        <a:t>municipal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cooperation</a:t>
                      </a:r>
                      <a:r>
                        <a:rPr lang="nb-NO" sz="1400" baseline="0" dirty="0"/>
                        <a:t>.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aseline="0" dirty="0"/>
                        <a:t>Inter-</a:t>
                      </a:r>
                      <a:r>
                        <a:rPr lang="nb-NO" sz="1400" baseline="0" dirty="0" err="1"/>
                        <a:t>municipal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cooperation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useful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tool</a:t>
                      </a:r>
                      <a:r>
                        <a:rPr lang="nb-NO" sz="1400" baseline="0" dirty="0"/>
                        <a:t> to </a:t>
                      </a:r>
                      <a:r>
                        <a:rPr lang="nb-NO" sz="1400" baseline="0" dirty="0" err="1"/>
                        <a:t>overcome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size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limitations</a:t>
                      </a:r>
                      <a:r>
                        <a:rPr lang="nb-NO" sz="1400" baseline="0" dirty="0"/>
                        <a:t>, </a:t>
                      </a:r>
                      <a:r>
                        <a:rPr lang="nb-NO" sz="1400" baseline="0" dirty="0" err="1"/>
                        <a:t>but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depends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on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willingness</a:t>
                      </a:r>
                      <a:r>
                        <a:rPr lang="nb-NO" sz="1400" baseline="0" dirty="0"/>
                        <a:t> to </a:t>
                      </a:r>
                      <a:r>
                        <a:rPr lang="nb-NO" sz="1400" baseline="0" dirty="0" err="1"/>
                        <a:t>cooperate</a:t>
                      </a:r>
                      <a:r>
                        <a:rPr lang="nb-NO" sz="1400" baseline="0" dirty="0"/>
                        <a:t>,  </a:t>
                      </a:r>
                      <a:r>
                        <a:rPr lang="nb-NO" sz="1400" baseline="0" dirty="0" err="1"/>
                        <a:t>financial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incentives</a:t>
                      </a:r>
                      <a:r>
                        <a:rPr lang="nb-NO" sz="1400" baseline="0" dirty="0"/>
                        <a:t> and type </a:t>
                      </a:r>
                      <a:r>
                        <a:rPr lang="nb-NO" sz="1400" baseline="0" dirty="0" err="1"/>
                        <a:t>of</a:t>
                      </a:r>
                      <a:r>
                        <a:rPr lang="nb-NO" sz="1400" baseline="0" dirty="0"/>
                        <a:t> service.</a:t>
                      </a:r>
                    </a:p>
                    <a:p>
                      <a:endParaRPr lang="nb-NO" sz="1400" baseline="0" dirty="0"/>
                    </a:p>
                    <a:p>
                      <a:r>
                        <a:rPr lang="nb-NO" sz="1400" baseline="0" dirty="0"/>
                        <a:t>IMC a </a:t>
                      </a:r>
                      <a:r>
                        <a:rPr lang="nb-NO" sz="1400" baseline="0" dirty="0" err="1"/>
                        <a:t>good</a:t>
                      </a:r>
                      <a:r>
                        <a:rPr lang="nb-NO" sz="1400" baseline="0" dirty="0"/>
                        <a:t> alternative </a:t>
                      </a:r>
                      <a:r>
                        <a:rPr lang="nb-NO" sz="1400" baseline="0" dirty="0" err="1"/>
                        <a:t>when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amalgamations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are</a:t>
                      </a:r>
                      <a:r>
                        <a:rPr lang="nb-NO" sz="1400" baseline="0" dirty="0"/>
                        <a:t> not </a:t>
                      </a:r>
                      <a:r>
                        <a:rPr lang="nb-NO" sz="1400" baseline="0" dirty="0" err="1"/>
                        <a:t>possible</a:t>
                      </a:r>
                      <a:r>
                        <a:rPr lang="nb-NO" sz="1400" baseline="0" dirty="0"/>
                        <a:t>.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/>
                        <a:t>Collaboration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between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local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administration</a:t>
                      </a:r>
                      <a:r>
                        <a:rPr lang="nb-NO" sz="1400" baseline="0" dirty="0"/>
                        <a:t>, service </a:t>
                      </a:r>
                      <a:r>
                        <a:rPr lang="nb-NO" sz="1400" baseline="0" dirty="0" err="1"/>
                        <a:t>departments</a:t>
                      </a:r>
                      <a:r>
                        <a:rPr lang="nb-NO" sz="1400" baseline="0" dirty="0"/>
                        <a:t> and </a:t>
                      </a:r>
                      <a:r>
                        <a:rPr lang="nb-NO" sz="1400" baseline="0" dirty="0" err="1"/>
                        <a:t>citizens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on</a:t>
                      </a:r>
                      <a:r>
                        <a:rPr lang="nb-NO" sz="1400" baseline="0" dirty="0"/>
                        <a:t> planning and service </a:t>
                      </a:r>
                      <a:r>
                        <a:rPr lang="nb-NO" sz="1400" baseline="0" dirty="0" err="1"/>
                        <a:t>delivery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partnerships</a:t>
                      </a:r>
                      <a:r>
                        <a:rPr lang="nb-NO" sz="1400" baseline="0" dirty="0"/>
                        <a:t> (hybrids), </a:t>
                      </a:r>
                      <a:r>
                        <a:rPr lang="nb-NO" sz="1400" baseline="0" dirty="0" err="1"/>
                        <a:t>deliberative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tools</a:t>
                      </a:r>
                      <a:r>
                        <a:rPr lang="nb-NO" sz="1400" baseline="0" dirty="0"/>
                        <a:t> (workshops).</a:t>
                      </a:r>
                    </a:p>
                    <a:p>
                      <a:endParaRPr lang="nb-NO" sz="1400" baseline="0" dirty="0"/>
                    </a:p>
                    <a:p>
                      <a:r>
                        <a:rPr lang="nb-NO" sz="1400" baseline="0" dirty="0" err="1"/>
                        <a:t>Create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aligned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accountability</a:t>
                      </a:r>
                      <a:r>
                        <a:rPr lang="nb-NO" sz="1400" baseline="0" dirty="0"/>
                        <a:t> systems, </a:t>
                      </a:r>
                      <a:r>
                        <a:rPr lang="nb-NO" sz="1400" baseline="0" dirty="0" err="1"/>
                        <a:t>citizen</a:t>
                      </a:r>
                      <a:r>
                        <a:rPr lang="nb-NO" sz="1400" baseline="0" dirty="0"/>
                        <a:t> input </a:t>
                      </a:r>
                      <a:r>
                        <a:rPr lang="nb-NO" sz="1400" baseline="0" dirty="0" err="1"/>
                        <a:t>on</a:t>
                      </a:r>
                      <a:r>
                        <a:rPr lang="nb-NO" sz="1400" baseline="0" dirty="0"/>
                        <a:t> design.</a:t>
                      </a:r>
                    </a:p>
                    <a:p>
                      <a:endParaRPr lang="nb-NO" sz="1400" baseline="0" dirty="0"/>
                    </a:p>
                    <a:p>
                      <a:r>
                        <a:rPr lang="nb-NO" sz="1400" baseline="0" dirty="0" err="1"/>
                        <a:t>Participatory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evaluation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processes</a:t>
                      </a:r>
                      <a:r>
                        <a:rPr lang="nb-NO" sz="1400" baseline="0" dirty="0"/>
                        <a:t>.</a:t>
                      </a:r>
                    </a:p>
                    <a:p>
                      <a:endParaRPr lang="nb-NO" sz="1400" baseline="0" dirty="0"/>
                    </a:p>
                    <a:p>
                      <a:r>
                        <a:rPr lang="nb-NO" sz="1400" baseline="0" dirty="0" err="1"/>
                        <a:t>Participatory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budgeting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gives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better</a:t>
                      </a:r>
                      <a:r>
                        <a:rPr lang="nb-NO" sz="1400" baseline="0" dirty="0"/>
                        <a:t> and more </a:t>
                      </a:r>
                      <a:r>
                        <a:rPr lang="nb-NO" sz="1400" baseline="0" dirty="0" err="1"/>
                        <a:t>legitimate</a:t>
                      </a:r>
                      <a:r>
                        <a:rPr lang="nb-NO" sz="1400" baseline="0" dirty="0"/>
                        <a:t> </a:t>
                      </a:r>
                      <a:r>
                        <a:rPr lang="nb-NO" sz="1400" baseline="0" dirty="0" err="1"/>
                        <a:t>outcomes</a:t>
                      </a:r>
                      <a:r>
                        <a:rPr lang="nb-NO" sz="1400" baseline="0" dirty="0"/>
                        <a:t>.</a:t>
                      </a:r>
                    </a:p>
                    <a:p>
                      <a:endParaRPr lang="nb-NO" sz="1400" baseline="0" dirty="0"/>
                    </a:p>
                    <a:p>
                      <a:endParaRPr lang="nb-NO" sz="1400" baseline="0" dirty="0"/>
                    </a:p>
                    <a:p>
                      <a:endParaRPr lang="nb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015868"/>
      </p:ext>
    </p:extLst>
  </p:cSld>
  <p:clrMapOvr>
    <a:masterClrMapping/>
  </p:clrMapOvr>
</p:sld>
</file>

<file path=ppt/theme/theme1.xml><?xml version="1.0" encoding="utf-8"?>
<a:theme xmlns:a="http://schemas.openxmlformats.org/drawingml/2006/main" name="Mal_blaa">
  <a:themeElements>
    <a:clrScheme name="Egendefinert 5">
      <a:dk1>
        <a:sysClr val="windowText" lastClr="000000"/>
      </a:dk1>
      <a:lt1>
        <a:sysClr val="window" lastClr="FFFFFF"/>
      </a:lt1>
      <a:dk2>
        <a:srgbClr val="00617F"/>
      </a:dk2>
      <a:lt2>
        <a:srgbClr val="EEECE1"/>
      </a:lt2>
      <a:accent1>
        <a:srgbClr val="00617F"/>
      </a:accent1>
      <a:accent2>
        <a:srgbClr val="CB343B"/>
      </a:accent2>
      <a:accent3>
        <a:srgbClr val="15718F"/>
      </a:accent3>
      <a:accent4>
        <a:srgbClr val="59A1A2"/>
      </a:accent4>
      <a:accent5>
        <a:srgbClr val="26828C"/>
      </a:accent5>
      <a:accent6>
        <a:srgbClr val="DE7C00"/>
      </a:accent6>
      <a:hlink>
        <a:srgbClr val="007396"/>
      </a:hlink>
      <a:folHlink>
        <a:srgbClr val="A6BBC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Mal_blaa</Template>
  <TotalTime>95</TotalTime>
  <Words>340</Words>
  <Application>Microsoft Office PowerPoint</Application>
  <PresentationFormat>Prikaz na zaslonu (4:3)</PresentationFormat>
  <Paragraphs>73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8" baseType="lpstr">
      <vt:lpstr>Arial</vt:lpstr>
      <vt:lpstr>Calibri</vt:lpstr>
      <vt:lpstr>Open Sans</vt:lpstr>
      <vt:lpstr>Mal_blaa</vt:lpstr>
      <vt:lpstr>Policy Brochure Project –  Theme D «Local service delivery»</vt:lpstr>
      <vt:lpstr>Research topic</vt:lpstr>
      <vt:lpstr>Lessons learned</vt:lpstr>
      <vt:lpstr>Policy advice</vt:lpstr>
    </vt:vector>
  </TitlesOfParts>
  <Company>UiT Norges arktiske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Torsteinsen Harald Henning</dc:creator>
  <cp:lastModifiedBy>Vedran Djulabic</cp:lastModifiedBy>
  <cp:revision>14</cp:revision>
  <dcterms:created xsi:type="dcterms:W3CDTF">2016-02-26T14:15:23Z</dcterms:created>
  <dcterms:modified xsi:type="dcterms:W3CDTF">2016-03-31T07:07:42Z</dcterms:modified>
</cp:coreProperties>
</file>