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2" r:id="rId2"/>
    <p:sldId id="285" r:id="rId3"/>
    <p:sldId id="284" r:id="rId4"/>
    <p:sldId id="270" r:id="rId5"/>
    <p:sldId id="286" r:id="rId6"/>
    <p:sldId id="272" r:id="rId7"/>
    <p:sldId id="287" r:id="rId8"/>
    <p:sldId id="290" r:id="rId9"/>
    <p:sldId id="288" r:id="rId10"/>
    <p:sldId id="273" r:id="rId11"/>
    <p:sldId id="274" r:id="rId12"/>
    <p:sldId id="281" r:id="rId13"/>
    <p:sldId id="282" r:id="rId14"/>
    <p:sldId id="278" r:id="rId15"/>
    <p:sldId id="279" r:id="rId16"/>
    <p:sldId id="289" r:id="rId1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822F"/>
    <a:srgbClr val="0081B1"/>
    <a:srgbClr val="014260"/>
    <a:srgbClr val="00315E"/>
    <a:srgbClr val="0993D1"/>
    <a:srgbClr val="0D2C5A"/>
    <a:srgbClr val="EFEFEF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94" autoAdjust="0"/>
    <p:restoredTop sz="94651" autoAdjust="0"/>
  </p:normalViewPr>
  <p:slideViewPr>
    <p:cSldViewPr>
      <p:cViewPr>
        <p:scale>
          <a:sx n="70" d="100"/>
          <a:sy n="70" d="100"/>
        </p:scale>
        <p:origin x="129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276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Berlin\WIPCAD%20Potsdam\Research%20Proposal\Working%20Proposal\Projected%20old%20age%20dependency%20ratio_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55677279470497E-2"/>
          <c:y val="0.14379867466094443"/>
          <c:w val="0.79895983110806801"/>
          <c:h val="0.70122421593609763"/>
        </c:manualLayout>
      </c:layout>
      <c:lineChart>
        <c:grouping val="standard"/>
        <c:varyColors val="0"/>
        <c:ser>
          <c:idx val="0"/>
          <c:order val="0"/>
          <c:tx>
            <c:strRef>
              <c:f>Foglio1!$B$9</c:f>
              <c:strCache>
                <c:ptCount val="1"/>
                <c:pt idx="0">
                  <c:v>Germany</c:v>
                </c:pt>
              </c:strCache>
            </c:strRef>
          </c:tx>
          <c:spPr>
            <a:ln w="25400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Foglio1!$C$8:$G$8</c:f>
              <c:numCache>
                <c:formatCode>General</c:formatCode>
                <c:ptCount val="5"/>
                <c:pt idx="0">
                  <c:v>2013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numCache>
            </c:numRef>
          </c:cat>
          <c:val>
            <c:numRef>
              <c:f>Foglio1!$C$9:$G$9</c:f>
              <c:numCache>
                <c:formatCode>0</c:formatCode>
                <c:ptCount val="5"/>
                <c:pt idx="0">
                  <c:v>31</c:v>
                </c:pt>
                <c:pt idx="1">
                  <c:v>36</c:v>
                </c:pt>
                <c:pt idx="2">
                  <c:v>47</c:v>
                </c:pt>
                <c:pt idx="3">
                  <c:v>55</c:v>
                </c:pt>
                <c:pt idx="4">
                  <c:v>57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Foglio1!$B$10</c:f>
              <c:strCache>
                <c:ptCount val="1"/>
                <c:pt idx="0">
                  <c:v>Italy</c:v>
                </c:pt>
              </c:strCache>
            </c:strRef>
          </c:tx>
          <c:spPr>
            <a:ln w="25400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Foglio1!$C$8:$G$8</c:f>
              <c:numCache>
                <c:formatCode>General</c:formatCode>
                <c:ptCount val="5"/>
                <c:pt idx="0">
                  <c:v>2013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numCache>
            </c:numRef>
          </c:cat>
          <c:val>
            <c:numRef>
              <c:f>Foglio1!$C$10:$G$10</c:f>
              <c:numCache>
                <c:formatCode>0</c:formatCode>
                <c:ptCount val="5"/>
                <c:pt idx="0">
                  <c:v>33</c:v>
                </c:pt>
                <c:pt idx="1">
                  <c:v>35</c:v>
                </c:pt>
                <c:pt idx="2">
                  <c:v>41</c:v>
                </c:pt>
                <c:pt idx="3">
                  <c:v>50</c:v>
                </c:pt>
                <c:pt idx="4">
                  <c:v>53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Foglio1!#REF!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Foglio1!$C$8:$G$8</c:f>
              <c:numCache>
                <c:formatCode>General</c:formatCode>
                <c:ptCount val="5"/>
                <c:pt idx="0">
                  <c:v>2013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numCache>
            </c:numRef>
          </c:cat>
          <c:val>
            <c:numRef>
              <c:f>Foglio1!#REF!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Foglio1!$B$11</c:f>
              <c:strCache>
                <c:ptCount val="1"/>
                <c:pt idx="0">
                  <c:v>UK</c:v>
                </c:pt>
              </c:strCache>
            </c:strRef>
          </c:tx>
          <c:spPr>
            <a:ln w="25400" cap="rnd" cmpd="sng" algn="ctr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Foglio1!$C$8:$G$8</c:f>
              <c:numCache>
                <c:formatCode>General</c:formatCode>
                <c:ptCount val="5"/>
                <c:pt idx="0">
                  <c:v>2013</c:v>
                </c:pt>
                <c:pt idx="1">
                  <c:v>2020</c:v>
                </c:pt>
                <c:pt idx="2">
                  <c:v>2030</c:v>
                </c:pt>
                <c:pt idx="3">
                  <c:v>2040</c:v>
                </c:pt>
                <c:pt idx="4">
                  <c:v>2050</c:v>
                </c:pt>
              </c:numCache>
            </c:numRef>
          </c:cat>
          <c:val>
            <c:numRef>
              <c:f>Foglio1!$C$11:$G$11</c:f>
              <c:numCache>
                <c:formatCode>0</c:formatCode>
                <c:ptCount val="5"/>
                <c:pt idx="0">
                  <c:v>26</c:v>
                </c:pt>
                <c:pt idx="1">
                  <c:v>29</c:v>
                </c:pt>
                <c:pt idx="2">
                  <c:v>35</c:v>
                </c:pt>
                <c:pt idx="3">
                  <c:v>39</c:v>
                </c:pt>
                <c:pt idx="4">
                  <c:v>41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254121768"/>
        <c:axId val="254122160"/>
      </c:lineChart>
      <c:catAx>
        <c:axId val="254121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54122160"/>
        <c:crosses val="autoZero"/>
        <c:auto val="1"/>
        <c:lblAlgn val="ctr"/>
        <c:lblOffset val="100"/>
        <c:noMultiLvlLbl val="0"/>
      </c:catAx>
      <c:valAx>
        <c:axId val="25412216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5412176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r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FDBDB-5AA7-4A90-B2F6-99BC9E663D82}" type="datetimeFigureOut">
              <a:rPr lang="de-DE" smtClean="0"/>
              <a:pPr/>
              <a:t>12.09.2015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D7C0D-EF4E-4C29-871B-D1B2EF9E5DDF}" type="slidenum">
              <a:rPr lang="de-DE" smtClean="0"/>
              <a:pPr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8064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0588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1158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96907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3958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0836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13445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714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7606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4447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4853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9348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3147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8129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670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9D7C0D-EF4E-4C29-871B-D1B2EF9E5DDF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803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3"/>
          <p:cNvSpPr txBox="1">
            <a:spLocks/>
          </p:cNvSpPr>
          <p:nvPr userDrawn="1"/>
        </p:nvSpPr>
        <p:spPr>
          <a:xfrm>
            <a:off x="714348" y="6356350"/>
            <a:ext cx="1500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7236296" y="6356350"/>
            <a:ext cx="1479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78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822325" y="6459538"/>
            <a:ext cx="1854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5425" y="6459538"/>
            <a:ext cx="3616325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24738" y="6459538"/>
            <a:ext cx="98425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452E1-FB8A-4DDF-A837-81A2162194C0}" type="slidenum">
              <a:rPr lang="it-IT" altLang="fr-FR"/>
              <a:pPr>
                <a:defRPr/>
              </a:pPr>
              <a:t>‹N›</a:t>
            </a:fld>
            <a:endParaRPr lang="it-IT" altLang="fr-FR"/>
          </a:p>
        </p:txBody>
      </p:sp>
    </p:spTree>
    <p:extLst>
      <p:ext uri="{BB962C8B-B14F-4D97-AF65-F5344CB8AC3E}">
        <p14:creationId xmlns:p14="http://schemas.microsoft.com/office/powerpoint/2010/main" val="348819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 userDrawn="1"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928662" y="2071678"/>
            <a:ext cx="7715304" cy="135732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Titel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28662" y="3786191"/>
            <a:ext cx="7715304" cy="207170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Topic</a:t>
            </a:r>
            <a:endParaRPr lang="de-DE" dirty="0"/>
          </a:p>
        </p:txBody>
      </p:sp>
      <p:sp>
        <p:nvSpPr>
          <p:cNvPr id="8" name="Datumsplatzhalter 3"/>
          <p:cNvSpPr txBox="1">
            <a:spLocks/>
          </p:cNvSpPr>
          <p:nvPr userDrawn="1"/>
        </p:nvSpPr>
        <p:spPr>
          <a:xfrm>
            <a:off x="857224" y="6356350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" name="Foliennummernplatzhalter 5"/>
          <p:cNvSpPr txBox="1">
            <a:spLocks/>
          </p:cNvSpPr>
          <p:nvPr userDrawn="1"/>
        </p:nvSpPr>
        <p:spPr>
          <a:xfrm>
            <a:off x="7236296" y="6356350"/>
            <a:ext cx="1479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0" y="6492875"/>
            <a:ext cx="9144000" cy="365125"/>
          </a:xfrm>
          <a:prstGeom prst="rect">
            <a:avLst/>
          </a:prstGeom>
          <a:solidFill>
            <a:srgbClr val="5182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Fußzeilenplatzhalter 4"/>
          <p:cNvSpPr txBox="1">
            <a:spLocks/>
          </p:cNvSpPr>
          <p:nvPr userDrawn="1"/>
        </p:nvSpPr>
        <p:spPr>
          <a:xfrm>
            <a:off x="611560" y="6453336"/>
            <a:ext cx="40324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" panose="02020603060405020304" pitchFamily="18" charset="0"/>
                <a:ea typeface="+mn-ea"/>
                <a:cs typeface="+mn-cs"/>
              </a:rPr>
              <a:t>Universität Potsdam  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" panose="02020603060405020304" pitchFamily="18" charset="0"/>
              <a:ea typeface="+mn-ea"/>
              <a:cs typeface="+mn-cs"/>
            </a:endParaRP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3" y="213100"/>
            <a:ext cx="3206231" cy="112766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1331640" y="1915666"/>
            <a:ext cx="640871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Co-Management and Accountability in Welfare Services</a:t>
            </a:r>
          </a:p>
          <a:p>
            <a:pPr algn="ctr"/>
            <a:endParaRPr lang="it-IT" alt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alt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Cross-Country Comparative Study of Home </a:t>
            </a:r>
            <a:r>
              <a:rPr lang="it-IT" alt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it-IT" alt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lderly Care</a:t>
            </a:r>
          </a:p>
          <a:p>
            <a:pPr algn="ctr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it-IT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it-IT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Emanuele Frezza</a:t>
            </a:r>
            <a:endParaRPr lang="it-IT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it-IT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51520" y="5301208"/>
            <a:ext cx="737772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/>
              <a:t>“</a:t>
            </a:r>
            <a:r>
              <a:rPr lang="it-IT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Innovation in Local Government</a:t>
            </a:r>
            <a:r>
              <a:rPr lang="en-GB" sz="1600" b="1" dirty="0" smtClean="0"/>
              <a:t>” </a:t>
            </a:r>
          </a:p>
          <a:p>
            <a:r>
              <a:rPr lang="it-IT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Joint PhD-Training School                                                                                               </a:t>
            </a:r>
          </a:p>
          <a:p>
            <a:r>
              <a:rPr lang="it-IT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Spetses, Greece</a:t>
            </a:r>
          </a:p>
          <a:p>
            <a:r>
              <a:rPr lang="it-IT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13.09.2015</a:t>
            </a:r>
          </a:p>
        </p:txBody>
      </p:sp>
    </p:spTree>
    <p:extLst>
      <p:ext uri="{BB962C8B-B14F-4D97-AF65-F5344CB8AC3E}">
        <p14:creationId xmlns:p14="http://schemas.microsoft.com/office/powerpoint/2010/main" val="259849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628800"/>
            <a:ext cx="7560840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Research Design: The Policy Field of Home Elderly Care 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Projected old-age dependency </a:t>
            </a:r>
            <a:r>
              <a:rPr lang="en-US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ratio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it-IT" altLang="it-IT" sz="14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539552" y="5949280"/>
            <a:ext cx="805203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Source: Eurostat Population Projections 2010-based </a:t>
            </a:r>
            <a:endParaRPr lang="it-IT" sz="14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4466443"/>
              </p:ext>
            </p:extLst>
          </p:nvPr>
        </p:nvGraphicFramePr>
        <p:xfrm>
          <a:off x="1132064" y="2386929"/>
          <a:ext cx="7040336" cy="3562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567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628800"/>
            <a:ext cx="7560840" cy="7178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Research Design: The Policy Field of Home Elderly Care 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Demographic factor: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increase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incidence of older population on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younger active population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translates into an increased demand for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assistance.</a:t>
            </a:r>
          </a:p>
          <a:p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 availability factor: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limited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 of public resources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challenging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governments in the provision of elderly support through hospitalization or other forms of institutionalized care.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stablishment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partnerships with third sector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facilitate alternative care solutions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viable and necessary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choice. Provision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home-based assistance through the joint effort of public and third sector actors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one of the latest developments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social elderly care in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Europe.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ome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elderly care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expanding domain especially in Western European countries, where the share of elderly frail people is recording the highest </a:t>
            </a:r>
            <a:r>
              <a:rPr lang="en-US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(Bode, 2006).</a:t>
            </a:r>
            <a:endParaRPr lang="it-IT" sz="15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altLang="it-IT" sz="16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52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1340768"/>
            <a:ext cx="7446282" cy="7132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Methodology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it-IT" sz="1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</a:t>
            </a:r>
            <a:r>
              <a:rPr lang="it-IT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semi-structured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interviews (RQ 1 &amp; RQ 2)</a:t>
            </a:r>
          </a:p>
          <a:p>
            <a:endParaRPr lang="it-IT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Map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selection of partnership experiences (i.e. cases) where all three main types of accountability have emerged. Idea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to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select a medium-N sample of cases in order to cover a broad range of possible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partnerships (10 cases per country, for a total of 30 cases).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 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partnership types according to specific contractual 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features</a:t>
            </a:r>
            <a:r>
              <a:rPr 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altLang="it-IT" sz="1400" i="1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Identification </a:t>
            </a: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of the </a:t>
            </a: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mechanisms and practices </a:t>
            </a: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introduced </a:t>
            </a: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by local governments to hold third sector organisations accountable when co-</a:t>
            </a:r>
            <a:r>
              <a:rPr lang="it-IT" altLang="it-IT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managing</a:t>
            </a:r>
            <a:r>
              <a:rPr lang="it-IT" altLang="it-IT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home elderly care.</a:t>
            </a:r>
            <a:endParaRPr lang="it-IT" altLang="it-IT" sz="14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4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657576"/>
              </p:ext>
            </p:extLst>
          </p:nvPr>
        </p:nvGraphicFramePr>
        <p:xfrm>
          <a:off x="1043608" y="3501008"/>
          <a:ext cx="6356312" cy="2276160"/>
        </p:xfrm>
        <a:graphic>
          <a:graphicData uri="http://schemas.openxmlformats.org/drawingml/2006/table">
            <a:tbl>
              <a:tblPr firstRow="1" firstCol="1" bandRow="1">
                <a:tableStyleId>{22838BEF-8BB2-4498-84A7-C5851F593DF1}</a:tableStyleId>
              </a:tblPr>
              <a:tblGrid>
                <a:gridCol w="3181970"/>
                <a:gridCol w="3174342"/>
              </a:tblGrid>
              <a:tr h="41433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en-GB" sz="1050" dirty="0">
                          <a:effectLst/>
                        </a:rPr>
                        <a:t>Duration of the partnership agreement</a:t>
                      </a:r>
                      <a:endParaRPr lang="it-IT" sz="1050" dirty="0">
                        <a:effectLst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 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 smtClean="0">
                          <a:effectLst/>
                        </a:rPr>
                        <a:t>- short term</a:t>
                      </a:r>
                      <a:endParaRPr lang="it-IT" sz="1050" b="0" dirty="0" smtClean="0"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 smtClean="0">
                          <a:effectLst/>
                        </a:rPr>
                        <a:t>- long term</a:t>
                      </a:r>
                      <a:endParaRPr lang="it-IT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</a:tr>
              <a:tr h="41433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dirty="0" smtClean="0">
                          <a:effectLst/>
                        </a:rPr>
                        <a:t>2)        Type </a:t>
                      </a:r>
                      <a:r>
                        <a:rPr lang="en-GB" sz="1050" dirty="0">
                          <a:effectLst/>
                        </a:rPr>
                        <a:t>of care and assistance provided</a:t>
                      </a:r>
                      <a:endParaRPr lang="it-IT" sz="1050" dirty="0">
                        <a:effectLst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 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 socio-related aspects</a:t>
                      </a:r>
                      <a:endParaRPr lang="it-IT" sz="1050">
                        <a:effectLst/>
                      </a:endParaRPr>
                    </a:p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- health-related aspects</a:t>
                      </a:r>
                      <a:endParaRPr lang="it-IT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</a:tr>
              <a:tr h="41433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dirty="0" smtClean="0">
                          <a:effectLst/>
                        </a:rPr>
                        <a:t>3)        Intensity </a:t>
                      </a:r>
                      <a:r>
                        <a:rPr lang="en-GB" sz="1050" dirty="0">
                          <a:effectLst/>
                        </a:rPr>
                        <a:t>of care provided</a:t>
                      </a:r>
                      <a:endParaRPr lang="it-IT" sz="1050" dirty="0">
                        <a:effectLst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 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actual number of days of care </a:t>
                      </a:r>
                      <a:endParaRPr lang="it-IT" sz="1050" dirty="0">
                        <a:effectLst/>
                      </a:endParaRPr>
                    </a:p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technical requirements for care delivery 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</a:tr>
              <a:tr h="41433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dirty="0" smtClean="0">
                          <a:effectLst/>
                        </a:rPr>
                        <a:t>4)        Type </a:t>
                      </a:r>
                      <a:r>
                        <a:rPr lang="en-GB" sz="1050" dirty="0">
                          <a:effectLst/>
                        </a:rPr>
                        <a:t>of human resources involved</a:t>
                      </a:r>
                      <a:endParaRPr lang="it-IT" sz="1050" dirty="0">
                        <a:effectLst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 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</a:t>
                      </a:r>
                      <a:r>
                        <a:rPr lang="en-GB" sz="1050" dirty="0" smtClean="0">
                          <a:effectLst/>
                        </a:rPr>
                        <a:t>professional </a:t>
                      </a:r>
                      <a:r>
                        <a:rPr lang="en-GB" sz="1050" dirty="0">
                          <a:effectLst/>
                        </a:rPr>
                        <a:t>carers</a:t>
                      </a:r>
                      <a:endParaRPr lang="it-IT" sz="1050" dirty="0">
                        <a:effectLst/>
                      </a:endParaRPr>
                    </a:p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voluntary carers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</a:tr>
              <a:tr h="41433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050" dirty="0" smtClean="0">
                          <a:effectLst/>
                        </a:rPr>
                        <a:t>5)        Form </a:t>
                      </a:r>
                      <a:r>
                        <a:rPr lang="en-GB" sz="1050" dirty="0">
                          <a:effectLst/>
                        </a:rPr>
                        <a:t>of funding third sector care providers</a:t>
                      </a:r>
                      <a:endParaRPr lang="it-IT" sz="1050" dirty="0">
                        <a:effectLst/>
                      </a:endParaRPr>
                    </a:p>
                    <a:p>
                      <a:pPr marL="4572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 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  <a:tc>
                  <a:txBody>
                    <a:bodyPr/>
                    <a:lstStyle/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direct financial support </a:t>
                      </a:r>
                      <a:endParaRPr lang="it-IT" sz="1050" dirty="0">
                        <a:effectLst/>
                      </a:endParaRPr>
                    </a:p>
                    <a:p>
                      <a:pPr indent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- indirect financial support </a:t>
                      </a:r>
                      <a:endParaRPr lang="it-IT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501" marR="565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09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1628800"/>
            <a:ext cx="7560840" cy="69018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Methodology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it-IT" sz="1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</a:t>
            </a:r>
            <a:r>
              <a:rPr lang="it-IT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Fuzzy-set </a:t>
            </a:r>
            <a:r>
              <a:rPr lang="en-US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Qualitative Comparative Analysis 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(RQ 3)</a:t>
            </a:r>
          </a:p>
          <a:p>
            <a:endParaRPr lang="it-IT" sz="1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of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causal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conditions or combinations of causal conditions for the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emergence of a specific dominant accountability type.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altLang="fr-FR" sz="14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4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it-IT" altLang="fr-FR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</a:t>
            </a:r>
            <a:r>
              <a:rPr lang="it-IT" altLang="fr-FR" sz="14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Independent</a:t>
            </a:r>
            <a:r>
              <a:rPr lang="it-IT" altLang="fr-FR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fr-FR" sz="1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it-IT" altLang="fr-FR" sz="14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ariables</a:t>
            </a:r>
            <a:r>
              <a:rPr lang="it-IT" altLang="fr-FR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    </a:t>
            </a:r>
            <a:r>
              <a:rPr lang="it-IT" altLang="fr-FR" sz="14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Dependent</a:t>
            </a:r>
            <a:r>
              <a:rPr lang="it-IT" altLang="fr-FR" sz="14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fr-FR" sz="14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</a:t>
            </a:r>
            <a:r>
              <a:rPr lang="it-IT" altLang="fr-FR" sz="14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ariable</a:t>
            </a:r>
            <a:endParaRPr lang="it-IT" altLang="fr-FR" sz="1400" b="1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Partnerships contractual 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features 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Dominant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accountability 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type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: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			</a:t>
            </a:r>
            <a:r>
              <a:rPr lang="it-IT" altLang="fr-FR" sz="1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	          (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managerial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legal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professional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)</a:t>
            </a:r>
            <a:endParaRPr lang="it-IT" altLang="fr-FR" sz="14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Socio-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administrative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fr-FR" sz="1400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contextual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fr-FR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features				</a:t>
            </a:r>
            <a:endParaRPr lang="it-IT" altLang="fr-FR" sz="1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4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4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Assumption:</a:t>
            </a:r>
          </a:p>
          <a:p>
            <a:endParaRPr lang="en-US" sz="8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Contractual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features according to which partnership types have been clustered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 well as country-specific socio-administrative features might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represent causal explanations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the emergence of a dominant accountability type. Such e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ndogenous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(contractual) and exogenous (contextual)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features can be seen as factors whose causal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 on the </a:t>
            </a:r>
            <a:r>
              <a:rPr lang="en-US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emergence of each accountability type should be tested.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Freccia a destra con strisce 2"/>
          <p:cNvSpPr/>
          <p:nvPr/>
        </p:nvSpPr>
        <p:spPr>
          <a:xfrm>
            <a:off x="3923928" y="3501008"/>
            <a:ext cx="1512168" cy="144016"/>
          </a:xfrm>
          <a:prstGeom prst="stripedRightArrow">
            <a:avLst/>
          </a:prstGeom>
          <a:solidFill>
            <a:srgbClr val="0031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72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628800"/>
            <a:ext cx="7560840" cy="470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Selected References 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Bernstein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(1991).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Contracted Services in the Nonprofit Agency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Philadelphia: Temple University Press. 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(2006). Co-Governance within Networks and the Nonprofit-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Forprofit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Divide. A Cross-Cultural Perspective on the Evolution of Domiciliary Elderly Care.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Management Review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 (4): 551–566</a:t>
            </a: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 and Brandsen, T. (2014). State-third Sector Partnerships: A short overview of key issues in the debate.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Management Review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16 (8): 1055-1066. 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Bovens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(2007).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Analysing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assessing accountability: A conceptual framework.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European Law Journal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13: 447–468. </a:t>
            </a:r>
            <a:endParaRPr lang="en-US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Brandsen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T., Oude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Vrielink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M.,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Schillemans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T. and van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Hout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(2011). “Non-Profit Organisations,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Democratisation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New Forms of Accountability”. In Ball, A. and Osborne, S.P. (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Accounting and Public Management, 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pp. 90-102. New York: Routledge Taylor and Francis Group.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Brandsen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and van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Hout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(2006). Co-management in public service networks.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Management Review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 (4): 537-549.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Chapman, T., Brown, J., Ford, C. and Baxter, B. (2010). Trouble with Champions: Local Public Sector-Third Sector Partnerships and the Future Prospects for Collaborative Governance in the UK.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Studies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31 (6): 613–630.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DeHoog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H. (1990). Competition, Negotiating or Cooperation: Three Models for Service Contracting.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 and Society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22 (3): 317-340.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DiMaggio, P. J. and Powell, W. W. (1983). The iron cage revisited: institutional isomorphism and collective rationality in organizational fields.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Sociological Review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48 (1): 147-160.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Dubnick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J. and Frederickson, H. G. (2010). Accountable agents: Federal performance measurement and third-party government.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Public Administration Research and Theory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20: 143-159.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Eurostat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Demoghraphic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data: </a:t>
            </a: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projections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2010-based.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Evers, A. (2005). Mixed Welfare Systems and Hybrid Organizations: Changes in the Governance and Provision of Social Services.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Public Administration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28 (9–10): 737–748.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Evers, A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Laville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 L. eds. (2004). 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Third Sector in Europe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Cheltenham: Edward Elgar. </a:t>
            </a:r>
            <a:endParaRPr lang="it-IT" altLang="it-IT" sz="10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Ferris, J. M. (1993). The Double-Edged Sword of Social Service Contracting: Public Accountability Versus Nonprofit Autonomy. Nonprofit Management and Leadership, 3 (4): 363-376. </a:t>
            </a:r>
          </a:p>
        </p:txBody>
      </p:sp>
    </p:spTree>
    <p:extLst>
      <p:ext uri="{BB962C8B-B14F-4D97-AF65-F5344CB8AC3E}">
        <p14:creationId xmlns:p14="http://schemas.microsoft.com/office/powerpoint/2010/main" val="425173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844824"/>
            <a:ext cx="7560840" cy="588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Frumkin, P. (2005). On being Nonprofit. Harvard University Press: Cambridge, Massachusetts.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Genet, N. et al. (2011). Home Care in Europe: a systematic literature review. BMC Health Services Research, 11:207.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Hall, P. (2003). “Aligning Ontology and Methodology in Comparative Research”. In: Mahoney, J.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Rueschmeyer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 (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Comparative Historical Analysis in the Social Science, pp. 373-404. Cambridge University Press, Cambridge.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Kramer, R. (1981). Voluntary Agencies in the Welfare State. Berkeley: University of California Press, 1981.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Pavolini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Ranci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(2008). Restructuring the welfare state: reforms in long-term care in Western European countries. Journal of European Social Policy, 18 (3): 246-259.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Pesaresi, F. and </a:t>
            </a: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C. (2003). Servizi domiciliari e residenziali per gli anziani non autosufficienti in Europa. Tendenze Nuove, 4-5, pp. 433-0, </a:t>
            </a:r>
            <a:r>
              <a:rPr lang="it-IT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</a:t>
            </a:r>
            <a:r>
              <a:rPr lang="it-IT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10.1450/9538.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Pestoff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 and Brandsen, T. (2008). Co-Production: The Third Sector and the Delivery of Public Services. London: Routledge Taylor and Francis Group.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Ragin, C. (2000). Fuzzy-Set Social Science. University of Chicago Press, Chicago.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Rihoux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 (2006). Qualitative Comparative Analysis (QCA) and Related Systematic Comparative Methods. Recent Advances and Remaining Challenges for Social Science Research. International Sociology, 21, pp. 679–706.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Salamon, L. M. (1995). Partners in Public Service: Government-Nonprofit Relations in the Modern Welfare State. Baltimore,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Md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Johns Hopkins University Press.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Schillemans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Busuioc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(2014). Predicting Public Sector Accountability: From Agency Drift to Forum Drift. Journal of Public Administration Research and Theory, 25 (1): 191-215.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Scott, W. R. and Meyer, J. W. (1991). “The organization of societal sectors”. In Powell, W. W. and DiMaggio, P. J. (eds.). The new institutionalism in organizational analysis, pp. 108-140. Chicago: University of Chicago Press.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Suchman, M. C. (1995). Managing Legitimacy: Strategic and Institutional Approaches. The Academy of Management Review, 20 (3): 571-610.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Tarricone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and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Tsouros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A. eds. (2008). Home Care in Europe: the solid facts. Copenhagen, WHO Regional Office for Europe. 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it-IT" alt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it-I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6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1988840"/>
            <a:ext cx="7560840" cy="3460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it-IT" alt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endParaRPr lang="it-IT" alt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endParaRPr lang="it-IT" alt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4000"/>
              </a:lnSpc>
            </a:pPr>
            <a:r>
              <a:rPr lang="it-IT" altLang="fr-F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it-IT" altLang="fr-F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fr-F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it-IT" altLang="fr-F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it-IT" altLang="fr-F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it-IT" altLang="fr-F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fr-FR" sz="3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endParaRPr lang="it-IT" altLang="fr-F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it-IT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0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1772816"/>
            <a:ext cx="7560840" cy="65171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Co-management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it-IT" altLang="it-IT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term co-management refers to an arrangement in which the third sector produces public services in collaboration with the state </a:t>
            </a:r>
            <a:r>
              <a:rPr lang="it-IT" altLang="it-IT" sz="16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</a:t>
            </a:r>
            <a:r>
              <a:rPr lang="it-IT" altLang="it-IT" sz="1600" i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Pestoff</a:t>
            </a:r>
            <a:r>
              <a:rPr lang="it-IT" altLang="it-IT" sz="16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600" i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and </a:t>
            </a:r>
            <a:r>
              <a:rPr lang="it-IT" altLang="it-IT" sz="1600" i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Brandsen, 2008). </a:t>
            </a:r>
            <a:endParaRPr lang="it-IT" altLang="it-IT" sz="1600" i="1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sz="16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Co-managing public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services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with third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sector organisations represents a relevant source of innovation in the on-going process of public administration reform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en-US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simultaneous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engagement of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public and non-profit stakeholders for the delivery of a wide range of services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occurs mostly at the local level and it has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become increasingly common. </a:t>
            </a:r>
            <a:endParaRPr lang="en-US" sz="16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Even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though literature on the topic of joint collaborations between state and third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sector actors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extensive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the notion of co-management is still observed by scholars without the support of a unique theoretical and analytical framework. </a:t>
            </a:r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8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1628800"/>
            <a:ext cx="7560840" cy="6917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Accountabilty in Public-Third </a:t>
            </a:r>
            <a:r>
              <a:rPr lang="it-IT" altLang="it-IT" sz="16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ector </a:t>
            </a:r>
            <a:r>
              <a:rPr lang="it-IT" altLang="it-IT" sz="16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</a:t>
            </a:r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artnerships: a contested issue</a:t>
            </a:r>
          </a:p>
          <a:p>
            <a:endParaRPr 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 several Western European countries, the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creation of public-third sector partnerships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for the purpose of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welfare services </a:t>
            </a:r>
            <a:r>
              <a:rPr lang="en-US" sz="16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delivery represents </a:t>
            </a:r>
            <a:r>
              <a:rPr lang="en-US" sz="16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an example of a diffused and expanding co-management practice…</a:t>
            </a:r>
          </a:p>
          <a:p>
            <a:endParaRPr lang="en-US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…However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within those partnerships, public administrations are faced with the need and pressure to hold third sector organisations accountable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for quality of service provision and such task is becoming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more complex and contested given that:</a:t>
            </a:r>
          </a:p>
          <a:p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everal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types of public-third sector partnerships have been established and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their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change and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reorganisation are constantly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motion.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Different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accountability mechanisms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are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progressively introduced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into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different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partnerships,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leading to the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identification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of specific accountability types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Distinct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accountability types seem to have become predominant in </a:t>
            </a:r>
            <a:r>
              <a:rPr lang="en-US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countries characterized by distinct welfare and administrative systems.</a:t>
            </a:r>
            <a:endParaRPr lang="en-US" sz="11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80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1988840"/>
            <a:ext cx="7560840" cy="6209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RQ: Under what conditions are third sector organisations held accountable to public administration when welfare services are co-managed through partnership agreements</a:t>
            </a:r>
            <a:r>
              <a:rPr lang="en-US" sz="1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6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RQ1: What types of public-third sector partnerships exist in Italy, Germany and the United Kingdom for the provision of welfare services?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RQ2: What accountability mechanisms are introduced within them?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1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RQ3: What factors influence the emergence of specific types of accountability?</a:t>
            </a: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99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1628800"/>
            <a:ext cx="7560840" cy="7502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Public-Third Sector Partnership </a:t>
            </a:r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Types: a </a:t>
            </a:r>
            <a:r>
              <a:rPr lang="it-IT" altLang="it-IT" sz="16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theoretical</a:t>
            </a:r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it-IT" altLang="it-IT" sz="1600" b="1" dirty="0" err="1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insight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Contracting: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state devolves social services delivery to third sector organisations,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remaining the sole responsible for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provision. 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Third-party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service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delivery is still transferred to third sector actors, but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 can be used by the public authority to allow individuals to choose their own service provider.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Cooperation: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relation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there is free flow of information between the two sectors, non-profit organisations follow government rules and government’s policy is neutral towards them.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Complementarity: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relationship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mutual benefit results from complementary advantages offered by the two sectors and it often entails long-term relations based on a mutual dependence that is both technical and financial in nature.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Collaboration: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implies higher formalization and the direct involvement of third sector organisations also in planning and policy making activities. </a:t>
            </a: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5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1772816"/>
            <a:ext cx="7560840" cy="5609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Trends in motion…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introduction of market mechanisms based on contracts and open competition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increased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number of private for-profit service providers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(Chapman et al. 2010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Such process is challenging the role of non-profit providers, in particular of those who used to operate in close link with local administrations under almost uncompetitive condition.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public-third sector partnerships are evolving towards more “socially embedded relationships” </a:t>
            </a:r>
            <a:r>
              <a: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(Bode and Brandsen, 2014; p. 1063)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which collaborative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arrangements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entail a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direct participation of social services users/receivers as co-producers together with the involvement of other significant civic stakeholders. </a:t>
            </a:r>
            <a:endParaRPr lang="it-IT" altLang="fr-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6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762000" y="4495800"/>
            <a:ext cx="792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 altLang="fr-FR">
              <a:solidFill>
                <a:srgbClr val="000000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1084263" y="1981200"/>
            <a:ext cx="7313612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GB" altLang="it-IT">
              <a:solidFill>
                <a:srgbClr val="000000"/>
              </a:solidFill>
            </a:endParaRPr>
          </a:p>
        </p:txBody>
      </p:sp>
      <p:sp>
        <p:nvSpPr>
          <p:cNvPr id="21509" name="Rettangolo 1"/>
          <p:cNvSpPr>
            <a:spLocks noChangeArrowheads="1"/>
          </p:cNvSpPr>
          <p:nvPr/>
        </p:nvSpPr>
        <p:spPr bwMode="auto">
          <a:xfrm>
            <a:off x="1061255" y="1484784"/>
            <a:ext cx="6858000" cy="754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3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defRPr/>
            </a:pPr>
            <a:r>
              <a:rPr lang="en-US" alt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System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Southern European Napoleonic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Tradition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Rule-of-Law (Rechtsstaat)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Legalism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Clientelism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Structure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Centralized 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 local government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Administration-Citizens</a:t>
            </a: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Formalized regulatory culture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Welfare </a:t>
            </a:r>
            <a:r>
              <a:rPr lang="en-US" altLang="it-I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Model</a:t>
            </a:r>
            <a:endParaRPr lang="en-US" alt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Conservative </a:t>
            </a:r>
            <a:r>
              <a:rPr lang="en-US" alt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Dual</a:t>
            </a: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GERMANY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System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Continental European Napoleonic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Tradition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Rule-of-Law (Rechtsstaat)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Legalism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Structure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Decentralized 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local government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Administration-Citizens</a:t>
            </a:r>
          </a:p>
          <a:p>
            <a:pPr>
              <a:defRPr/>
            </a:pPr>
            <a:r>
              <a:rPr lang="en-US" altLang="it-I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Formalized regulatory culture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Welfare </a:t>
            </a:r>
            <a:r>
              <a:rPr lang="en-US" altLang="it-I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 Model</a:t>
            </a:r>
            <a:endParaRPr lang="en-US" alt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Conservative Corporatist </a:t>
            </a: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it-IT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System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Anglo-Saxon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Tradition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Interest Culture 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Pragmatism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 Structure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Centralized 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 local government</a:t>
            </a: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Recent Recentralization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Administration-Citizens</a:t>
            </a:r>
          </a:p>
          <a:p>
            <a:pPr>
              <a:defRPr/>
            </a:pPr>
            <a:r>
              <a:rPr lang="en-US" altLang="it-I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 bargaining culture</a:t>
            </a:r>
          </a:p>
          <a:p>
            <a:pPr>
              <a:defRPr/>
            </a:pPr>
            <a:endParaRPr lang="en-US" altLang="it-IT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Welfare State Model</a:t>
            </a:r>
            <a:endParaRPr lang="en-US" altLang="it-IT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alt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 </a:t>
            </a:r>
          </a:p>
          <a:p>
            <a:pPr>
              <a:defRPr/>
            </a:pPr>
            <a:endParaRPr lang="en-US" altLang="it-IT" sz="1200" b="1" dirty="0" smtClean="0"/>
          </a:p>
          <a:p>
            <a:pPr>
              <a:defRPr/>
            </a:pPr>
            <a:endParaRPr lang="en-US" altLang="it-IT" dirty="0" smtClean="0"/>
          </a:p>
          <a:p>
            <a:pPr>
              <a:defRPr/>
            </a:pPr>
            <a:endParaRPr lang="en-US" altLang="it-IT" dirty="0" smtClean="0"/>
          </a:p>
          <a:p>
            <a:pPr>
              <a:defRPr/>
            </a:pPr>
            <a:endParaRPr lang="en-US" altLang="it-IT" dirty="0" smtClean="0"/>
          </a:p>
          <a:p>
            <a:pPr>
              <a:defRPr/>
            </a:pPr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68712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628800"/>
            <a:ext cx="7560840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Defining Accountability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Accountability can be defined as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 between an actor and a forum, in which the actor has an obligation to explain and justify his or her conduct, the forum can pose questions and pass judgment, and the actor may face consequences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algn="ctr"/>
            <a:endParaRPr lang="en-US" alt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(Bovens, 2007, p. </a:t>
            </a:r>
            <a:r>
              <a:rPr lang="en-US" alt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450)</a:t>
            </a:r>
            <a:endParaRPr lang="it-IT" altLang="it-IT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complexity of public-third sector partnership arrangements to co-manage welfare services requires the establishment of a multi-dimensiona</a:t>
            </a:r>
            <a:r>
              <a:rPr lang="en-US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accountability relation</a:t>
            </a: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2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1628800"/>
            <a:ext cx="7560840" cy="7255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altLang="it-IT" sz="1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Emerging Accountability Types</a:t>
            </a:r>
            <a:endParaRPr lang="it-IT" altLang="it-IT" sz="16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it-IT" sz="1600" dirty="0" smtClean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sz="1600" dirty="0"/>
          </a:p>
          <a:p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Managerial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accountability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it focuses on assessing how efficiently resources are used by third sector organisations to deliver social services; attention is especially devoted to the monitoring of inputs and outputs, or outcomes, rather than to the observation of the processes through which inputs are transformed.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 operational) accountability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it involves the external monitoring of third sector organisations’ activities in order to assess their compliance with established standards and rules; main focus is on the formal oversight and legal scrutiny of processes and procedures. </a:t>
            </a:r>
            <a:endPara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Professional accountability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it reflects collaborative arrangements that afford high autonomy to third sector organisations for the provision of services, in virtue of their working expertise; monitoring and control focus on the evaluation of outcomes and they usually involve processes of on-going consultation. </a:t>
            </a:r>
          </a:p>
          <a:p>
            <a:endParaRPr lang="it-IT" altLang="it-IT" sz="16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6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it-IT" altLang="fr-FR" sz="1100" i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en-US" sz="1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sz="11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it-IT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4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1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315E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2957</TotalTime>
  <Words>2271</Words>
  <Application>Microsoft Office PowerPoint</Application>
  <PresentationFormat>Presentazione su schermo (4:3)</PresentationFormat>
  <Paragraphs>387</Paragraphs>
  <Slides>16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</vt:lpstr>
      <vt:lpstr>Times New Roman</vt:lpstr>
      <vt:lpstr>Verdana</vt:lpstr>
      <vt:lpstr>Larissa-Design1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faust</dc:creator>
  <cp:lastModifiedBy>Emanuele Frezza</cp:lastModifiedBy>
  <cp:revision>181</cp:revision>
  <dcterms:created xsi:type="dcterms:W3CDTF">2014-03-17T13:14:48Z</dcterms:created>
  <dcterms:modified xsi:type="dcterms:W3CDTF">2015-09-12T23:29:42Z</dcterms:modified>
</cp:coreProperties>
</file>